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300" r:id="rId7"/>
    <p:sldId id="301" r:id="rId8"/>
    <p:sldId id="299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266" r:id="rId24"/>
  </p:sldIdLst>
  <p:sldSz cx="12192000" cy="6858000"/>
  <p:notesSz cx="6834188" cy="99790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1A8617-1155-4465-9A23-201F409833A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C2D2B4A-80A0-4A4C-8FAB-91734C94DC9A}">
      <dgm:prSet phldrT="[Metin]"/>
      <dgm:spPr/>
      <dgm:t>
        <a:bodyPr/>
        <a:lstStyle/>
        <a:p>
          <a:r>
            <a:rPr lang="tr-TR" dirty="0" smtClean="0"/>
            <a:t>Analiz başvurusu için online randevu sisteminden randevu alınır </a:t>
          </a:r>
          <a:endParaRPr lang="tr-TR" dirty="0"/>
        </a:p>
      </dgm:t>
    </dgm:pt>
    <dgm:pt modelId="{670D36C3-4D4E-4E63-9659-9E9A4C1365A5}" type="parTrans" cxnId="{81474BC6-BFAE-4DEF-98EC-D7422A8BFFDA}">
      <dgm:prSet/>
      <dgm:spPr/>
      <dgm:t>
        <a:bodyPr/>
        <a:lstStyle/>
        <a:p>
          <a:endParaRPr lang="tr-TR"/>
        </a:p>
      </dgm:t>
    </dgm:pt>
    <dgm:pt modelId="{6938D205-BCE4-4B5D-A456-7F5284F15244}" type="sibTrans" cxnId="{81474BC6-BFAE-4DEF-98EC-D7422A8BFFDA}">
      <dgm:prSet/>
      <dgm:spPr/>
      <dgm:t>
        <a:bodyPr/>
        <a:lstStyle/>
        <a:p>
          <a:endParaRPr lang="tr-TR"/>
        </a:p>
      </dgm:t>
    </dgm:pt>
    <dgm:pt modelId="{010D74C7-D72B-4A00-B2F2-81DFB04F0F15}">
      <dgm:prSet phldrT="[Metin]"/>
      <dgm:spPr/>
      <dgm:t>
        <a:bodyPr/>
        <a:lstStyle/>
        <a:p>
          <a:r>
            <a:rPr lang="tr-TR" dirty="0" smtClean="0"/>
            <a:t>Analiz istek formları doldurulur</a:t>
          </a:r>
          <a:endParaRPr lang="tr-TR" dirty="0"/>
        </a:p>
      </dgm:t>
    </dgm:pt>
    <dgm:pt modelId="{DC1994A2-2C33-4CEF-BC08-B3EFA8D379EF}" type="parTrans" cxnId="{FBA40FAD-C99A-4F30-97F3-7003E1A0ECF7}">
      <dgm:prSet/>
      <dgm:spPr/>
      <dgm:t>
        <a:bodyPr/>
        <a:lstStyle/>
        <a:p>
          <a:endParaRPr lang="tr-TR"/>
        </a:p>
      </dgm:t>
    </dgm:pt>
    <dgm:pt modelId="{507136AE-5922-4698-A3B5-E0E22AE0552F}" type="sibTrans" cxnId="{FBA40FAD-C99A-4F30-97F3-7003E1A0ECF7}">
      <dgm:prSet/>
      <dgm:spPr/>
      <dgm:t>
        <a:bodyPr/>
        <a:lstStyle/>
        <a:p>
          <a:endParaRPr lang="tr-TR"/>
        </a:p>
      </dgm:t>
    </dgm:pt>
    <dgm:pt modelId="{1290A642-DBE7-4557-ADD9-269FAD73D20C}">
      <dgm:prSet phldrT="[Metin]"/>
      <dgm:spPr/>
      <dgm:t>
        <a:bodyPr/>
        <a:lstStyle/>
        <a:p>
          <a:r>
            <a:rPr lang="tr-TR" dirty="0" smtClean="0"/>
            <a:t>Numune kabul koşullarına uygunluk değerlendirilir		</a:t>
          </a:r>
          <a:endParaRPr lang="tr-TR" dirty="0"/>
        </a:p>
      </dgm:t>
    </dgm:pt>
    <dgm:pt modelId="{1062AA60-B49F-411F-9B47-A223CC1C3A92}" type="parTrans" cxnId="{0FF936D4-C896-4D0E-85D0-65238D80812B}">
      <dgm:prSet/>
      <dgm:spPr/>
      <dgm:t>
        <a:bodyPr/>
        <a:lstStyle/>
        <a:p>
          <a:endParaRPr lang="tr-TR"/>
        </a:p>
      </dgm:t>
    </dgm:pt>
    <dgm:pt modelId="{ABFAFC54-7389-4585-86AD-3D0691553E57}" type="sibTrans" cxnId="{0FF936D4-C896-4D0E-85D0-65238D80812B}">
      <dgm:prSet/>
      <dgm:spPr/>
      <dgm:t>
        <a:bodyPr/>
        <a:lstStyle/>
        <a:p>
          <a:endParaRPr lang="tr-TR"/>
        </a:p>
      </dgm:t>
    </dgm:pt>
    <dgm:pt modelId="{4AB4F0DD-171B-4D39-8E3F-C018B47C3103}">
      <dgm:prSet/>
      <dgm:spPr/>
      <dgm:t>
        <a:bodyPr/>
        <a:lstStyle/>
        <a:p>
          <a:r>
            <a:rPr lang="tr-TR" dirty="0" smtClean="0"/>
            <a:t>Analiz ücreti ödemesi yapılır</a:t>
          </a:r>
          <a:endParaRPr lang="tr-TR" dirty="0"/>
        </a:p>
      </dgm:t>
    </dgm:pt>
    <dgm:pt modelId="{C879C094-48D4-4E25-A382-228A7317202C}" type="parTrans" cxnId="{AA4B4F16-B26B-4F43-A01E-D049F203FA1E}">
      <dgm:prSet/>
      <dgm:spPr/>
      <dgm:t>
        <a:bodyPr/>
        <a:lstStyle/>
        <a:p>
          <a:endParaRPr lang="tr-TR"/>
        </a:p>
      </dgm:t>
    </dgm:pt>
    <dgm:pt modelId="{1BC8657C-91D7-4D79-9720-6DDF54EB946E}" type="sibTrans" cxnId="{AA4B4F16-B26B-4F43-A01E-D049F203FA1E}">
      <dgm:prSet/>
      <dgm:spPr/>
      <dgm:t>
        <a:bodyPr/>
        <a:lstStyle/>
        <a:p>
          <a:endParaRPr lang="tr-TR"/>
        </a:p>
      </dgm:t>
    </dgm:pt>
    <dgm:pt modelId="{D9B1A685-59EC-4A57-88DD-D2A4729F07D2}">
      <dgm:prSet/>
      <dgm:spPr/>
      <dgm:t>
        <a:bodyPr/>
        <a:lstStyle/>
        <a:p>
          <a:r>
            <a:rPr lang="tr-TR" dirty="0" smtClean="0"/>
            <a:t>Sonuçlar değerlendirilir</a:t>
          </a:r>
          <a:endParaRPr lang="tr-TR" dirty="0"/>
        </a:p>
      </dgm:t>
    </dgm:pt>
    <dgm:pt modelId="{0B3D7783-62CF-4C80-9D01-8CA289737415}" type="parTrans" cxnId="{2C3B4E09-BC9C-46DF-AE29-1746A63F26DC}">
      <dgm:prSet/>
      <dgm:spPr/>
      <dgm:t>
        <a:bodyPr/>
        <a:lstStyle/>
        <a:p>
          <a:endParaRPr lang="tr-TR"/>
        </a:p>
      </dgm:t>
    </dgm:pt>
    <dgm:pt modelId="{A9125793-F84D-44EC-A4A6-9E7272793BA5}" type="sibTrans" cxnId="{2C3B4E09-BC9C-46DF-AE29-1746A63F26DC}">
      <dgm:prSet/>
      <dgm:spPr/>
      <dgm:t>
        <a:bodyPr/>
        <a:lstStyle/>
        <a:p>
          <a:endParaRPr lang="tr-TR"/>
        </a:p>
      </dgm:t>
    </dgm:pt>
    <dgm:pt modelId="{995B994B-68CB-433C-AA4A-66DB7CB9EF0B}">
      <dgm:prSet/>
      <dgm:spPr/>
      <dgm:t>
        <a:bodyPr/>
        <a:lstStyle/>
        <a:p>
          <a:r>
            <a:rPr lang="tr-TR" smtClean="0"/>
            <a:t>Analiz süreci başlar</a:t>
          </a:r>
          <a:endParaRPr lang="tr-TR" dirty="0"/>
        </a:p>
      </dgm:t>
    </dgm:pt>
    <dgm:pt modelId="{3C987494-1FB5-4562-A759-E1B81B91CE16}" type="parTrans" cxnId="{3D64106A-9DF3-440A-A034-1BB5E97363DD}">
      <dgm:prSet/>
      <dgm:spPr/>
      <dgm:t>
        <a:bodyPr/>
        <a:lstStyle/>
        <a:p>
          <a:endParaRPr lang="tr-TR"/>
        </a:p>
      </dgm:t>
    </dgm:pt>
    <dgm:pt modelId="{E784D926-5D29-43BF-956A-5828834AD41E}" type="sibTrans" cxnId="{3D64106A-9DF3-440A-A034-1BB5E97363DD}">
      <dgm:prSet/>
      <dgm:spPr/>
      <dgm:t>
        <a:bodyPr/>
        <a:lstStyle/>
        <a:p>
          <a:endParaRPr lang="tr-TR"/>
        </a:p>
      </dgm:t>
    </dgm:pt>
    <dgm:pt modelId="{15364D9A-0A16-4CD6-BF65-858E6D3C5425}">
      <dgm:prSet/>
      <dgm:spPr/>
      <dgm:t>
        <a:bodyPr/>
        <a:lstStyle/>
        <a:p>
          <a:r>
            <a:rPr lang="tr-TR" dirty="0" smtClean="0"/>
            <a:t>Analiz raporları hazırlanır ve teslim edilir</a:t>
          </a:r>
          <a:endParaRPr lang="tr-TR" dirty="0"/>
        </a:p>
      </dgm:t>
    </dgm:pt>
    <dgm:pt modelId="{CD2D7164-730C-466B-902E-F398088D60BC}" type="parTrans" cxnId="{AB2535E0-3D24-4D39-9815-C355E7929DBC}">
      <dgm:prSet/>
      <dgm:spPr/>
      <dgm:t>
        <a:bodyPr/>
        <a:lstStyle/>
        <a:p>
          <a:endParaRPr lang="tr-TR"/>
        </a:p>
      </dgm:t>
    </dgm:pt>
    <dgm:pt modelId="{496CC85E-1F68-46E6-9A86-D742145022E9}" type="sibTrans" cxnId="{AB2535E0-3D24-4D39-9815-C355E7929DBC}">
      <dgm:prSet/>
      <dgm:spPr/>
      <dgm:t>
        <a:bodyPr/>
        <a:lstStyle/>
        <a:p>
          <a:endParaRPr lang="tr-TR"/>
        </a:p>
      </dgm:t>
    </dgm:pt>
    <dgm:pt modelId="{4E16A622-502E-4BB1-952E-1F8A50D4783D}" type="pres">
      <dgm:prSet presAssocID="{FB1A8617-1155-4465-9A23-201F409833A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D0D1958E-5616-4B70-AAF0-08ACEDB4C0F5}" type="pres">
      <dgm:prSet presAssocID="{FB1A8617-1155-4465-9A23-201F409833A9}" presName="Name1" presStyleCnt="0"/>
      <dgm:spPr/>
    </dgm:pt>
    <dgm:pt modelId="{0786C453-D5AF-45AD-90CD-8F149F39CB11}" type="pres">
      <dgm:prSet presAssocID="{FB1A8617-1155-4465-9A23-201F409833A9}" presName="cycle" presStyleCnt="0"/>
      <dgm:spPr/>
    </dgm:pt>
    <dgm:pt modelId="{4A224455-EDD0-401B-92D7-E9DCDD8B45E0}" type="pres">
      <dgm:prSet presAssocID="{FB1A8617-1155-4465-9A23-201F409833A9}" presName="srcNode" presStyleLbl="node1" presStyleIdx="0" presStyleCnt="7"/>
      <dgm:spPr/>
    </dgm:pt>
    <dgm:pt modelId="{B13ACC20-9C3C-484F-8DCC-B09EA6D6E20A}" type="pres">
      <dgm:prSet presAssocID="{FB1A8617-1155-4465-9A23-201F409833A9}" presName="conn" presStyleLbl="parChTrans1D2" presStyleIdx="0" presStyleCnt="1"/>
      <dgm:spPr/>
      <dgm:t>
        <a:bodyPr/>
        <a:lstStyle/>
        <a:p>
          <a:endParaRPr lang="tr-TR"/>
        </a:p>
      </dgm:t>
    </dgm:pt>
    <dgm:pt modelId="{7B73D79C-2623-4C8F-B484-84F84D5C15C1}" type="pres">
      <dgm:prSet presAssocID="{FB1A8617-1155-4465-9A23-201F409833A9}" presName="extraNode" presStyleLbl="node1" presStyleIdx="0" presStyleCnt="7"/>
      <dgm:spPr/>
    </dgm:pt>
    <dgm:pt modelId="{E625D113-3E2B-42A6-9B73-73F76D372629}" type="pres">
      <dgm:prSet presAssocID="{FB1A8617-1155-4465-9A23-201F409833A9}" presName="dstNode" presStyleLbl="node1" presStyleIdx="0" presStyleCnt="7"/>
      <dgm:spPr/>
    </dgm:pt>
    <dgm:pt modelId="{C1134DE4-C80C-4D73-86F6-EF9E062FD4D9}" type="pres">
      <dgm:prSet presAssocID="{6C2D2B4A-80A0-4A4C-8FAB-91734C94DC9A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CB01BC-010F-43D3-8E66-9087CAB3EE16}" type="pres">
      <dgm:prSet presAssocID="{6C2D2B4A-80A0-4A4C-8FAB-91734C94DC9A}" presName="accent_1" presStyleCnt="0"/>
      <dgm:spPr/>
    </dgm:pt>
    <dgm:pt modelId="{3DE66C8B-49DE-415C-93EB-73E1D66A6B37}" type="pres">
      <dgm:prSet presAssocID="{6C2D2B4A-80A0-4A4C-8FAB-91734C94DC9A}" presName="accentRepeatNode" presStyleLbl="solidFgAcc1" presStyleIdx="0" presStyleCnt="7"/>
      <dgm:spPr/>
    </dgm:pt>
    <dgm:pt modelId="{E0B1BB34-D7DB-4755-8DC0-EE439F5D9D47}" type="pres">
      <dgm:prSet presAssocID="{010D74C7-D72B-4A00-B2F2-81DFB04F0F15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AB30B0-0619-407D-A7CF-748B8B78C1F9}" type="pres">
      <dgm:prSet presAssocID="{010D74C7-D72B-4A00-B2F2-81DFB04F0F15}" presName="accent_2" presStyleCnt="0"/>
      <dgm:spPr/>
    </dgm:pt>
    <dgm:pt modelId="{1482FCF6-CDB1-49BE-A46E-414906EC2CDD}" type="pres">
      <dgm:prSet presAssocID="{010D74C7-D72B-4A00-B2F2-81DFB04F0F15}" presName="accentRepeatNode" presStyleLbl="solidFgAcc1" presStyleIdx="1" presStyleCnt="7"/>
      <dgm:spPr/>
    </dgm:pt>
    <dgm:pt modelId="{F8CA45EC-CA26-486C-A46B-199EB40E71FD}" type="pres">
      <dgm:prSet presAssocID="{1290A642-DBE7-4557-ADD9-269FAD73D20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CB5D4FC-7108-4129-9F8D-66B32AA4DCBA}" type="pres">
      <dgm:prSet presAssocID="{1290A642-DBE7-4557-ADD9-269FAD73D20C}" presName="accent_3" presStyleCnt="0"/>
      <dgm:spPr/>
    </dgm:pt>
    <dgm:pt modelId="{44C18930-DCE7-4AA2-BF48-171D594FAB2C}" type="pres">
      <dgm:prSet presAssocID="{1290A642-DBE7-4557-ADD9-269FAD73D20C}" presName="accentRepeatNode" presStyleLbl="solidFgAcc1" presStyleIdx="2" presStyleCnt="7"/>
      <dgm:spPr/>
    </dgm:pt>
    <dgm:pt modelId="{7E88366C-9EBC-4C22-89EC-73818F02393C}" type="pres">
      <dgm:prSet presAssocID="{4AB4F0DD-171B-4D39-8E3F-C018B47C3103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D66894-9047-48B7-9E1D-CFB853B5AC8D}" type="pres">
      <dgm:prSet presAssocID="{4AB4F0DD-171B-4D39-8E3F-C018B47C3103}" presName="accent_4" presStyleCnt="0"/>
      <dgm:spPr/>
    </dgm:pt>
    <dgm:pt modelId="{034B7A06-1460-4C95-AC84-579780AAFCA8}" type="pres">
      <dgm:prSet presAssocID="{4AB4F0DD-171B-4D39-8E3F-C018B47C3103}" presName="accentRepeatNode" presStyleLbl="solidFgAcc1" presStyleIdx="3" presStyleCnt="7"/>
      <dgm:spPr/>
    </dgm:pt>
    <dgm:pt modelId="{7217AED8-6740-4757-AFC6-44A6303F995F}" type="pres">
      <dgm:prSet presAssocID="{995B994B-68CB-433C-AA4A-66DB7CB9EF0B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080906-261B-4029-9559-609673E24DD7}" type="pres">
      <dgm:prSet presAssocID="{995B994B-68CB-433C-AA4A-66DB7CB9EF0B}" presName="accent_5" presStyleCnt="0"/>
      <dgm:spPr/>
    </dgm:pt>
    <dgm:pt modelId="{D300B75E-91B5-44DA-8498-C9DB0CEF303B}" type="pres">
      <dgm:prSet presAssocID="{995B994B-68CB-433C-AA4A-66DB7CB9EF0B}" presName="accentRepeatNode" presStyleLbl="solidFgAcc1" presStyleIdx="4" presStyleCnt="7"/>
      <dgm:spPr/>
    </dgm:pt>
    <dgm:pt modelId="{AECBF9EF-01B7-43C2-932B-DDD302905016}" type="pres">
      <dgm:prSet presAssocID="{D9B1A685-59EC-4A57-88DD-D2A4729F07D2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704096-750E-4F96-938C-20CB4FF5635B}" type="pres">
      <dgm:prSet presAssocID="{D9B1A685-59EC-4A57-88DD-D2A4729F07D2}" presName="accent_6" presStyleCnt="0"/>
      <dgm:spPr/>
    </dgm:pt>
    <dgm:pt modelId="{21AA9B1F-ACEC-44B2-A908-3F6BDB97C22E}" type="pres">
      <dgm:prSet presAssocID="{D9B1A685-59EC-4A57-88DD-D2A4729F07D2}" presName="accentRepeatNode" presStyleLbl="solidFgAcc1" presStyleIdx="5" presStyleCnt="7"/>
      <dgm:spPr/>
    </dgm:pt>
    <dgm:pt modelId="{A10311CB-2BE3-4338-B3D8-1BCD7EB88D10}" type="pres">
      <dgm:prSet presAssocID="{15364D9A-0A16-4CD6-BF65-858E6D3C5425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B39401-0640-4AFC-92B5-1F71BB447D2C}" type="pres">
      <dgm:prSet presAssocID="{15364D9A-0A16-4CD6-BF65-858E6D3C5425}" presName="accent_7" presStyleCnt="0"/>
      <dgm:spPr/>
    </dgm:pt>
    <dgm:pt modelId="{C896C9D7-67CA-47CC-8298-91B135904D6C}" type="pres">
      <dgm:prSet presAssocID="{15364D9A-0A16-4CD6-BF65-858E6D3C5425}" presName="accentRepeatNode" presStyleLbl="solidFgAcc1" presStyleIdx="6" presStyleCnt="7"/>
      <dgm:spPr/>
    </dgm:pt>
  </dgm:ptLst>
  <dgm:cxnLst>
    <dgm:cxn modelId="{D182933C-CF0F-462F-9428-EC38097AA9E6}" type="presOf" srcId="{4AB4F0DD-171B-4D39-8E3F-C018B47C3103}" destId="{7E88366C-9EBC-4C22-89EC-73818F02393C}" srcOrd="0" destOrd="0" presId="urn:microsoft.com/office/officeart/2008/layout/VerticalCurvedList"/>
    <dgm:cxn modelId="{AA4B4F16-B26B-4F43-A01E-D049F203FA1E}" srcId="{FB1A8617-1155-4465-9A23-201F409833A9}" destId="{4AB4F0DD-171B-4D39-8E3F-C018B47C3103}" srcOrd="3" destOrd="0" parTransId="{C879C094-48D4-4E25-A382-228A7317202C}" sibTransId="{1BC8657C-91D7-4D79-9720-6DDF54EB946E}"/>
    <dgm:cxn modelId="{3D64106A-9DF3-440A-A034-1BB5E97363DD}" srcId="{FB1A8617-1155-4465-9A23-201F409833A9}" destId="{995B994B-68CB-433C-AA4A-66DB7CB9EF0B}" srcOrd="4" destOrd="0" parTransId="{3C987494-1FB5-4562-A759-E1B81B91CE16}" sibTransId="{E784D926-5D29-43BF-956A-5828834AD41E}"/>
    <dgm:cxn modelId="{E66BD6A0-FD9C-4BAF-BD6E-321FBAEF850C}" type="presOf" srcId="{FB1A8617-1155-4465-9A23-201F409833A9}" destId="{4E16A622-502E-4BB1-952E-1F8A50D4783D}" srcOrd="0" destOrd="0" presId="urn:microsoft.com/office/officeart/2008/layout/VerticalCurvedList"/>
    <dgm:cxn modelId="{0FF936D4-C896-4D0E-85D0-65238D80812B}" srcId="{FB1A8617-1155-4465-9A23-201F409833A9}" destId="{1290A642-DBE7-4557-ADD9-269FAD73D20C}" srcOrd="2" destOrd="0" parTransId="{1062AA60-B49F-411F-9B47-A223CC1C3A92}" sibTransId="{ABFAFC54-7389-4585-86AD-3D0691553E57}"/>
    <dgm:cxn modelId="{FBA40FAD-C99A-4F30-97F3-7003E1A0ECF7}" srcId="{FB1A8617-1155-4465-9A23-201F409833A9}" destId="{010D74C7-D72B-4A00-B2F2-81DFB04F0F15}" srcOrd="1" destOrd="0" parTransId="{DC1994A2-2C33-4CEF-BC08-B3EFA8D379EF}" sibTransId="{507136AE-5922-4698-A3B5-E0E22AE0552F}"/>
    <dgm:cxn modelId="{AB2535E0-3D24-4D39-9815-C355E7929DBC}" srcId="{FB1A8617-1155-4465-9A23-201F409833A9}" destId="{15364D9A-0A16-4CD6-BF65-858E6D3C5425}" srcOrd="6" destOrd="0" parTransId="{CD2D7164-730C-466B-902E-F398088D60BC}" sibTransId="{496CC85E-1F68-46E6-9A86-D742145022E9}"/>
    <dgm:cxn modelId="{1A4C8FAE-6C4E-4812-8FCD-F6EE5B7D795B}" type="presOf" srcId="{6C2D2B4A-80A0-4A4C-8FAB-91734C94DC9A}" destId="{C1134DE4-C80C-4D73-86F6-EF9E062FD4D9}" srcOrd="0" destOrd="0" presId="urn:microsoft.com/office/officeart/2008/layout/VerticalCurvedList"/>
    <dgm:cxn modelId="{81474BC6-BFAE-4DEF-98EC-D7422A8BFFDA}" srcId="{FB1A8617-1155-4465-9A23-201F409833A9}" destId="{6C2D2B4A-80A0-4A4C-8FAB-91734C94DC9A}" srcOrd="0" destOrd="0" parTransId="{670D36C3-4D4E-4E63-9659-9E9A4C1365A5}" sibTransId="{6938D205-BCE4-4B5D-A456-7F5284F15244}"/>
    <dgm:cxn modelId="{103A3594-FF44-416D-9078-8F34B595C432}" type="presOf" srcId="{1290A642-DBE7-4557-ADD9-269FAD73D20C}" destId="{F8CA45EC-CA26-486C-A46B-199EB40E71FD}" srcOrd="0" destOrd="0" presId="urn:microsoft.com/office/officeart/2008/layout/VerticalCurvedList"/>
    <dgm:cxn modelId="{5C69F07E-C144-432A-8F55-F1A14618EA32}" type="presOf" srcId="{995B994B-68CB-433C-AA4A-66DB7CB9EF0B}" destId="{7217AED8-6740-4757-AFC6-44A6303F995F}" srcOrd="0" destOrd="0" presId="urn:microsoft.com/office/officeart/2008/layout/VerticalCurvedList"/>
    <dgm:cxn modelId="{810A8DB5-4FFC-4B56-9C00-33CA99D556C1}" type="presOf" srcId="{010D74C7-D72B-4A00-B2F2-81DFB04F0F15}" destId="{E0B1BB34-D7DB-4755-8DC0-EE439F5D9D47}" srcOrd="0" destOrd="0" presId="urn:microsoft.com/office/officeart/2008/layout/VerticalCurvedList"/>
    <dgm:cxn modelId="{099C7619-8106-44FE-AC17-65CC35107EF2}" type="presOf" srcId="{6938D205-BCE4-4B5D-A456-7F5284F15244}" destId="{B13ACC20-9C3C-484F-8DCC-B09EA6D6E20A}" srcOrd="0" destOrd="0" presId="urn:microsoft.com/office/officeart/2008/layout/VerticalCurvedList"/>
    <dgm:cxn modelId="{2C3B4E09-BC9C-46DF-AE29-1746A63F26DC}" srcId="{FB1A8617-1155-4465-9A23-201F409833A9}" destId="{D9B1A685-59EC-4A57-88DD-D2A4729F07D2}" srcOrd="5" destOrd="0" parTransId="{0B3D7783-62CF-4C80-9D01-8CA289737415}" sibTransId="{A9125793-F84D-44EC-A4A6-9E7272793BA5}"/>
    <dgm:cxn modelId="{901126F8-15A5-4838-A12E-A1E2397BA274}" type="presOf" srcId="{D9B1A685-59EC-4A57-88DD-D2A4729F07D2}" destId="{AECBF9EF-01B7-43C2-932B-DDD302905016}" srcOrd="0" destOrd="0" presId="urn:microsoft.com/office/officeart/2008/layout/VerticalCurvedList"/>
    <dgm:cxn modelId="{1F7660B4-5EDE-42CA-8F8B-5F9E66487243}" type="presOf" srcId="{15364D9A-0A16-4CD6-BF65-858E6D3C5425}" destId="{A10311CB-2BE3-4338-B3D8-1BCD7EB88D10}" srcOrd="0" destOrd="0" presId="urn:microsoft.com/office/officeart/2008/layout/VerticalCurvedList"/>
    <dgm:cxn modelId="{E93A2763-94A3-4844-87E7-4A552BDBC3BE}" type="presParOf" srcId="{4E16A622-502E-4BB1-952E-1F8A50D4783D}" destId="{D0D1958E-5616-4B70-AAF0-08ACEDB4C0F5}" srcOrd="0" destOrd="0" presId="urn:microsoft.com/office/officeart/2008/layout/VerticalCurvedList"/>
    <dgm:cxn modelId="{86C8576A-8D85-4003-AC9B-06205D9E927A}" type="presParOf" srcId="{D0D1958E-5616-4B70-AAF0-08ACEDB4C0F5}" destId="{0786C453-D5AF-45AD-90CD-8F149F39CB11}" srcOrd="0" destOrd="0" presId="urn:microsoft.com/office/officeart/2008/layout/VerticalCurvedList"/>
    <dgm:cxn modelId="{A011D254-3581-49C9-A320-E13C1DCA864D}" type="presParOf" srcId="{0786C453-D5AF-45AD-90CD-8F149F39CB11}" destId="{4A224455-EDD0-401B-92D7-E9DCDD8B45E0}" srcOrd="0" destOrd="0" presId="urn:microsoft.com/office/officeart/2008/layout/VerticalCurvedList"/>
    <dgm:cxn modelId="{692B8482-118C-4B42-9FB6-491E2671EB58}" type="presParOf" srcId="{0786C453-D5AF-45AD-90CD-8F149F39CB11}" destId="{B13ACC20-9C3C-484F-8DCC-B09EA6D6E20A}" srcOrd="1" destOrd="0" presId="urn:microsoft.com/office/officeart/2008/layout/VerticalCurvedList"/>
    <dgm:cxn modelId="{8BC5D693-0301-4EAB-A995-BD71979DD02E}" type="presParOf" srcId="{0786C453-D5AF-45AD-90CD-8F149F39CB11}" destId="{7B73D79C-2623-4C8F-B484-84F84D5C15C1}" srcOrd="2" destOrd="0" presId="urn:microsoft.com/office/officeart/2008/layout/VerticalCurvedList"/>
    <dgm:cxn modelId="{C98A410F-D911-4786-BBEC-1D907EA11A8A}" type="presParOf" srcId="{0786C453-D5AF-45AD-90CD-8F149F39CB11}" destId="{E625D113-3E2B-42A6-9B73-73F76D372629}" srcOrd="3" destOrd="0" presId="urn:microsoft.com/office/officeart/2008/layout/VerticalCurvedList"/>
    <dgm:cxn modelId="{9F2F91C4-B2D0-496B-BF93-6E25C76FD426}" type="presParOf" srcId="{D0D1958E-5616-4B70-AAF0-08ACEDB4C0F5}" destId="{C1134DE4-C80C-4D73-86F6-EF9E062FD4D9}" srcOrd="1" destOrd="0" presId="urn:microsoft.com/office/officeart/2008/layout/VerticalCurvedList"/>
    <dgm:cxn modelId="{AE66F364-3E3B-48FB-80A8-2BABFC27E6F3}" type="presParOf" srcId="{D0D1958E-5616-4B70-AAF0-08ACEDB4C0F5}" destId="{03CB01BC-010F-43D3-8E66-9087CAB3EE16}" srcOrd="2" destOrd="0" presId="urn:microsoft.com/office/officeart/2008/layout/VerticalCurvedList"/>
    <dgm:cxn modelId="{AD8195BC-8A7B-4A7A-8485-EDE5B8E99E5D}" type="presParOf" srcId="{03CB01BC-010F-43D3-8E66-9087CAB3EE16}" destId="{3DE66C8B-49DE-415C-93EB-73E1D66A6B37}" srcOrd="0" destOrd="0" presId="urn:microsoft.com/office/officeart/2008/layout/VerticalCurvedList"/>
    <dgm:cxn modelId="{FD52B1D5-071E-402E-88C0-81FC1091B1B9}" type="presParOf" srcId="{D0D1958E-5616-4B70-AAF0-08ACEDB4C0F5}" destId="{E0B1BB34-D7DB-4755-8DC0-EE439F5D9D47}" srcOrd="3" destOrd="0" presId="urn:microsoft.com/office/officeart/2008/layout/VerticalCurvedList"/>
    <dgm:cxn modelId="{CA2A5375-F1DD-468B-97EE-31A4D22C71D4}" type="presParOf" srcId="{D0D1958E-5616-4B70-AAF0-08ACEDB4C0F5}" destId="{1EAB30B0-0619-407D-A7CF-748B8B78C1F9}" srcOrd="4" destOrd="0" presId="urn:microsoft.com/office/officeart/2008/layout/VerticalCurvedList"/>
    <dgm:cxn modelId="{4573B548-D713-483B-B01E-043AE9008ED2}" type="presParOf" srcId="{1EAB30B0-0619-407D-A7CF-748B8B78C1F9}" destId="{1482FCF6-CDB1-49BE-A46E-414906EC2CDD}" srcOrd="0" destOrd="0" presId="urn:microsoft.com/office/officeart/2008/layout/VerticalCurvedList"/>
    <dgm:cxn modelId="{671255FE-57A2-406A-BFE1-0FAD8F6619B7}" type="presParOf" srcId="{D0D1958E-5616-4B70-AAF0-08ACEDB4C0F5}" destId="{F8CA45EC-CA26-486C-A46B-199EB40E71FD}" srcOrd="5" destOrd="0" presId="urn:microsoft.com/office/officeart/2008/layout/VerticalCurvedList"/>
    <dgm:cxn modelId="{9341FB6F-19F0-4CBD-978E-519973C72EDC}" type="presParOf" srcId="{D0D1958E-5616-4B70-AAF0-08ACEDB4C0F5}" destId="{ECB5D4FC-7108-4129-9F8D-66B32AA4DCBA}" srcOrd="6" destOrd="0" presId="urn:microsoft.com/office/officeart/2008/layout/VerticalCurvedList"/>
    <dgm:cxn modelId="{5838DFBA-1A8F-4836-BF28-CD5CA56256F7}" type="presParOf" srcId="{ECB5D4FC-7108-4129-9F8D-66B32AA4DCBA}" destId="{44C18930-DCE7-4AA2-BF48-171D594FAB2C}" srcOrd="0" destOrd="0" presId="urn:microsoft.com/office/officeart/2008/layout/VerticalCurvedList"/>
    <dgm:cxn modelId="{CAC29E4A-3A54-43D0-88A6-4F718DFF6F95}" type="presParOf" srcId="{D0D1958E-5616-4B70-AAF0-08ACEDB4C0F5}" destId="{7E88366C-9EBC-4C22-89EC-73818F02393C}" srcOrd="7" destOrd="0" presId="urn:microsoft.com/office/officeart/2008/layout/VerticalCurvedList"/>
    <dgm:cxn modelId="{A96D8AFA-2F96-459D-A502-805F2E04E8C8}" type="presParOf" srcId="{D0D1958E-5616-4B70-AAF0-08ACEDB4C0F5}" destId="{7CD66894-9047-48B7-9E1D-CFB853B5AC8D}" srcOrd="8" destOrd="0" presId="urn:microsoft.com/office/officeart/2008/layout/VerticalCurvedList"/>
    <dgm:cxn modelId="{D567F253-71C6-42D0-8787-609F2A44EBF1}" type="presParOf" srcId="{7CD66894-9047-48B7-9E1D-CFB853B5AC8D}" destId="{034B7A06-1460-4C95-AC84-579780AAFCA8}" srcOrd="0" destOrd="0" presId="urn:microsoft.com/office/officeart/2008/layout/VerticalCurvedList"/>
    <dgm:cxn modelId="{1DF14746-B45A-44A4-A065-500828E88411}" type="presParOf" srcId="{D0D1958E-5616-4B70-AAF0-08ACEDB4C0F5}" destId="{7217AED8-6740-4757-AFC6-44A6303F995F}" srcOrd="9" destOrd="0" presId="urn:microsoft.com/office/officeart/2008/layout/VerticalCurvedList"/>
    <dgm:cxn modelId="{B16946A5-BF34-4F41-922A-AFC2BA3481CA}" type="presParOf" srcId="{D0D1958E-5616-4B70-AAF0-08ACEDB4C0F5}" destId="{8C080906-261B-4029-9559-609673E24DD7}" srcOrd="10" destOrd="0" presId="urn:microsoft.com/office/officeart/2008/layout/VerticalCurvedList"/>
    <dgm:cxn modelId="{A2C0B9A4-E218-448D-AB69-02FC41D77AC2}" type="presParOf" srcId="{8C080906-261B-4029-9559-609673E24DD7}" destId="{D300B75E-91B5-44DA-8498-C9DB0CEF303B}" srcOrd="0" destOrd="0" presId="urn:microsoft.com/office/officeart/2008/layout/VerticalCurvedList"/>
    <dgm:cxn modelId="{9F0B09D5-32F7-4E60-BC95-D0CC46F2E994}" type="presParOf" srcId="{D0D1958E-5616-4B70-AAF0-08ACEDB4C0F5}" destId="{AECBF9EF-01B7-43C2-932B-DDD302905016}" srcOrd="11" destOrd="0" presId="urn:microsoft.com/office/officeart/2008/layout/VerticalCurvedList"/>
    <dgm:cxn modelId="{A3CDA74F-F9B7-4F5C-93A1-DCC495F70ABC}" type="presParOf" srcId="{D0D1958E-5616-4B70-AAF0-08ACEDB4C0F5}" destId="{CF704096-750E-4F96-938C-20CB4FF5635B}" srcOrd="12" destOrd="0" presId="urn:microsoft.com/office/officeart/2008/layout/VerticalCurvedList"/>
    <dgm:cxn modelId="{79E80E02-ABBB-4459-8EF9-A88739F4B064}" type="presParOf" srcId="{CF704096-750E-4F96-938C-20CB4FF5635B}" destId="{21AA9B1F-ACEC-44B2-A908-3F6BDB97C22E}" srcOrd="0" destOrd="0" presId="urn:microsoft.com/office/officeart/2008/layout/VerticalCurvedList"/>
    <dgm:cxn modelId="{DA2DE9F1-C4AC-4F66-99A1-34BB050E8E51}" type="presParOf" srcId="{D0D1958E-5616-4B70-AAF0-08ACEDB4C0F5}" destId="{A10311CB-2BE3-4338-B3D8-1BCD7EB88D10}" srcOrd="13" destOrd="0" presId="urn:microsoft.com/office/officeart/2008/layout/VerticalCurvedList"/>
    <dgm:cxn modelId="{553796A3-DAFF-43F0-808E-5B3C7E7104E8}" type="presParOf" srcId="{D0D1958E-5616-4B70-AAF0-08ACEDB4C0F5}" destId="{88B39401-0640-4AFC-92B5-1F71BB447D2C}" srcOrd="14" destOrd="0" presId="urn:microsoft.com/office/officeart/2008/layout/VerticalCurvedList"/>
    <dgm:cxn modelId="{C8E65E3F-DF7D-4CC8-87A0-6145DE98CC2C}" type="presParOf" srcId="{88B39401-0640-4AFC-92B5-1F71BB447D2C}" destId="{C896C9D7-67CA-47CC-8298-91B135904D6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ACC20-9C3C-484F-8DCC-B09EA6D6E20A}">
      <dsp:nvSpPr>
        <dsp:cNvPr id="0" name=""/>
        <dsp:cNvSpPr/>
      </dsp:nvSpPr>
      <dsp:spPr>
        <a:xfrm>
          <a:off x="-4917790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34DE4-C80C-4D73-86F6-EF9E062FD4D9}">
      <dsp:nvSpPr>
        <dsp:cNvPr id="0" name=""/>
        <dsp:cNvSpPr/>
      </dsp:nvSpPr>
      <dsp:spPr>
        <a:xfrm>
          <a:off x="305246" y="197811"/>
          <a:ext cx="10152263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Analiz başvurusu için online randevu sisteminden randevu alınır </a:t>
          </a:r>
          <a:endParaRPr lang="tr-TR" sz="2000" kern="1200" dirty="0"/>
        </a:p>
      </dsp:txBody>
      <dsp:txXfrm>
        <a:off x="305246" y="197811"/>
        <a:ext cx="10152263" cy="395449"/>
      </dsp:txXfrm>
    </dsp:sp>
    <dsp:sp modelId="{3DE66C8B-49DE-415C-93EB-73E1D66A6B37}">
      <dsp:nvSpPr>
        <dsp:cNvPr id="0" name=""/>
        <dsp:cNvSpPr/>
      </dsp:nvSpPr>
      <dsp:spPr>
        <a:xfrm>
          <a:off x="58090" y="148380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B1BB34-D7DB-4755-8DC0-EE439F5D9D47}">
      <dsp:nvSpPr>
        <dsp:cNvPr id="0" name=""/>
        <dsp:cNvSpPr/>
      </dsp:nvSpPr>
      <dsp:spPr>
        <a:xfrm>
          <a:off x="663361" y="791334"/>
          <a:ext cx="9794148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Analiz istek formları doldurulur</a:t>
          </a:r>
          <a:endParaRPr lang="tr-TR" sz="2000" kern="1200" dirty="0"/>
        </a:p>
      </dsp:txBody>
      <dsp:txXfrm>
        <a:off x="663361" y="791334"/>
        <a:ext cx="9794148" cy="395449"/>
      </dsp:txXfrm>
    </dsp:sp>
    <dsp:sp modelId="{1482FCF6-CDB1-49BE-A46E-414906EC2CDD}">
      <dsp:nvSpPr>
        <dsp:cNvPr id="0" name=""/>
        <dsp:cNvSpPr/>
      </dsp:nvSpPr>
      <dsp:spPr>
        <a:xfrm>
          <a:off x="416205" y="741903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CA45EC-CA26-486C-A46B-199EB40E71FD}">
      <dsp:nvSpPr>
        <dsp:cNvPr id="0" name=""/>
        <dsp:cNvSpPr/>
      </dsp:nvSpPr>
      <dsp:spPr>
        <a:xfrm>
          <a:off x="859606" y="1384421"/>
          <a:ext cx="9597902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Numune kabul koşullarına uygunluk değerlendirilir		</a:t>
          </a:r>
          <a:endParaRPr lang="tr-TR" sz="2000" kern="1200" dirty="0"/>
        </a:p>
      </dsp:txBody>
      <dsp:txXfrm>
        <a:off x="859606" y="1384421"/>
        <a:ext cx="9597902" cy="395449"/>
      </dsp:txXfrm>
    </dsp:sp>
    <dsp:sp modelId="{44C18930-DCE7-4AA2-BF48-171D594FAB2C}">
      <dsp:nvSpPr>
        <dsp:cNvPr id="0" name=""/>
        <dsp:cNvSpPr/>
      </dsp:nvSpPr>
      <dsp:spPr>
        <a:xfrm>
          <a:off x="612450" y="1334990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88366C-9EBC-4C22-89EC-73818F02393C}">
      <dsp:nvSpPr>
        <dsp:cNvPr id="0" name=""/>
        <dsp:cNvSpPr/>
      </dsp:nvSpPr>
      <dsp:spPr>
        <a:xfrm>
          <a:off x="922266" y="1977944"/>
          <a:ext cx="9535243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Analiz ücreti ödemesi yapılır</a:t>
          </a:r>
          <a:endParaRPr lang="tr-TR" sz="2000" kern="1200" dirty="0"/>
        </a:p>
      </dsp:txBody>
      <dsp:txXfrm>
        <a:off x="922266" y="1977944"/>
        <a:ext cx="9535243" cy="395449"/>
      </dsp:txXfrm>
    </dsp:sp>
    <dsp:sp modelId="{034B7A06-1460-4C95-AC84-579780AAFCA8}">
      <dsp:nvSpPr>
        <dsp:cNvPr id="0" name=""/>
        <dsp:cNvSpPr/>
      </dsp:nvSpPr>
      <dsp:spPr>
        <a:xfrm>
          <a:off x="675110" y="1928513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7AED8-6740-4757-AFC6-44A6303F995F}">
      <dsp:nvSpPr>
        <dsp:cNvPr id="0" name=""/>
        <dsp:cNvSpPr/>
      </dsp:nvSpPr>
      <dsp:spPr>
        <a:xfrm>
          <a:off x="859606" y="2571466"/>
          <a:ext cx="9597902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Analiz süreci başlar</a:t>
          </a:r>
          <a:endParaRPr lang="tr-TR" sz="2000" kern="1200" dirty="0"/>
        </a:p>
      </dsp:txBody>
      <dsp:txXfrm>
        <a:off x="859606" y="2571466"/>
        <a:ext cx="9597902" cy="395449"/>
      </dsp:txXfrm>
    </dsp:sp>
    <dsp:sp modelId="{D300B75E-91B5-44DA-8498-C9DB0CEF303B}">
      <dsp:nvSpPr>
        <dsp:cNvPr id="0" name=""/>
        <dsp:cNvSpPr/>
      </dsp:nvSpPr>
      <dsp:spPr>
        <a:xfrm>
          <a:off x="612450" y="2522035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CBF9EF-01B7-43C2-932B-DDD302905016}">
      <dsp:nvSpPr>
        <dsp:cNvPr id="0" name=""/>
        <dsp:cNvSpPr/>
      </dsp:nvSpPr>
      <dsp:spPr>
        <a:xfrm>
          <a:off x="663361" y="3164554"/>
          <a:ext cx="9794148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Sonuçlar değerlendirilir</a:t>
          </a:r>
          <a:endParaRPr lang="tr-TR" sz="2000" kern="1200" dirty="0"/>
        </a:p>
      </dsp:txBody>
      <dsp:txXfrm>
        <a:off x="663361" y="3164554"/>
        <a:ext cx="9794148" cy="395449"/>
      </dsp:txXfrm>
    </dsp:sp>
    <dsp:sp modelId="{21AA9B1F-ACEC-44B2-A908-3F6BDB97C22E}">
      <dsp:nvSpPr>
        <dsp:cNvPr id="0" name=""/>
        <dsp:cNvSpPr/>
      </dsp:nvSpPr>
      <dsp:spPr>
        <a:xfrm>
          <a:off x="416205" y="3115122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311CB-2BE3-4338-B3D8-1BCD7EB88D10}">
      <dsp:nvSpPr>
        <dsp:cNvPr id="0" name=""/>
        <dsp:cNvSpPr/>
      </dsp:nvSpPr>
      <dsp:spPr>
        <a:xfrm>
          <a:off x="305246" y="3758076"/>
          <a:ext cx="10152263" cy="395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88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Analiz raporları hazırlanır ve teslim edilir</a:t>
          </a:r>
          <a:endParaRPr lang="tr-TR" sz="2000" kern="1200" dirty="0"/>
        </a:p>
      </dsp:txBody>
      <dsp:txXfrm>
        <a:off x="305246" y="3758076"/>
        <a:ext cx="10152263" cy="395449"/>
      </dsp:txXfrm>
    </dsp:sp>
    <dsp:sp modelId="{C896C9D7-67CA-47CC-8298-91B135904D6C}">
      <dsp:nvSpPr>
        <dsp:cNvPr id="0" name=""/>
        <dsp:cNvSpPr/>
      </dsp:nvSpPr>
      <dsp:spPr>
        <a:xfrm>
          <a:off x="58090" y="3708645"/>
          <a:ext cx="494311" cy="4943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61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42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9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827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27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83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61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17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23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70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91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975A9-CD56-458B-B1C6-BB4E7637820A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F550F-C5BA-47FF-B20E-F7AC24C86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5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3999" y="2697479"/>
            <a:ext cx="9273871" cy="2387600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PAMUKKALE ÜNİVERSİTESİ</a:t>
            </a:r>
            <a:b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İLERİ TEKNOLOJİ UYGULAMA </a:t>
            </a:r>
            <a:b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ARAŞTIRMA MERKEZİ</a:t>
            </a: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</a:t>
            </a:r>
            <a:r>
              <a:rPr lang="tr-TR" sz="27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Dr. Cem GÖK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71708" y="4834129"/>
            <a:ext cx="9144000" cy="1655762"/>
          </a:xfrm>
        </p:spPr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/>
              <a:t>http://www.pau.edu.tr/iltam/tr</a:t>
            </a:r>
          </a:p>
          <a:p>
            <a:endParaRPr lang="tr-TR" dirty="0"/>
          </a:p>
          <a:p>
            <a:endParaRPr lang="tr-TR" dirty="0"/>
          </a:p>
          <a:p>
            <a:r>
              <a:rPr lang="tr-TR" sz="4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Şubat 2019</a:t>
            </a:r>
            <a:endParaRPr lang="tr-TR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Picture 6" descr="C:\Users\Diler\Pictures\pau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767" y="385012"/>
            <a:ext cx="1618211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597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Autofit/>
          </a:bodyPr>
          <a:lstStyle/>
          <a:p>
            <a:pPr algn="ctr"/>
            <a:r>
              <a:rPr lang="tr-TR" sz="2400" dirty="0" smtClean="0"/>
              <a:t>Üniversite Mezunu Deney/Laboratuvar Sorumlularının Eğitim Durumları</a:t>
            </a:r>
            <a:br>
              <a:rPr lang="tr-TR" sz="2400" dirty="0" smtClean="0"/>
            </a:br>
            <a:endParaRPr lang="tr-TR" sz="24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454616"/>
              </p:ext>
            </p:extLst>
          </p:nvPr>
        </p:nvGraphicFramePr>
        <p:xfrm>
          <a:off x="2568574" y="1057116"/>
          <a:ext cx="6414558" cy="2295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7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Lisans Derecesi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Doktora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6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Yüksek Lisans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Lisans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Toplam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9 Kişi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Dikdörtgen 6"/>
          <p:cNvSpPr/>
          <p:nvPr/>
        </p:nvSpPr>
        <p:spPr>
          <a:xfrm>
            <a:off x="4080463" y="3718467"/>
            <a:ext cx="38227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+mj-lt"/>
                <a:ea typeface="+mj-ea"/>
                <a:cs typeface="+mj-cs"/>
              </a:rPr>
              <a:t>İdari Ve Teknik Personel Sayısı</a:t>
            </a:r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501555"/>
              </p:ext>
            </p:extLst>
          </p:nvPr>
        </p:nvGraphicFramePr>
        <p:xfrm>
          <a:off x="2546560" y="4252119"/>
          <a:ext cx="6478906" cy="2157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9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9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Personel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Personel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İdari Personel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Teknik Personel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Temizlik Personeli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219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2342"/>
          </a:xfrm>
        </p:spPr>
        <p:txBody>
          <a:bodyPr>
            <a:normAutofit/>
          </a:bodyPr>
          <a:lstStyle/>
          <a:p>
            <a:r>
              <a:rPr lang="tr-TR" sz="2800" b="1" dirty="0"/>
              <a:t>MERKEZ LABORATUVARI GELİRLERİ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6067"/>
            <a:ext cx="10515600" cy="5050896"/>
          </a:xfrm>
        </p:spPr>
        <p:txBody>
          <a:bodyPr/>
          <a:lstStyle/>
          <a:p>
            <a:r>
              <a:rPr lang="tr-TR" dirty="0"/>
              <a:t>Merkez Laboratuvarda 2018 yılında bütçeye giren tutarlar Türk Lirası (TL) cinsinden </a:t>
            </a:r>
            <a:r>
              <a:rPr lang="tr-TR" dirty="0" err="1" smtClean="0"/>
              <a:t>Tablo’da</a:t>
            </a:r>
            <a:r>
              <a:rPr lang="tr-TR" dirty="0" smtClean="0"/>
              <a:t> </a:t>
            </a:r>
            <a:r>
              <a:rPr lang="tr-TR" dirty="0"/>
              <a:t>özetlenmiştir.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972864"/>
              </p:ext>
            </p:extLst>
          </p:nvPr>
        </p:nvGraphicFramePr>
        <p:xfrm>
          <a:off x="1067011" y="2316003"/>
          <a:ext cx="9668722" cy="2602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9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8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67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GELİR BÜTÇESİ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TUTARLAR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TOPLAM ELDE EDİLEN GELİR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TUTARLAR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Tahlil </a:t>
                      </a:r>
                      <a:r>
                        <a:rPr lang="tr-TR" sz="1800" dirty="0">
                          <a:effectLst/>
                        </a:rPr>
                        <a:t>ve Analiz Gelirleri Bütçesi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660.000 TL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Gerçekleşen Tahlil ve Analiz Gelirleri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143.963 TL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TOPLAM GELİR BÜTÇESİ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660.000 TL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TOPLAM GELİR 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143.963 TL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513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934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MERKEZ LABORATUVARI </a:t>
            </a:r>
            <a:r>
              <a:rPr lang="tr-TR" b="1" dirty="0" smtClean="0"/>
              <a:t>GİDERLERİ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00667"/>
            <a:ext cx="10515600" cy="5076296"/>
          </a:xfrm>
        </p:spPr>
        <p:txBody>
          <a:bodyPr/>
          <a:lstStyle/>
          <a:p>
            <a:r>
              <a:rPr lang="tr-TR" sz="2000" dirty="0"/>
              <a:t>Merkez Laboratuvarda 2018 yılında değişik bütçelerden yapılan harcamalar Türk Lirası (TL) cinsinden Tablo (3)’te özetlenmiştir. Toplam </a:t>
            </a:r>
            <a:r>
              <a:rPr lang="tr-TR" sz="2000" b="1" dirty="0"/>
              <a:t>121.244</a:t>
            </a:r>
            <a:r>
              <a:rPr lang="tr-TR" sz="2000" dirty="0"/>
              <a:t>  TL harcamanın önemli bir kısmı </a:t>
            </a:r>
            <a:r>
              <a:rPr lang="tr-TR" sz="2000" b="1" dirty="0"/>
              <a:t>Proje, Danışmanlık ve Eğitim Hizmetleri </a:t>
            </a:r>
            <a:r>
              <a:rPr lang="tr-TR" sz="2000" dirty="0"/>
              <a:t>kalemine gitmiştir.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648313"/>
              </p:ext>
            </p:extLst>
          </p:nvPr>
        </p:nvGraphicFramePr>
        <p:xfrm>
          <a:off x="1145327" y="2055950"/>
          <a:ext cx="9124739" cy="3938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7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GİDER KALEMLERİ BÜTÇESİ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TUTARLAR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GİDER KALEMLERİ HARCAMA TUTARLARI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TUTARLAR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Teçhizat Bakım - Onarım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77.000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Teçhizat Bakım - Onarım Harcaması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18.105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Kırtasiye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Alımları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16.500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Kırtasiye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Alımları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650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Temizlik Malzemesi Alımları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5.500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Temizlik Malzemesi Alımları Harcama Tutarı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3.188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Hazine Hissesi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Hazine Hissesi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1.169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BAP Payı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55.000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BAP Payı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5.849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Laboratuvar Cihaz Alım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220.000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Laboratuvar Cihaz Alım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5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Proje, Danışmanlık ve Eğitim Hizmetleri Ek Ödemesi Bütçesi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225.000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Proje, Danışmanlık ve Eğitim Hizmetleri Ek Ödemesi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83.283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BÜTÇE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610.000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BÜTÇE GİDERİ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121.244 TL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945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55134" y="720726"/>
            <a:ext cx="10515600" cy="371474"/>
          </a:xfrm>
        </p:spPr>
        <p:txBody>
          <a:bodyPr>
            <a:normAutofit fontScale="90000"/>
          </a:bodyPr>
          <a:lstStyle/>
          <a:p>
            <a:r>
              <a:rPr lang="tr-TR" sz="3100" b="1" dirty="0"/>
              <a:t>TOPLAM GELİR ve GİDER </a:t>
            </a:r>
            <a:r>
              <a:rPr lang="tr-TR" sz="3100" b="1" dirty="0" smtClean="0"/>
              <a:t>TABLOSU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5866" y="1080558"/>
            <a:ext cx="10515600" cy="4351338"/>
          </a:xfrm>
        </p:spPr>
        <p:txBody>
          <a:bodyPr/>
          <a:lstStyle/>
          <a:p>
            <a:r>
              <a:rPr lang="tr-TR" dirty="0"/>
              <a:t>Merkez Laboratuvarda</a:t>
            </a:r>
            <a:r>
              <a:rPr lang="tr-TR" b="1" dirty="0"/>
              <a:t> </a:t>
            </a:r>
            <a:r>
              <a:rPr lang="tr-TR" dirty="0"/>
              <a:t>toplam gelir ve gider Türk Lirası (TL) cinsinden </a:t>
            </a:r>
            <a:r>
              <a:rPr lang="tr-TR" dirty="0" err="1" smtClean="0"/>
              <a:t>tablo’da</a:t>
            </a:r>
            <a:r>
              <a:rPr lang="tr-TR" dirty="0" smtClean="0"/>
              <a:t> </a:t>
            </a:r>
            <a:r>
              <a:rPr lang="tr-TR" dirty="0"/>
              <a:t>gösterilmiştir.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08360"/>
              </p:ext>
            </p:extLst>
          </p:nvPr>
        </p:nvGraphicFramePr>
        <p:xfrm>
          <a:off x="1544637" y="2097372"/>
          <a:ext cx="6778096" cy="41086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TOPLAM GELİR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TUTAR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GİDER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TUTAR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Tahlil ve Analiz Gelirleri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143.963 TL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Teçhizat Bakım - Onarım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18.105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Geçmiş Dönem Ödemeleri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22.816,60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Kırtasiye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Alımları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650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Temizlik Malzemesi Alımları Harcama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3.188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Hazine Hissesi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1.169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BAP Payı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5.849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Laboratuvar Cihaz Alım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9.000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73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Proje, Danışmanlık ve Eğitim Hizmetleri Ek Ödemesi Gideri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83.283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GELİR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143.963 TL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BÜTÇE GİDERİ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121.244 TL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972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8608"/>
          </a:xfrm>
        </p:spPr>
        <p:txBody>
          <a:bodyPr>
            <a:normAutofit/>
          </a:bodyPr>
          <a:lstStyle/>
          <a:p>
            <a:r>
              <a:rPr lang="tr-TR" sz="2800" b="1" dirty="0"/>
              <a:t>MERKEZ LABORATUVARLARDA 2018 YILINDA VERİLEN DENEY </a:t>
            </a:r>
            <a:r>
              <a:rPr lang="tr-TR" sz="2800" b="1" dirty="0" smtClean="0"/>
              <a:t>HİZMETLERİ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09133"/>
            <a:ext cx="10515600" cy="5067830"/>
          </a:xfrm>
        </p:spPr>
        <p:txBody>
          <a:bodyPr/>
          <a:lstStyle/>
          <a:p>
            <a:r>
              <a:rPr lang="tr-TR" sz="1800" dirty="0"/>
              <a:t>Merkez Laboratuvarı 2018 Ekim ayı dahil olmak üzere yaklaşık 1700 adet deney talebinde bulunulmuştur ve yapılan bu deney talepleri için 1206 numune analiz/test edilmiştir. </a:t>
            </a:r>
          </a:p>
          <a:p>
            <a:r>
              <a:rPr lang="tr-TR" sz="1800" dirty="0"/>
              <a:t>2018 yılında Merkez Laboratuvarında yapılan toplam numune sayısı 1206’dır. Diğer üniversiteler ve üniversiteler dışındaki özel ve kamu kuruluşlarına verilen hizmetler toplamda 2’dir. Ayrıca 45 sanayi şirketine merkezimiz tarafından hizmet verilmiştir.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841203"/>
              </p:ext>
            </p:extLst>
          </p:nvPr>
        </p:nvGraphicFramePr>
        <p:xfrm>
          <a:off x="2910417" y="2628614"/>
          <a:ext cx="5981700" cy="3902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0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Cihaz Adı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Numune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FESEM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660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ICP-OES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126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XRD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90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İyon Kromotografi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23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HPLC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GC-MS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XRF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227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ICP-MS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Mikro Dalga Çözündürme Sistemi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Kızdırma Kaybı Analizi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pH Cihazı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u="none" strike="noStrike" dirty="0">
                          <a:effectLst/>
                        </a:rPr>
                        <a:t>UV-VIS </a:t>
                      </a:r>
                      <a:r>
                        <a:rPr lang="tr-TR" sz="1200" u="none" strike="noStrike" dirty="0" err="1">
                          <a:effectLst/>
                        </a:rPr>
                        <a:t>Spektrofotometresi</a:t>
                      </a:r>
                      <a:r>
                        <a:rPr lang="tr-TR" sz="1200" u="none" strike="noStrike" dirty="0">
                          <a:effectLst/>
                        </a:rPr>
                        <a:t> </a:t>
                      </a:r>
                      <a:endParaRPr lang="tr-TR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1207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274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Merkez Laboratuvarlarda Verilen Hizmetlerin Kurumlara Göre Dağılımı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783632"/>
              </p:ext>
            </p:extLst>
          </p:nvPr>
        </p:nvGraphicFramePr>
        <p:xfrm>
          <a:off x="2039830" y="1932507"/>
          <a:ext cx="6841702" cy="1462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0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Başvuru Yeri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Analiz Yapılan Kişi veya Kurum Sanayi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Pamukkale Üniversitesi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Diğer Üniversiteler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Kurum/Sanayi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45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5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108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931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MERKEZ LABORATUVARLARDA 2018 YILINDA VERİLEN HİZMETLERİN LABORATUVARLARA GÖRE DAĞILIMI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601105"/>
              </p:ext>
            </p:extLst>
          </p:nvPr>
        </p:nvGraphicFramePr>
        <p:xfrm>
          <a:off x="2029248" y="1967706"/>
          <a:ext cx="6776084" cy="2434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Laboratuvar Adı 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Numune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Görüntüleme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660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Kromotografi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57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Spektroskopi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X Işınları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338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ICP-MS/OES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140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 Yapılan Numune Analiz Sayısı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1207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42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83609" y="187705"/>
            <a:ext cx="10515600" cy="413808"/>
          </a:xfrm>
        </p:spPr>
        <p:txBody>
          <a:bodyPr>
            <a:noAutofit/>
          </a:bodyPr>
          <a:lstStyle/>
          <a:p>
            <a:r>
              <a:rPr lang="tr-TR" sz="2800" b="1" dirty="0"/>
              <a:t>Merkez Laboratuvarlarda Analiz Hizmeti Verilen Sanayi Kurumları </a:t>
            </a:r>
            <a:r>
              <a:rPr lang="tr-TR" sz="2800" b="1" dirty="0" smtClean="0"/>
              <a:t>Dağılımı</a:t>
            </a:r>
            <a:endParaRPr lang="tr-TR" sz="28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123012"/>
              </p:ext>
            </p:extLst>
          </p:nvPr>
        </p:nvGraphicFramePr>
        <p:xfrm>
          <a:off x="531378" y="611116"/>
          <a:ext cx="10515600" cy="6035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8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Sayı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Analiz Hizmeti Verilen Sanayi Kurumları Dağılımı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Bereket Enerji A.Ş.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Abalıoğlu Holding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Tales Analitik Ltd. Şti.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Solarona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Enerji </a:t>
                      </a: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Lti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Şti.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Ardöküm Merdane Sanayi Anonim Şti.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EG Enerji Sanayi ve Ticaret Anonim Şti.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Sf Zemin ve Yapı Ticaret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Sodaş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Sanayi Anonim Şti.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Konfurt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Gıda San. Tic. Anonim Şti.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CEMAR Madencilik San. Ve Tic.Ltd.Şti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Er-Bakır A.Ş.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Agro Grade Tarımsal Ürün Geliştirme ve Pazarlama Şti.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Tekno Mermer Madencılık Insaat Malz. San.Tic.Ltd.Sti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Elsan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Elektrik </a:t>
                      </a: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San.Tic.Ltd.Sti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Dipol Kimya San.Tic.Ltd.Sti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Feb Yapı Test Laboratuvarı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Betakim Boya Kimya Tekstil San. Ve Tic.Ltd.Şt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Nev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Işık Mermer </a:t>
                      </a: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Tic.Ltd.Şti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17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Alyans Madencilik </a:t>
                      </a:r>
                      <a:r>
                        <a:rPr lang="tr-TR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Tic.Ltd.Şti</a:t>
                      </a:r>
                      <a:r>
                        <a:rPr lang="tr-TR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217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32" y="126227"/>
            <a:ext cx="10666798" cy="6550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7297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http://app.pau.edu.tr/fone/basvuru/randevuTalep.aspx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" y="1223176"/>
            <a:ext cx="1176337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38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5522" y="365125"/>
            <a:ext cx="8648700" cy="1325563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İçerik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5522" y="1690688"/>
            <a:ext cx="8562975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Genel Bilgilendirme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İLTAM İşleyiş Süreçleri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İstatistik Veriler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Yapılan İşlemler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644" y="1690688"/>
            <a:ext cx="2876029" cy="287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8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70" y="779037"/>
            <a:ext cx="11326962" cy="509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234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32" y="547688"/>
            <a:ext cx="11613467" cy="432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239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63600" y="1008593"/>
            <a:ext cx="10515600" cy="48154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Analiz İşlem Süreci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2562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223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15365" y="381751"/>
            <a:ext cx="8848725" cy="2361449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7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7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Teşekkürler…</a:t>
            </a:r>
            <a:endParaRPr lang="tr-TR" sz="7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197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87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solidFill>
                  <a:srgbClr val="0070C0"/>
                </a:solidFill>
              </a:rPr>
              <a:t>İleri Teknoloji Uygulama ve Araştırma </a:t>
            </a:r>
            <a:r>
              <a:rPr lang="tr-TR" sz="3600" dirty="0" smtClean="0">
                <a:solidFill>
                  <a:srgbClr val="0070C0"/>
                </a:solidFill>
              </a:rPr>
              <a:t>Merkezi (İLTAM)</a:t>
            </a:r>
            <a:endParaRPr lang="tr-TR" sz="36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925995"/>
            <a:ext cx="78867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1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/>
          <a:lstStyle/>
          <a:p>
            <a:r>
              <a:rPr lang="tr-TR" dirty="0" smtClean="0"/>
              <a:t>Merkezin amaçları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51" y="1552741"/>
            <a:ext cx="11288550" cy="307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68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Merkezin faaliyetleri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379" y="1385093"/>
            <a:ext cx="10148001" cy="444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90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PAÜ İLTAM </a:t>
            </a:r>
            <a:r>
              <a:rPr lang="tr-TR" sz="3600" b="1" dirty="0" smtClean="0"/>
              <a:t>Misyonu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Altyapı </a:t>
            </a:r>
            <a:r>
              <a:rPr lang="tr-TR" dirty="0"/>
              <a:t>ve laboratuvar olanaklarını ileri teknoloji alanında geliştirerek ülke kalkınmasında önemli yer tutan sektörlere, bilimsel yayın ve dış destekli projelere, temel araştırmalar ve ürün/üretim için gerekli test ve analiz hizmetlerini verip Türkiye'nin önder laboratuvarları arasında yer almak.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086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PAÜ İLTAM </a:t>
            </a:r>
            <a:r>
              <a:rPr lang="tr-TR" sz="3600" b="1" dirty="0" smtClean="0"/>
              <a:t>Vizyonu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Üniversitelerin</a:t>
            </a:r>
            <a:r>
              <a:rPr lang="tr-TR" dirty="0"/>
              <a:t>, kamu ve özel kuruluşların araştırma ve geliştirme aşamalarında bilim ve teknolojinin gelişmesi için ortak ihtiyacı olan ileri teknoloji düzeyinde cihazları bünyesinde bulundurarak farklı tematik alanlarda çalışma olanakları sunmak,</a:t>
            </a:r>
          </a:p>
          <a:p>
            <a:pPr lvl="0"/>
            <a:r>
              <a:rPr lang="tr-TR" dirty="0"/>
              <a:t>Merkezde bulunan kaliteli insan gücünün sürekli eğitimini sağlayarak ve bilgi birikimini artırarak verimli ve etkin bir çalışma ortamı yaratmak,</a:t>
            </a:r>
          </a:p>
          <a:p>
            <a:pPr lvl="0"/>
            <a:r>
              <a:rPr lang="tr-TR" dirty="0" err="1"/>
              <a:t>Disiplinlerarası</a:t>
            </a:r>
            <a:r>
              <a:rPr lang="tr-TR" dirty="0"/>
              <a:t> ve </a:t>
            </a:r>
            <a:r>
              <a:rPr lang="tr-TR" dirty="0" err="1"/>
              <a:t>kurumlararası</a:t>
            </a:r>
            <a:r>
              <a:rPr lang="tr-TR" dirty="0"/>
              <a:t> çalışmalar ile üniversitelerimizin ve diğer kuruluşların ulusal/uluslararası projelere ortak olabilme ve yürütebilme yeteneğini arttırmak,</a:t>
            </a:r>
          </a:p>
          <a:p>
            <a:pPr lvl="0"/>
            <a:r>
              <a:rPr lang="tr-TR" dirty="0"/>
              <a:t>Ulusal ve uluslararası standartlara uygun akreditasyon belgesini almak için çalışmalar yapmak</a:t>
            </a:r>
          </a:p>
          <a:p>
            <a:pPr marL="0" indent="0">
              <a:buNone/>
            </a:pPr>
            <a:r>
              <a:rPr lang="tr-TR" dirty="0"/>
              <a:t>Merkezimizin hedefleri arasındadır.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84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4334" y="1249891"/>
            <a:ext cx="10515600" cy="4351338"/>
          </a:xfrm>
        </p:spPr>
        <p:txBody>
          <a:bodyPr/>
          <a:lstStyle/>
          <a:p>
            <a:r>
              <a:rPr lang="tr-TR" b="1" dirty="0" smtClean="0"/>
              <a:t>İLTAM Yönetim </a:t>
            </a:r>
            <a:r>
              <a:rPr lang="tr-TR" b="1" dirty="0"/>
              <a:t>Kurulu: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1. Prof. Dr. Hamza Korkmaz ALPOĞUZ Kimya Bölümü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smtClean="0"/>
              <a:t>Prof</a:t>
            </a:r>
            <a:r>
              <a:rPr lang="tr-TR" dirty="0"/>
              <a:t>. Dr. Hakan AKÇA, Tıbbi Genetik Bölümü ABD.</a:t>
            </a: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dirty="0" smtClean="0"/>
              <a:t>Prof</a:t>
            </a:r>
            <a:r>
              <a:rPr lang="tr-TR" dirty="0"/>
              <a:t>. Dr. Mehmet Bülent ÖZDEMİR, Anatomi ABD.</a:t>
            </a:r>
          </a:p>
          <a:p>
            <a:pPr marL="0" indent="0">
              <a:buNone/>
            </a:pPr>
            <a:r>
              <a:rPr lang="tr-TR" dirty="0"/>
              <a:t>4. </a:t>
            </a:r>
            <a:r>
              <a:rPr lang="tr-TR" dirty="0" smtClean="0"/>
              <a:t>Prof</a:t>
            </a:r>
            <a:r>
              <a:rPr lang="tr-TR" dirty="0"/>
              <a:t>. Dr. Tamer KORALAY, Jeoloji Mühendisliği Bölümü </a:t>
            </a:r>
          </a:p>
          <a:p>
            <a:pPr marL="0" indent="0">
              <a:buNone/>
            </a:pPr>
            <a:r>
              <a:rPr lang="tr-TR" dirty="0" smtClean="0"/>
              <a:t>5</a:t>
            </a:r>
            <a:r>
              <a:rPr lang="tr-TR" dirty="0"/>
              <a:t>. </a:t>
            </a:r>
            <a:r>
              <a:rPr lang="tr-TR" dirty="0" err="1"/>
              <a:t>Prof.Dr</a:t>
            </a:r>
            <a:r>
              <a:rPr lang="tr-TR" dirty="0"/>
              <a:t>. Cem GÖK </a:t>
            </a:r>
            <a:r>
              <a:rPr lang="tr-TR" dirty="0" err="1"/>
              <a:t>Metalurji</a:t>
            </a:r>
            <a:r>
              <a:rPr lang="tr-TR" dirty="0"/>
              <a:t> ve Malzeme Mühendisliği</a:t>
            </a:r>
          </a:p>
          <a:p>
            <a:pPr marL="0" indent="0">
              <a:buNone/>
            </a:pPr>
            <a:r>
              <a:rPr lang="tr-TR" dirty="0" smtClean="0"/>
              <a:t>6.</a:t>
            </a:r>
            <a:r>
              <a:rPr lang="tr-TR" dirty="0"/>
              <a:t> Doç. Dr. Yusuf ÖZCAN, Biyomedikal Mühendisliği</a:t>
            </a:r>
          </a:p>
          <a:p>
            <a:pPr marL="0" indent="0">
              <a:buNone/>
            </a:pPr>
            <a:r>
              <a:rPr lang="tr-TR" dirty="0" smtClean="0"/>
              <a:t>7</a:t>
            </a:r>
            <a:r>
              <a:rPr lang="tr-TR" dirty="0"/>
              <a:t>. </a:t>
            </a:r>
            <a:r>
              <a:rPr lang="tr-TR" dirty="0" err="1"/>
              <a:t>Doç.Dr.Selim</a:t>
            </a:r>
            <a:r>
              <a:rPr lang="tr-TR" dirty="0"/>
              <a:t> KÖROĞLU, Elektrik-Elektronik Mühendisliği Bölümü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0967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400" b="1" dirty="0"/>
              <a:t>MERKEZİN PERSONEL DURUMU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b="1" dirty="0"/>
              <a:t>Deney/Laboratuvar Sorumlularının Lisans Derecelerine Göre Meslek </a:t>
            </a:r>
            <a:r>
              <a:rPr lang="tr-TR" sz="2400" b="1" dirty="0" smtClean="0"/>
              <a:t>Dağılımları</a:t>
            </a:r>
            <a:endParaRPr lang="tr-TR" sz="24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608095"/>
              </p:ext>
            </p:extLst>
          </p:nvPr>
        </p:nvGraphicFramePr>
        <p:xfrm>
          <a:off x="2037290" y="1788956"/>
          <a:ext cx="7538509" cy="363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8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Meslek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Kimya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Fizik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Biyoloji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Makine Mühendisliği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Metalurji Ve Malzeme Mühendisliği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Biyomedikal Mühendisliği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 Kişi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9 Kişi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486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956</Words>
  <Application>Microsoft Office PowerPoint</Application>
  <PresentationFormat>Geniş ekran</PresentationFormat>
  <Paragraphs>271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Teması</vt:lpstr>
      <vt:lpstr>PAMUKKALE ÜNİVERSİTESİ İLERİ TEKNOLOJİ UYGULAMA  VE ARAŞTIRMA MERKEZİ   Prof. Dr. Cem GÖK </vt:lpstr>
      <vt:lpstr>İçerik</vt:lpstr>
      <vt:lpstr>İleri Teknoloji Uygulama ve Araştırma Merkezi (İLTAM)</vt:lpstr>
      <vt:lpstr>Merkezin amaçları</vt:lpstr>
      <vt:lpstr>Merkezin faaliyetleri</vt:lpstr>
      <vt:lpstr>PAÜ İLTAM Misyonu</vt:lpstr>
      <vt:lpstr>PAÜ İLTAM Vizyonu</vt:lpstr>
      <vt:lpstr>PowerPoint Sunusu</vt:lpstr>
      <vt:lpstr>MERKEZİN PERSONEL DURUMU Deney/Laboratuvar Sorumlularının Lisans Derecelerine Göre Meslek Dağılımları</vt:lpstr>
      <vt:lpstr>Üniversite Mezunu Deney/Laboratuvar Sorumlularının Eğitim Durumları </vt:lpstr>
      <vt:lpstr>MERKEZ LABORATUVARI GELİRLERİ</vt:lpstr>
      <vt:lpstr>MERKEZ LABORATUVARI GİDERLERİ</vt:lpstr>
      <vt:lpstr>TOPLAM GELİR ve GİDER TABLOSU </vt:lpstr>
      <vt:lpstr>MERKEZ LABORATUVARLARDA 2018 YILINDA VERİLEN DENEY HİZMETLERİ</vt:lpstr>
      <vt:lpstr>Merkez Laboratuvarlarda Verilen Hizmetlerin Kurumlara Göre Dağılımı </vt:lpstr>
      <vt:lpstr>MERKEZ LABORATUVARLARDA 2018 YILINDA VERİLEN HİZMETLERİN LABORATUVARLARA GÖRE DAĞILIMI </vt:lpstr>
      <vt:lpstr>Merkez Laboratuvarlarda Analiz Hizmeti Verilen Sanayi Kurumları Dağılımı</vt:lpstr>
      <vt:lpstr>PowerPoint Sunusu</vt:lpstr>
      <vt:lpstr>http://app.pau.edu.tr/fone/basvuru/randevuTalep.aspx</vt:lpstr>
      <vt:lpstr>PowerPoint Sunusu</vt:lpstr>
      <vt:lpstr>PowerPoint Sunusu</vt:lpstr>
      <vt:lpstr>Analiz İşlem Süreci</vt:lpstr>
      <vt:lpstr> Teşekkürler…</vt:lpstr>
    </vt:vector>
  </TitlesOfParts>
  <Company>Pamukkale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PAÜ BİLİMSEL ARAŞTIRMA PROJELERİ KOORDİNASYON BİRİMİ KOORDİNATÖRLÜĞÜ</dc:title>
  <dc:creator>Pau</dc:creator>
  <cp:lastModifiedBy>Pau</cp:lastModifiedBy>
  <cp:revision>72</cp:revision>
  <cp:lastPrinted>2018-12-18T14:44:47Z</cp:lastPrinted>
  <dcterms:created xsi:type="dcterms:W3CDTF">2018-12-12T12:23:57Z</dcterms:created>
  <dcterms:modified xsi:type="dcterms:W3CDTF">2019-02-27T10:46:51Z</dcterms:modified>
</cp:coreProperties>
</file>