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52"/>
  </p:notesMasterIdLst>
  <p:handoutMasterIdLst>
    <p:handoutMasterId r:id="rId53"/>
  </p:handoutMasterIdLst>
  <p:sldIdLst>
    <p:sldId id="256" r:id="rId2"/>
    <p:sldId id="281" r:id="rId3"/>
    <p:sldId id="324" r:id="rId4"/>
    <p:sldId id="316" r:id="rId5"/>
    <p:sldId id="325" r:id="rId6"/>
    <p:sldId id="327" r:id="rId7"/>
    <p:sldId id="262" r:id="rId8"/>
    <p:sldId id="257" r:id="rId9"/>
    <p:sldId id="283" r:id="rId10"/>
    <p:sldId id="350" r:id="rId11"/>
    <p:sldId id="340" r:id="rId12"/>
    <p:sldId id="341" r:id="rId13"/>
    <p:sldId id="342" r:id="rId14"/>
    <p:sldId id="353" r:id="rId15"/>
    <p:sldId id="354" r:id="rId16"/>
    <p:sldId id="355" r:id="rId17"/>
    <p:sldId id="343" r:id="rId18"/>
    <p:sldId id="337" r:id="rId19"/>
    <p:sldId id="291" r:id="rId20"/>
    <p:sldId id="328" r:id="rId21"/>
    <p:sldId id="344" r:id="rId22"/>
    <p:sldId id="345" r:id="rId23"/>
    <p:sldId id="346" r:id="rId24"/>
    <p:sldId id="347" r:id="rId25"/>
    <p:sldId id="358" r:id="rId26"/>
    <p:sldId id="360" r:id="rId27"/>
    <p:sldId id="357" r:id="rId28"/>
    <p:sldId id="356" r:id="rId29"/>
    <p:sldId id="359" r:id="rId30"/>
    <p:sldId id="295" r:id="rId31"/>
    <p:sldId id="361" r:id="rId32"/>
    <p:sldId id="330" r:id="rId33"/>
    <p:sldId id="296" r:id="rId34"/>
    <p:sldId id="332" r:id="rId35"/>
    <p:sldId id="334" r:id="rId36"/>
    <p:sldId id="336" r:id="rId37"/>
    <p:sldId id="297" r:id="rId38"/>
    <p:sldId id="318" r:id="rId39"/>
    <p:sldId id="322" r:id="rId40"/>
    <p:sldId id="298" r:id="rId41"/>
    <p:sldId id="319" r:id="rId42"/>
    <p:sldId id="320" r:id="rId43"/>
    <p:sldId id="299" r:id="rId44"/>
    <p:sldId id="339" r:id="rId45"/>
    <p:sldId id="317" r:id="rId46"/>
    <p:sldId id="323" r:id="rId47"/>
    <p:sldId id="267" r:id="rId48"/>
    <p:sldId id="338" r:id="rId49"/>
    <p:sldId id="264" r:id="rId50"/>
    <p:sldId id="321" r:id="rId51"/>
  </p:sldIdLst>
  <p:sldSz cx="12192000" cy="6858000"/>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AA8439AC-085A-4F4B-B7C9-F126271330BE}" type="presOf" srcId="{2DFB30DC-BC1B-4711-BBCB-6D6A6F1D8F75}" destId="{18DD3EE4-4192-4B01-A11E-3CB6C2A9B1CB}" srcOrd="0" destOrd="0" presId="urn:microsoft.com/office/officeart/2005/8/layout/chevron1"/>
    <dgm:cxn modelId="{B6573E23-F25F-4208-9B76-042A360BEA3E}" type="presOf" srcId="{73E5BB12-C44F-4C61-B20D-2B80B2EC2ED0}" destId="{0A392B87-AE7F-4BBB-8426-F182698D0DED}" srcOrd="0" destOrd="0" presId="urn:microsoft.com/office/officeart/2005/8/layout/chevron1"/>
    <dgm:cxn modelId="{873A2BFD-4FCB-4DD5-9AF0-8985D3A322E0}" type="presOf" srcId="{A340430A-4193-4C8F-84D1-DBB688540576}" destId="{B54F4E42-830B-4E29-A922-8E2E829F2255}" srcOrd="0" destOrd="0" presId="urn:microsoft.com/office/officeart/2005/8/layout/chevron1"/>
    <dgm:cxn modelId="{B4620C61-7574-475D-92A8-001AD35539F0}" type="presOf" srcId="{AD3C1A60-1D27-4AD6-A1A7-6D948168F1B3}" destId="{7135398E-C829-4BBE-91C4-A6956859C04F}" srcOrd="0" destOrd="0" presId="urn:microsoft.com/office/officeart/2005/8/layout/chevron1"/>
    <dgm:cxn modelId="{27AE00BE-9739-4866-87A1-3DB455B9D7EC}"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40840E06-B6F0-470C-B191-08B042E13562}" type="presOf" srcId="{1D250294-71E6-4B71-9AD5-5E66C3F96013}" destId="{5EA9F7A3-A808-421A-B075-5D1773DF8B0E}" srcOrd="0" destOrd="0" presId="urn:microsoft.com/office/officeart/2005/8/layout/chevron1"/>
    <dgm:cxn modelId="{8438D089-7403-4B45-9758-783ACF22CAE4}" type="presParOf" srcId="{7135398E-C829-4BBE-91C4-A6956859C04F}" destId="{5EA9F7A3-A808-421A-B075-5D1773DF8B0E}" srcOrd="0" destOrd="0" presId="urn:microsoft.com/office/officeart/2005/8/layout/chevron1"/>
    <dgm:cxn modelId="{5F04C095-F300-42A4-81B6-AED67E9552D1}" type="presParOf" srcId="{7135398E-C829-4BBE-91C4-A6956859C04F}" destId="{828B882F-31DA-4666-9BD9-69368E26BC00}" srcOrd="1" destOrd="0" presId="urn:microsoft.com/office/officeart/2005/8/layout/chevron1"/>
    <dgm:cxn modelId="{B287BB80-3749-4E74-A44B-AB5CB5323A39}" type="presParOf" srcId="{7135398E-C829-4BBE-91C4-A6956859C04F}" destId="{0A392B87-AE7F-4BBB-8426-F182698D0DED}" srcOrd="2" destOrd="0" presId="urn:microsoft.com/office/officeart/2005/8/layout/chevron1"/>
    <dgm:cxn modelId="{100CE20D-C5EA-465E-9C2E-26A811465FAD}" type="presParOf" srcId="{7135398E-C829-4BBE-91C4-A6956859C04F}" destId="{E09DFC15-C436-461A-A7E8-20CDA592A669}" srcOrd="3" destOrd="0" presId="urn:microsoft.com/office/officeart/2005/8/layout/chevron1"/>
    <dgm:cxn modelId="{75111139-21ED-4D81-95E2-F8A9BF12F631}" type="presParOf" srcId="{7135398E-C829-4BBE-91C4-A6956859C04F}" destId="{B54F4E42-830B-4E29-A922-8E2E829F2255}" srcOrd="4" destOrd="0" presId="urn:microsoft.com/office/officeart/2005/8/layout/chevron1"/>
    <dgm:cxn modelId="{C4D43ADF-2266-492F-A377-ADDDF117C550}" type="presParOf" srcId="{7135398E-C829-4BBE-91C4-A6956859C04F}" destId="{C1A1E9D6-C803-4888-AD85-5E45386B06E8}" srcOrd="5" destOrd="0" presId="urn:microsoft.com/office/officeart/2005/8/layout/chevron1"/>
    <dgm:cxn modelId="{78F4D6E8-EA79-48CE-A286-CD494FB6ECBF}" type="presParOf" srcId="{7135398E-C829-4BBE-91C4-A6956859C04F}" destId="{A050CB54-2AA3-4C69-93CC-31F729B157B0}" srcOrd="6" destOrd="0" presId="urn:microsoft.com/office/officeart/2005/8/layout/chevron1"/>
    <dgm:cxn modelId="{9BCC85FF-BE32-4781-8935-D7C3BA05BAD9}" type="presParOf" srcId="{7135398E-C829-4BBE-91C4-A6956859C04F}" destId="{DD16E15A-FF74-4E40-995A-B750C747E076}" srcOrd="7" destOrd="0" presId="urn:microsoft.com/office/officeart/2005/8/layout/chevron1"/>
    <dgm:cxn modelId="{A57D7FF2-0CB1-418F-B580-9A206E9CCB4B}"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A99F97A1-83FD-457C-8382-EFDFCEF93F30}" type="presOf" srcId="{73E5BB12-C44F-4C61-B20D-2B80B2EC2ED0}" destId="{0A392B87-AE7F-4BBB-8426-F182698D0DED}" srcOrd="0" destOrd="0" presId="urn:microsoft.com/office/officeart/2005/8/layout/chevron1"/>
    <dgm:cxn modelId="{0F584640-DC99-4F7F-9373-CEF7451EC01E}" type="presOf" srcId="{AD3C1A60-1D27-4AD6-A1A7-6D948168F1B3}" destId="{7135398E-C829-4BBE-91C4-A6956859C04F}" srcOrd="0" destOrd="0" presId="urn:microsoft.com/office/officeart/2005/8/layout/chevron1"/>
    <dgm:cxn modelId="{4985DFE8-412C-43F8-9087-55185D48A062}"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10AC3464-57DF-404E-81E2-94CCDB2D9E12}" type="presOf" srcId="{516C261C-B3D8-45BC-A9D8-ECE4087819F0}" destId="{37C08375-7917-4746-97FB-4B6E13D2E4C0}" srcOrd="0" destOrd="0" presId="urn:microsoft.com/office/officeart/2005/8/layout/chevron1"/>
    <dgm:cxn modelId="{A5EF2F21-46FA-4AF2-924D-215BE1AD8F43}" type="presOf" srcId="{A340430A-4193-4C8F-84D1-DBB688540576}" destId="{B54F4E42-830B-4E29-A922-8E2E829F2255}" srcOrd="0" destOrd="0" presId="urn:microsoft.com/office/officeart/2005/8/layout/chevron1"/>
    <dgm:cxn modelId="{51EACBF3-911A-4C4E-9E5C-B12F767BDDE3}" type="presOf" srcId="{50C89AC5-65BE-4B5B-9A3E-E696A623C1F5}" destId="{A050CB54-2AA3-4C69-93CC-31F729B157B0}" srcOrd="0" destOrd="0" presId="urn:microsoft.com/office/officeart/2005/8/layout/chevron1"/>
    <dgm:cxn modelId="{7F5E4477-222D-4BC2-96F9-487AB80E7FE1}" type="presParOf" srcId="{7135398E-C829-4BBE-91C4-A6956859C04F}" destId="{5EA9F7A3-A808-421A-B075-5D1773DF8B0E}" srcOrd="0" destOrd="0" presId="urn:microsoft.com/office/officeart/2005/8/layout/chevron1"/>
    <dgm:cxn modelId="{AA4172E9-FDD7-4D75-B6A2-7122EBC856B2}" type="presParOf" srcId="{7135398E-C829-4BBE-91C4-A6956859C04F}" destId="{828B882F-31DA-4666-9BD9-69368E26BC00}" srcOrd="1" destOrd="0" presId="urn:microsoft.com/office/officeart/2005/8/layout/chevron1"/>
    <dgm:cxn modelId="{FC4E1AF9-99A0-482A-8E56-38129034CA20}" type="presParOf" srcId="{7135398E-C829-4BBE-91C4-A6956859C04F}" destId="{0A392B87-AE7F-4BBB-8426-F182698D0DED}" srcOrd="2" destOrd="0" presId="urn:microsoft.com/office/officeart/2005/8/layout/chevron1"/>
    <dgm:cxn modelId="{95DAA529-1DE9-43BB-AC2F-024F23292466}" type="presParOf" srcId="{7135398E-C829-4BBE-91C4-A6956859C04F}" destId="{E09DFC15-C436-461A-A7E8-20CDA592A669}" srcOrd="3" destOrd="0" presId="urn:microsoft.com/office/officeart/2005/8/layout/chevron1"/>
    <dgm:cxn modelId="{DC7167F7-78D2-4272-9E36-A52855310C4B}" type="presParOf" srcId="{7135398E-C829-4BBE-91C4-A6956859C04F}" destId="{B54F4E42-830B-4E29-A922-8E2E829F2255}" srcOrd="4" destOrd="0" presId="urn:microsoft.com/office/officeart/2005/8/layout/chevron1"/>
    <dgm:cxn modelId="{48F8C4E1-8A99-4498-B0F6-7D2099B93894}" type="presParOf" srcId="{7135398E-C829-4BBE-91C4-A6956859C04F}" destId="{C1A1E9D6-C803-4888-AD85-5E45386B06E8}" srcOrd="5" destOrd="0" presId="urn:microsoft.com/office/officeart/2005/8/layout/chevron1"/>
    <dgm:cxn modelId="{0D2ECED7-A86B-48EB-9FDF-018B4A46959A}" type="presParOf" srcId="{7135398E-C829-4BBE-91C4-A6956859C04F}" destId="{A050CB54-2AA3-4C69-93CC-31F729B157B0}" srcOrd="6" destOrd="0" presId="urn:microsoft.com/office/officeart/2005/8/layout/chevron1"/>
    <dgm:cxn modelId="{0159E4D9-0B44-4003-9EA3-5C45E4A75C4D}" type="presParOf" srcId="{7135398E-C829-4BBE-91C4-A6956859C04F}" destId="{DD16E15A-FF74-4E40-995A-B750C747E076}" srcOrd="7" destOrd="0" presId="urn:microsoft.com/office/officeart/2005/8/layout/chevron1"/>
    <dgm:cxn modelId="{236DE5C4-6546-4054-9E37-2729102035D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8FEF5EA5-2FE2-4737-A879-7F5C7C8EC455}" type="presOf" srcId="{73E5BB12-C44F-4C61-B20D-2B80B2EC2ED0}" destId="{0A392B87-AE7F-4BBB-8426-F182698D0DED}" srcOrd="0" destOrd="0" presId="urn:microsoft.com/office/officeart/2005/8/layout/chevron1"/>
    <dgm:cxn modelId="{6B2805F9-9628-4ED8-BDE7-796EE2876358}" type="presOf" srcId="{50C89AC5-65BE-4B5B-9A3E-E696A623C1F5}" destId="{A050CB54-2AA3-4C69-93CC-31F729B157B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8E7728A9-7C97-4248-9201-A2D54D2F56FD}" type="presOf" srcId="{1D250294-71E6-4B71-9AD5-5E66C3F96013}" destId="{5EA9F7A3-A808-421A-B075-5D1773DF8B0E}"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6CFA7633-9913-437B-AF4F-EDB78249E09F}" type="presOf" srcId="{AD3C1A60-1D27-4AD6-A1A7-6D948168F1B3}" destId="{7135398E-C829-4BBE-91C4-A6956859C04F}" srcOrd="0" destOrd="0" presId="urn:microsoft.com/office/officeart/2005/8/layout/chevron1"/>
    <dgm:cxn modelId="{E37580B3-5DDC-4128-9069-57EE6D03FBB4}" type="presOf" srcId="{516C261C-B3D8-45BC-A9D8-ECE4087819F0}" destId="{37C08375-7917-4746-97FB-4B6E13D2E4C0}" srcOrd="0" destOrd="0" presId="urn:microsoft.com/office/officeart/2005/8/layout/chevron1"/>
    <dgm:cxn modelId="{380037D2-5C45-41C1-8456-7716A26C269E}" type="presOf" srcId="{A340430A-4193-4C8F-84D1-DBB688540576}" destId="{B54F4E42-830B-4E29-A922-8E2E829F2255}" srcOrd="0" destOrd="0" presId="urn:microsoft.com/office/officeart/2005/8/layout/chevron1"/>
    <dgm:cxn modelId="{38D43AE3-9751-45EB-BBB8-59BABBD56117}" type="presParOf" srcId="{7135398E-C829-4BBE-91C4-A6956859C04F}" destId="{5EA9F7A3-A808-421A-B075-5D1773DF8B0E}" srcOrd="0" destOrd="0" presId="urn:microsoft.com/office/officeart/2005/8/layout/chevron1"/>
    <dgm:cxn modelId="{C96A97ED-C147-49AE-8C05-49EDED8DB24D}" type="presParOf" srcId="{7135398E-C829-4BBE-91C4-A6956859C04F}" destId="{828B882F-31DA-4666-9BD9-69368E26BC00}" srcOrd="1" destOrd="0" presId="urn:microsoft.com/office/officeart/2005/8/layout/chevron1"/>
    <dgm:cxn modelId="{8E803570-E72C-497F-BD21-6DAE8C222F08}" type="presParOf" srcId="{7135398E-C829-4BBE-91C4-A6956859C04F}" destId="{0A392B87-AE7F-4BBB-8426-F182698D0DED}" srcOrd="2" destOrd="0" presId="urn:microsoft.com/office/officeart/2005/8/layout/chevron1"/>
    <dgm:cxn modelId="{B4172CDF-A4B3-4574-8B40-5BD469117765}" type="presParOf" srcId="{7135398E-C829-4BBE-91C4-A6956859C04F}" destId="{E09DFC15-C436-461A-A7E8-20CDA592A669}" srcOrd="3" destOrd="0" presId="urn:microsoft.com/office/officeart/2005/8/layout/chevron1"/>
    <dgm:cxn modelId="{789958CB-1610-4C8D-B0E2-9245335B0602}" type="presParOf" srcId="{7135398E-C829-4BBE-91C4-A6956859C04F}" destId="{B54F4E42-830B-4E29-A922-8E2E829F2255}" srcOrd="4" destOrd="0" presId="urn:microsoft.com/office/officeart/2005/8/layout/chevron1"/>
    <dgm:cxn modelId="{70CCF9E6-3CB3-4223-9BE4-16CD0BDC1B93}" type="presParOf" srcId="{7135398E-C829-4BBE-91C4-A6956859C04F}" destId="{C1A1E9D6-C803-4888-AD85-5E45386B06E8}" srcOrd="5" destOrd="0" presId="urn:microsoft.com/office/officeart/2005/8/layout/chevron1"/>
    <dgm:cxn modelId="{C8B7D4C9-003E-4613-B042-0768764FFAC3}" type="presParOf" srcId="{7135398E-C829-4BBE-91C4-A6956859C04F}" destId="{A050CB54-2AA3-4C69-93CC-31F729B157B0}" srcOrd="6" destOrd="0" presId="urn:microsoft.com/office/officeart/2005/8/layout/chevron1"/>
    <dgm:cxn modelId="{0CD127F7-84E6-4BC3-8CE4-015460BF18F3}" type="presParOf" srcId="{7135398E-C829-4BBE-91C4-A6956859C04F}" destId="{DD16E15A-FF74-4E40-995A-B750C747E076}" srcOrd="7" destOrd="0" presId="urn:microsoft.com/office/officeart/2005/8/layout/chevron1"/>
    <dgm:cxn modelId="{052B4F98-F92E-4A4E-9670-9295D2F76246}"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9DF96884-7D06-44AE-A1AD-A3725474E9B4}" type="presOf" srcId="{516C261C-B3D8-45BC-A9D8-ECE4087819F0}" destId="{37C08375-7917-4746-97FB-4B6E13D2E4C0}" srcOrd="0" destOrd="0" presId="urn:microsoft.com/office/officeart/2005/8/layout/chevron1"/>
    <dgm:cxn modelId="{15EFE36A-7166-4DE0-BA97-8B57394A82D2}" type="presOf" srcId="{1D250294-71E6-4B71-9AD5-5E66C3F96013}" destId="{5EA9F7A3-A808-421A-B075-5D1773DF8B0E}"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C3531A61-B6D4-4E96-ACA3-AD15606B46D7}" type="presOf" srcId="{73E5BB12-C44F-4C61-B20D-2B80B2EC2ED0}" destId="{0A392B87-AE7F-4BBB-8426-F182698D0DED}" srcOrd="0" destOrd="0" presId="urn:microsoft.com/office/officeart/2005/8/layout/chevron1"/>
    <dgm:cxn modelId="{515B3CD3-F02C-4639-981F-EC49C7123864}" type="presOf" srcId="{AD3C1A60-1D27-4AD6-A1A7-6D948168F1B3}" destId="{7135398E-C829-4BBE-91C4-A6956859C04F}" srcOrd="0" destOrd="0" presId="urn:microsoft.com/office/officeart/2005/8/layout/chevron1"/>
    <dgm:cxn modelId="{6FEF9654-6150-4524-AA49-1BD397EB2DBA}" srcId="{AD3C1A60-1D27-4AD6-A1A7-6D948168F1B3}" destId="{73E5BB12-C44F-4C61-B20D-2B80B2EC2ED0}" srcOrd="1" destOrd="0" parTransId="{24C7563D-55AA-4328-9EA4-BF5B00B95B3C}" sibTransId="{B681BC5E-FBF3-4319-A355-2C9C9F1ECD42}"/>
    <dgm:cxn modelId="{8181C6D0-5EFC-4DF4-94AE-33D00A11049D}" type="presOf" srcId="{A340430A-4193-4C8F-84D1-DBB688540576}" destId="{B54F4E42-830B-4E29-A922-8E2E829F2255}"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EFFCACAB-9966-4D07-B897-3B0076557834}" type="presOf" srcId="{50C89AC5-65BE-4B5B-9A3E-E696A623C1F5}" destId="{A050CB54-2AA3-4C69-93CC-31F729B157B0}" srcOrd="0" destOrd="0" presId="urn:microsoft.com/office/officeart/2005/8/layout/chevron1"/>
    <dgm:cxn modelId="{CBC4A9F2-D8BB-45B6-89C6-14DE0DB49F91}" type="presParOf" srcId="{7135398E-C829-4BBE-91C4-A6956859C04F}" destId="{5EA9F7A3-A808-421A-B075-5D1773DF8B0E}" srcOrd="0" destOrd="0" presId="urn:microsoft.com/office/officeart/2005/8/layout/chevron1"/>
    <dgm:cxn modelId="{72E1C13B-A8E0-44A1-9448-163658746635}" type="presParOf" srcId="{7135398E-C829-4BBE-91C4-A6956859C04F}" destId="{828B882F-31DA-4666-9BD9-69368E26BC00}" srcOrd="1" destOrd="0" presId="urn:microsoft.com/office/officeart/2005/8/layout/chevron1"/>
    <dgm:cxn modelId="{74841D86-2579-402F-B057-5B25CBDAC5FE}" type="presParOf" srcId="{7135398E-C829-4BBE-91C4-A6956859C04F}" destId="{0A392B87-AE7F-4BBB-8426-F182698D0DED}" srcOrd="2" destOrd="0" presId="urn:microsoft.com/office/officeart/2005/8/layout/chevron1"/>
    <dgm:cxn modelId="{D4978023-18AF-4909-ABCB-27F2E5DEA6A4}" type="presParOf" srcId="{7135398E-C829-4BBE-91C4-A6956859C04F}" destId="{E09DFC15-C436-461A-A7E8-20CDA592A669}" srcOrd="3" destOrd="0" presId="urn:microsoft.com/office/officeart/2005/8/layout/chevron1"/>
    <dgm:cxn modelId="{EBF33185-167A-4EB3-B4B8-237D0F99DAB9}" type="presParOf" srcId="{7135398E-C829-4BBE-91C4-A6956859C04F}" destId="{B54F4E42-830B-4E29-A922-8E2E829F2255}" srcOrd="4" destOrd="0" presId="urn:microsoft.com/office/officeart/2005/8/layout/chevron1"/>
    <dgm:cxn modelId="{960426A9-494B-43AE-A012-22B7786FB031}" type="presParOf" srcId="{7135398E-C829-4BBE-91C4-A6956859C04F}" destId="{C1A1E9D6-C803-4888-AD85-5E45386B06E8}" srcOrd="5" destOrd="0" presId="urn:microsoft.com/office/officeart/2005/8/layout/chevron1"/>
    <dgm:cxn modelId="{83CBE0F5-B524-4200-AD0C-266B41AAA063}" type="presParOf" srcId="{7135398E-C829-4BBE-91C4-A6956859C04F}" destId="{A050CB54-2AA3-4C69-93CC-31F729B157B0}" srcOrd="6" destOrd="0" presId="urn:microsoft.com/office/officeart/2005/8/layout/chevron1"/>
    <dgm:cxn modelId="{FE726C0B-45CF-4455-A9B8-4F16DE7C5AA6}" type="presParOf" srcId="{7135398E-C829-4BBE-91C4-A6956859C04F}" destId="{DD16E15A-FF74-4E40-995A-B750C747E076}" srcOrd="7" destOrd="0" presId="urn:microsoft.com/office/officeart/2005/8/layout/chevron1"/>
    <dgm:cxn modelId="{3A358E0C-D110-4583-B7F3-11E843DE84B9}"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73CAC3A5-4572-4ECE-A02A-6BD45364DF24}" type="presOf" srcId="{AD3C1A60-1D27-4AD6-A1A7-6D948168F1B3}" destId="{7135398E-C829-4BBE-91C4-A6956859C04F}" srcOrd="0" destOrd="0" presId="urn:microsoft.com/office/officeart/2005/8/layout/chevron1"/>
    <dgm:cxn modelId="{87A56DAF-AE9D-47D8-BE1E-A77DF05D937B}" type="presOf" srcId="{73E5BB12-C44F-4C61-B20D-2B80B2EC2ED0}" destId="{0A392B87-AE7F-4BBB-8426-F182698D0DED}" srcOrd="0" destOrd="0" presId="urn:microsoft.com/office/officeart/2005/8/layout/chevron1"/>
    <dgm:cxn modelId="{91185ADF-7EFC-4C08-9D4C-EE4DCE8CBB85}" type="presOf" srcId="{A340430A-4193-4C8F-84D1-DBB688540576}" destId="{B54F4E42-830B-4E29-A922-8E2E829F2255}"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84AC48BB-DFB8-450D-B566-F33688FD9478}" type="presOf" srcId="{1D250294-71E6-4B71-9AD5-5E66C3F96013}" destId="{5EA9F7A3-A808-421A-B075-5D1773DF8B0E}"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5655673D-BE1C-4BF8-8977-4264EB4DD85F}" type="presOf" srcId="{50C89AC5-65BE-4B5B-9A3E-E696A623C1F5}" destId="{A050CB54-2AA3-4C69-93CC-31F729B157B0}" srcOrd="0" destOrd="0" presId="urn:microsoft.com/office/officeart/2005/8/layout/chevron1"/>
    <dgm:cxn modelId="{6FEF9654-6150-4524-AA49-1BD397EB2DBA}" srcId="{AD3C1A60-1D27-4AD6-A1A7-6D948168F1B3}" destId="{73E5BB12-C44F-4C61-B20D-2B80B2EC2ED0}" srcOrd="1" destOrd="0" parTransId="{24C7563D-55AA-4328-9EA4-BF5B00B95B3C}" sibTransId="{B681BC5E-FBF3-4319-A355-2C9C9F1ECD42}"/>
    <dgm:cxn modelId="{449E1494-3CF3-4C0D-A634-C5B787E8A1C3}" type="presOf" srcId="{516C261C-B3D8-45BC-A9D8-ECE4087819F0}" destId="{37C08375-7917-4746-97FB-4B6E13D2E4C0}"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9EA205A-09A4-4095-BB2C-5681A79CF65A}" type="presParOf" srcId="{7135398E-C829-4BBE-91C4-A6956859C04F}" destId="{5EA9F7A3-A808-421A-B075-5D1773DF8B0E}" srcOrd="0" destOrd="0" presId="urn:microsoft.com/office/officeart/2005/8/layout/chevron1"/>
    <dgm:cxn modelId="{B6AF486B-AC73-4293-B15E-886A1545D5A8}" type="presParOf" srcId="{7135398E-C829-4BBE-91C4-A6956859C04F}" destId="{828B882F-31DA-4666-9BD9-69368E26BC00}" srcOrd="1" destOrd="0" presId="urn:microsoft.com/office/officeart/2005/8/layout/chevron1"/>
    <dgm:cxn modelId="{9A45A89C-A334-48D5-8410-54DCC27EEC49}" type="presParOf" srcId="{7135398E-C829-4BBE-91C4-A6956859C04F}" destId="{0A392B87-AE7F-4BBB-8426-F182698D0DED}" srcOrd="2" destOrd="0" presId="urn:microsoft.com/office/officeart/2005/8/layout/chevron1"/>
    <dgm:cxn modelId="{4CD1583B-D786-45DD-A3D3-094D03615B43}" type="presParOf" srcId="{7135398E-C829-4BBE-91C4-A6956859C04F}" destId="{E09DFC15-C436-461A-A7E8-20CDA592A669}" srcOrd="3" destOrd="0" presId="urn:microsoft.com/office/officeart/2005/8/layout/chevron1"/>
    <dgm:cxn modelId="{BC84734A-44A0-4042-880F-F60FE5AE9BA4}" type="presParOf" srcId="{7135398E-C829-4BBE-91C4-A6956859C04F}" destId="{B54F4E42-830B-4E29-A922-8E2E829F2255}" srcOrd="4" destOrd="0" presId="urn:microsoft.com/office/officeart/2005/8/layout/chevron1"/>
    <dgm:cxn modelId="{B7377A18-BA78-457B-BA2D-A9EDFFC13AE0}" type="presParOf" srcId="{7135398E-C829-4BBE-91C4-A6956859C04F}" destId="{C1A1E9D6-C803-4888-AD85-5E45386B06E8}" srcOrd="5" destOrd="0" presId="urn:microsoft.com/office/officeart/2005/8/layout/chevron1"/>
    <dgm:cxn modelId="{9C48164A-37E2-44B4-BC22-9FAE31E7DE31}" type="presParOf" srcId="{7135398E-C829-4BBE-91C4-A6956859C04F}" destId="{A050CB54-2AA3-4C69-93CC-31F729B157B0}" srcOrd="6" destOrd="0" presId="urn:microsoft.com/office/officeart/2005/8/layout/chevron1"/>
    <dgm:cxn modelId="{CB9BC66A-166B-40AF-9C2A-DD1C2C057BEC}" type="presParOf" srcId="{7135398E-C829-4BBE-91C4-A6956859C04F}" destId="{DD16E15A-FF74-4E40-995A-B750C747E076}" srcOrd="7" destOrd="0" presId="urn:microsoft.com/office/officeart/2005/8/layout/chevron1"/>
    <dgm:cxn modelId="{1F5FEFAF-C1E8-4F2B-97FE-AA5889CBCE00}"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PAÜ-2019_2023 Stratejik Planı, </a:t>
          </a:r>
          <a:endParaRPr lang="en-US" sz="1400" dirty="0">
            <a:solidFill>
              <a:schemeClr val="tx1"/>
            </a:solidFill>
          </a:endParaRPr>
        </a:p>
      </dgm:t>
    </dgm:pt>
    <dgm:pt modelId="{24C7563D-55AA-4328-9EA4-BF5B00B95B3C}" type="parTrans" cxnId="{6FEF9654-6150-4524-AA49-1BD397EB2DBA}">
      <dgm:prSet/>
      <dgm:spPr/>
      <dgm:t>
        <a:bodyPr/>
        <a:lstStyle/>
        <a:p>
          <a:endParaRPr lang="en-US" sz="3600"/>
        </a:p>
      </dgm:t>
    </dgm:pt>
    <dgm:pt modelId="{B681BC5E-FBF3-4319-A355-2C9C9F1ECD42}" type="sibTrans" cxnId="{6FEF9654-6150-4524-AA49-1BD397EB2DBA}">
      <dgm:prSet/>
      <dgm:spPr/>
      <dgm:t>
        <a:bodyPr/>
        <a:lstStyle/>
        <a:p>
          <a:endParaRPr lang="en-US" sz="3600"/>
        </a:p>
      </dgm:t>
    </dgm:pt>
    <dgm:pt modelId="{A340430A-4193-4C8F-84D1-DBB688540576}">
      <dgm:prSet phldrT="[Text]" custT="1"/>
      <dgm:spPr>
        <a:solidFill>
          <a:srgbClr val="92D050"/>
        </a:solidFill>
      </dgm:spPr>
      <dgm:t>
        <a:bodyPr/>
        <a:lstStyle/>
        <a:p>
          <a:r>
            <a:rPr lang="tr-TR" sz="1400" dirty="0" smtClean="0">
              <a:solidFill>
                <a:schemeClr val="tx1"/>
              </a:solidFill>
            </a:rPr>
            <a:t>Mali Karar ve    İşlemler</a:t>
          </a:r>
        </a:p>
      </dgm:t>
    </dgm:pt>
    <dgm:pt modelId="{7D77772D-2897-42CD-9508-9F24FFECA3BA}" type="parTrans" cxnId="{B336AF32-9D18-4E8E-9F6E-07C1763540E5}">
      <dgm:prSet/>
      <dgm:spPr/>
      <dgm:t>
        <a:bodyPr/>
        <a:lstStyle/>
        <a:p>
          <a:endParaRPr lang="en-US" sz="3600"/>
        </a:p>
      </dgm:t>
    </dgm:pt>
    <dgm:pt modelId="{58EE6ADE-B344-45C9-AE3F-B9572196A01A}" type="sibTrans" cxnId="{B336AF32-9D18-4E8E-9F6E-07C1763540E5}">
      <dgm:prSet/>
      <dgm:spPr/>
      <dgm:t>
        <a:bodyPr/>
        <a:lstStyle/>
        <a:p>
          <a:endParaRPr lang="en-US" sz="3600"/>
        </a:p>
      </dgm:t>
    </dgm:pt>
    <dgm:pt modelId="{50C89AC5-65BE-4B5B-9A3E-E696A623C1F5}">
      <dgm:prSet phldrT="[Text]" custT="1"/>
      <dgm:spPr>
        <a:solidFill>
          <a:srgbClr val="92D050"/>
        </a:solidFill>
      </dgm:spPr>
      <dgm:t>
        <a:bodyPr/>
        <a:lstStyle/>
        <a:p>
          <a:r>
            <a:rPr lang="tr-TR" sz="1400" dirty="0" smtClean="0">
              <a:solidFill>
                <a:schemeClr val="tx1"/>
              </a:solidFill>
            </a:rPr>
            <a:t>Kontrol</a:t>
          </a:r>
          <a:endParaRPr lang="en-US" sz="1400" dirty="0">
            <a:solidFill>
              <a:schemeClr val="tx1"/>
            </a:solidFill>
          </a:endParaRPr>
        </a:p>
      </dgm:t>
    </dgm:pt>
    <dgm:pt modelId="{509F6809-A663-4B68-9E7C-344435368EF4}" type="parTrans" cxnId="{76901FA0-605C-492B-B2CB-5537E04836D9}">
      <dgm:prSet/>
      <dgm:spPr/>
      <dgm:t>
        <a:bodyPr/>
        <a:lstStyle/>
        <a:p>
          <a:endParaRPr lang="en-US" sz="3600"/>
        </a:p>
      </dgm:t>
    </dgm:pt>
    <dgm:pt modelId="{9280A4DB-C296-45F1-8FD8-CAB6D9F28853}" type="sibTrans" cxnId="{76901FA0-605C-492B-B2CB-5537E04836D9}">
      <dgm:prSet/>
      <dgm:spPr/>
      <dgm:t>
        <a:bodyPr/>
        <a:lstStyle/>
        <a:p>
          <a:endParaRPr lang="en-US" sz="3600"/>
        </a:p>
      </dgm:t>
    </dgm:pt>
    <dgm:pt modelId="{1D250294-71E6-4B71-9AD5-5E66C3F96013}">
      <dgm:prSet custT="1"/>
      <dgm:spPr>
        <a:solidFill>
          <a:srgbClr val="92D050"/>
        </a:solidFill>
      </dgm:spPr>
      <dgm:t>
        <a:bodyPr/>
        <a:lstStyle/>
        <a:p>
          <a:r>
            <a:rPr lang="tr-TR" sz="1400" dirty="0" smtClean="0">
              <a:solidFill>
                <a:schemeClr val="tx1"/>
              </a:solidFill>
            </a:rPr>
            <a:t>Harcama Birimleri, Strateji Geliştirme Daire Başkanlığı</a:t>
          </a:r>
          <a:endParaRPr lang="en-US" sz="1400" dirty="0">
            <a:solidFill>
              <a:schemeClr val="tx1"/>
            </a:solidFill>
          </a:endParaRPr>
        </a:p>
      </dgm:t>
    </dgm:pt>
    <dgm:pt modelId="{4F94F646-F9E0-486B-8C1E-4E4F1F2AE4AC}" type="parTrans" cxnId="{3DEC2E82-44D8-40FB-8F46-3F681276D67E}">
      <dgm:prSet/>
      <dgm:spPr/>
      <dgm:t>
        <a:bodyPr/>
        <a:lstStyle/>
        <a:p>
          <a:endParaRPr lang="en-US" sz="3600"/>
        </a:p>
      </dgm:t>
    </dgm:pt>
    <dgm:pt modelId="{C4E5D67F-5305-4CAF-9DD7-A7CE8688DFAF}" type="sibTrans" cxnId="{3DEC2E82-44D8-40FB-8F46-3F681276D67E}">
      <dgm:prSet/>
      <dgm:spPr/>
      <dgm:t>
        <a:bodyPr/>
        <a:lstStyle/>
        <a:p>
          <a:endParaRPr lang="en-US" sz="3600"/>
        </a:p>
      </dgm:t>
    </dgm:pt>
    <dgm:pt modelId="{2DFB30DC-BC1B-4711-BBCB-6D6A6F1D8F75}">
      <dgm:prSet custT="1"/>
      <dgm:spPr>
        <a:solidFill>
          <a:srgbClr val="92D050"/>
        </a:solidFill>
      </dgm:spPr>
      <dgm:t>
        <a:bodyPr/>
        <a:lstStyle/>
        <a:p>
          <a:r>
            <a:rPr lang="tr-TR" sz="1400" dirty="0" smtClean="0">
              <a:solidFill>
                <a:schemeClr val="tx1"/>
              </a:solidFill>
            </a:rPr>
            <a:t>Uygunluk</a:t>
          </a:r>
          <a:endParaRPr lang="en-US" sz="1400" dirty="0">
            <a:solidFill>
              <a:schemeClr val="tx1"/>
            </a:solidFill>
          </a:endParaRPr>
        </a:p>
      </dgm:t>
    </dgm:pt>
    <dgm:pt modelId="{370FB985-4538-4BBD-B5E3-F6CCE9B05827}" type="parTrans" cxnId="{16E6301E-88DF-4B11-8AF8-3DD41FBC782B}">
      <dgm:prSet/>
      <dgm:spPr/>
      <dgm:t>
        <a:bodyPr/>
        <a:lstStyle/>
        <a:p>
          <a:endParaRPr lang="en-US" sz="3600"/>
        </a:p>
      </dgm:t>
    </dgm:pt>
    <dgm:pt modelId="{6489AD54-301D-471E-9F77-65E0EB55FD34}" type="sibTrans" cxnId="{16E6301E-88DF-4B11-8AF8-3DD41FBC782B}">
      <dgm:prSet/>
      <dgm:spPr/>
      <dgm:t>
        <a:bodyPr/>
        <a:lstStyle/>
        <a:p>
          <a:endParaRPr lang="en-US" sz="3600"/>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X="346351" custScaleY="446872" custLinFactNeighborX="36479" custLinFactNeighborY="29819">
        <dgm:presLayoutVars>
          <dgm:chMax val="0"/>
          <dgm:chPref val="0"/>
          <dgm:bulletEnabled val="1"/>
        </dgm:presLayoutVars>
      </dgm:prSet>
      <dgm:spPr>
        <a:prstGeom prst="homePlate">
          <a:avLst/>
        </a:prstGeom>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X="362887" custScaleY="416332" custLinFactNeighborX="25669" custLinFactNeighborY="34634">
        <dgm:presLayoutVars>
          <dgm:chMax val="0"/>
          <dgm:chPref val="0"/>
          <dgm:bulletEnabled val="1"/>
        </dgm:presLayoutVars>
      </dgm:prSet>
      <dgm:spPr>
        <a:prstGeom prst="homePlate">
          <a:avLst/>
        </a:prstGeom>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X="352016" custScaleY="407319"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X="297706" custScaleY="413373"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X="372691" custScaleY="418262" custLinFactNeighborX="1124" custLinFactNeighborY="35487">
        <dgm:presLayoutVars>
          <dgm:chMax val="0"/>
          <dgm:chPref val="0"/>
          <dgm:bulletEnabled val="1"/>
        </dgm:presLayoutVars>
      </dgm:prSet>
      <dgm:spPr>
        <a:prstGeom prst="homePlate">
          <a:avLst/>
        </a:prstGeom>
      </dgm:spPr>
      <dgm:t>
        <a:bodyPr/>
        <a:lstStyle/>
        <a:p>
          <a:endParaRPr lang="en-US"/>
        </a:p>
      </dgm:t>
    </dgm:pt>
  </dgm:ptLst>
  <dgm:cxnLst>
    <dgm:cxn modelId="{1332A94E-EC99-48D6-8B90-D38F1BF9C697}" type="presOf" srcId="{50C89AC5-65BE-4B5B-9A3E-E696A623C1F5}" destId="{A050CB54-2AA3-4C69-93CC-31F729B157B0}" srcOrd="0" destOrd="0" presId="urn:microsoft.com/office/officeart/2005/8/layout/chevron1"/>
    <dgm:cxn modelId="{72981ECA-3806-460F-AC01-3C6FD9C695D5}" type="presOf" srcId="{73E5BB12-C44F-4C61-B20D-2B80B2EC2ED0}" destId="{0A392B87-AE7F-4BBB-8426-F182698D0DED}" srcOrd="0" destOrd="0" presId="urn:microsoft.com/office/officeart/2005/8/layout/chevron1"/>
    <dgm:cxn modelId="{5ADC5BFF-0ABC-454F-AB44-40AE4D9590A3}" type="presOf" srcId="{1D250294-71E6-4B71-9AD5-5E66C3F96013}" destId="{5EA9F7A3-A808-421A-B075-5D1773DF8B0E}"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5A73B70F-59E6-4902-B54D-8D41BE02833B}" type="presOf" srcId="{2DFB30DC-BC1B-4711-BBCB-6D6A6F1D8F75}" destId="{18DD3EE4-4192-4B01-A11E-3CB6C2A9B1CB}" srcOrd="0" destOrd="0" presId="urn:microsoft.com/office/officeart/2005/8/layout/chevron1"/>
    <dgm:cxn modelId="{A0E7F81E-7E74-4C78-A70C-7EE5BCD6C5A5}" type="presOf" srcId="{A340430A-4193-4C8F-84D1-DBB688540576}" destId="{B54F4E42-830B-4E29-A922-8E2E829F2255}" srcOrd="0" destOrd="0" presId="urn:microsoft.com/office/officeart/2005/8/layout/chevron1"/>
    <dgm:cxn modelId="{BCA2F4DF-675D-4F25-957D-F9F8D4BFD889}" type="presOf" srcId="{AD3C1A60-1D27-4AD6-A1A7-6D948168F1B3}" destId="{7135398E-C829-4BBE-91C4-A6956859C04F}" srcOrd="0" destOrd="0" presId="urn:microsoft.com/office/officeart/2005/8/layout/chevron1"/>
    <dgm:cxn modelId="{FC841CF1-A27F-4440-987B-E8D1E3AAB926}" type="presParOf" srcId="{7135398E-C829-4BBE-91C4-A6956859C04F}" destId="{5EA9F7A3-A808-421A-B075-5D1773DF8B0E}" srcOrd="0" destOrd="0" presId="urn:microsoft.com/office/officeart/2005/8/layout/chevron1"/>
    <dgm:cxn modelId="{DE3D6933-FD00-4E69-94A7-D4CE48129170}" type="presParOf" srcId="{7135398E-C829-4BBE-91C4-A6956859C04F}" destId="{828B882F-31DA-4666-9BD9-69368E26BC00}" srcOrd="1" destOrd="0" presId="urn:microsoft.com/office/officeart/2005/8/layout/chevron1"/>
    <dgm:cxn modelId="{21894A88-67AC-4ED1-8B2C-8E5825317AD6}" type="presParOf" srcId="{7135398E-C829-4BBE-91C4-A6956859C04F}" destId="{0A392B87-AE7F-4BBB-8426-F182698D0DED}" srcOrd="2" destOrd="0" presId="urn:microsoft.com/office/officeart/2005/8/layout/chevron1"/>
    <dgm:cxn modelId="{062D340E-9D09-45E8-889D-90D34E41FA49}" type="presParOf" srcId="{7135398E-C829-4BBE-91C4-A6956859C04F}" destId="{E09DFC15-C436-461A-A7E8-20CDA592A669}" srcOrd="3" destOrd="0" presId="urn:microsoft.com/office/officeart/2005/8/layout/chevron1"/>
    <dgm:cxn modelId="{FECD6B78-DC44-4448-819B-D1A8B3BB8C92}" type="presParOf" srcId="{7135398E-C829-4BBE-91C4-A6956859C04F}" destId="{B54F4E42-830B-4E29-A922-8E2E829F2255}" srcOrd="4" destOrd="0" presId="urn:microsoft.com/office/officeart/2005/8/layout/chevron1"/>
    <dgm:cxn modelId="{A0D2DD4E-6D9B-4BD2-84B2-F1547460FAE0}" type="presParOf" srcId="{7135398E-C829-4BBE-91C4-A6956859C04F}" destId="{C1A1E9D6-C803-4888-AD85-5E45386B06E8}" srcOrd="5" destOrd="0" presId="urn:microsoft.com/office/officeart/2005/8/layout/chevron1"/>
    <dgm:cxn modelId="{DAFA1FFA-183B-47C1-86D1-ACB6783CE635}" type="presParOf" srcId="{7135398E-C829-4BBE-91C4-A6956859C04F}" destId="{A050CB54-2AA3-4C69-93CC-31F729B157B0}" srcOrd="6" destOrd="0" presId="urn:microsoft.com/office/officeart/2005/8/layout/chevron1"/>
    <dgm:cxn modelId="{E46BC5A2-7130-48F6-846E-BD1398B71659}" type="presParOf" srcId="{7135398E-C829-4BBE-91C4-A6956859C04F}" destId="{DD16E15A-FF74-4E40-995A-B750C747E076}" srcOrd="7" destOrd="0" presId="urn:microsoft.com/office/officeart/2005/8/layout/chevron1"/>
    <dgm:cxn modelId="{6EFCFB19-CC41-44D0-8CFA-660A0D150D41}"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9C7731-F6FC-4E51-BC0A-52E9518BB3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6A07764F-873C-4D90-8C69-8A7FE206B50C}">
      <dgm:prSet phldrT="[Metin]"/>
      <dgm:spPr/>
      <dgm:t>
        <a:bodyPr/>
        <a:lstStyle/>
        <a:p>
          <a:r>
            <a:rPr lang="tr-TR" b="1" dirty="0" smtClean="0">
              <a:solidFill>
                <a:srgbClr val="C00000"/>
              </a:solidFill>
              <a:latin typeface="Century Gothic" panose="020B0502020202020204" pitchFamily="34" charset="0"/>
            </a:rPr>
            <a:t>Birim Fonksiyonları          (Ana süreçler)</a:t>
          </a:r>
          <a:endParaRPr lang="tr-TR" b="1" dirty="0">
            <a:solidFill>
              <a:srgbClr val="C00000"/>
            </a:solidFill>
          </a:endParaRPr>
        </a:p>
      </dgm:t>
    </dgm:pt>
    <dgm:pt modelId="{2D5DE73B-D9A6-4DEF-99FD-34313423A604}" type="parTrans" cxnId="{D2488244-DB97-4748-8B62-3C134C66834A}">
      <dgm:prSet/>
      <dgm:spPr/>
      <dgm:t>
        <a:bodyPr/>
        <a:lstStyle/>
        <a:p>
          <a:endParaRPr lang="tr-TR"/>
        </a:p>
      </dgm:t>
    </dgm:pt>
    <dgm:pt modelId="{FB28C129-157B-4B3E-BCED-DA5A7A8EAC75}" type="sibTrans" cxnId="{D2488244-DB97-4748-8B62-3C134C66834A}">
      <dgm:prSet/>
      <dgm:spPr/>
      <dgm:t>
        <a:bodyPr/>
        <a:lstStyle/>
        <a:p>
          <a:endParaRPr lang="tr-TR"/>
        </a:p>
      </dgm:t>
    </dgm:pt>
    <dgm:pt modelId="{9642605A-E6D5-4304-85B8-421A2A58DA03}">
      <dgm:prSet phldrT="[Metin]"/>
      <dgm:spPr/>
      <dgm:t>
        <a:bodyPr/>
        <a:lstStyle/>
        <a:p>
          <a:r>
            <a:rPr lang="tr-TR" dirty="0" smtClean="0"/>
            <a:t>III. Yönetim bilgi sistemi</a:t>
          </a:r>
          <a:endParaRPr lang="tr-TR" dirty="0"/>
        </a:p>
      </dgm:t>
    </dgm:pt>
    <dgm:pt modelId="{C5E18B08-8224-48E0-8FC6-933178A05E08}" type="parTrans" cxnId="{2903F519-2D4C-45C3-B497-F21FAFAF8FD6}">
      <dgm:prSet/>
      <dgm:spPr/>
      <dgm:t>
        <a:bodyPr/>
        <a:lstStyle/>
        <a:p>
          <a:endParaRPr lang="tr-TR"/>
        </a:p>
      </dgm:t>
    </dgm:pt>
    <dgm:pt modelId="{77A63ADD-F6EF-4BFC-B1E3-F8892043E22E}" type="sibTrans" cxnId="{2903F519-2D4C-45C3-B497-F21FAFAF8FD6}">
      <dgm:prSet/>
      <dgm:spPr/>
      <dgm:t>
        <a:bodyPr/>
        <a:lstStyle/>
        <a:p>
          <a:endParaRPr lang="tr-TR"/>
        </a:p>
      </dgm:t>
    </dgm:pt>
    <dgm:pt modelId="{75AB6856-F946-4D14-8078-82F9889CFDAF}">
      <dgm:prSet/>
      <dgm:spPr/>
      <dgm:t>
        <a:bodyPr/>
        <a:lstStyle/>
        <a:p>
          <a:r>
            <a:rPr lang="tr-TR" dirty="0" smtClean="0"/>
            <a:t>I. Stratejik yönetim ve planlama</a:t>
          </a:r>
        </a:p>
      </dgm:t>
    </dgm:pt>
    <dgm:pt modelId="{AE21E048-840C-4366-8B95-AD6F34CE1C4A}" type="parTrans" cxnId="{79B9F428-1271-4A39-985A-024596CCCD83}">
      <dgm:prSet/>
      <dgm:spPr/>
      <dgm:t>
        <a:bodyPr/>
        <a:lstStyle/>
        <a:p>
          <a:endParaRPr lang="tr-TR"/>
        </a:p>
      </dgm:t>
    </dgm:pt>
    <dgm:pt modelId="{7F1392EB-6869-46BD-82D9-F0E77797E915}" type="sibTrans" cxnId="{79B9F428-1271-4A39-985A-024596CCCD83}">
      <dgm:prSet/>
      <dgm:spPr/>
      <dgm:t>
        <a:bodyPr/>
        <a:lstStyle/>
        <a:p>
          <a:endParaRPr lang="tr-TR"/>
        </a:p>
      </dgm:t>
    </dgm:pt>
    <dgm:pt modelId="{B47CD300-10D9-44E6-AB7D-E0D001E441EF}">
      <dgm:prSet/>
      <dgm:spPr/>
      <dgm:t>
        <a:bodyPr/>
        <a:lstStyle/>
        <a:p>
          <a:r>
            <a:rPr lang="tr-TR" dirty="0" smtClean="0"/>
            <a:t>II. Performans ve kalite ölçütleri geliştirme</a:t>
          </a:r>
          <a:endParaRPr lang="tr-TR" dirty="0"/>
        </a:p>
      </dgm:t>
    </dgm:pt>
    <dgm:pt modelId="{997505A5-7F12-44F4-8BC3-5D6FCB199616}" type="parTrans" cxnId="{D6DA5600-CB2C-452D-9403-E1950A8577C2}">
      <dgm:prSet/>
      <dgm:spPr/>
      <dgm:t>
        <a:bodyPr/>
        <a:lstStyle/>
        <a:p>
          <a:endParaRPr lang="tr-TR"/>
        </a:p>
      </dgm:t>
    </dgm:pt>
    <dgm:pt modelId="{91DF35E8-E1C1-49E1-BB04-FC83E563E682}" type="sibTrans" cxnId="{D6DA5600-CB2C-452D-9403-E1950A8577C2}">
      <dgm:prSet/>
      <dgm:spPr/>
      <dgm:t>
        <a:bodyPr/>
        <a:lstStyle/>
        <a:p>
          <a:endParaRPr lang="tr-TR"/>
        </a:p>
      </dgm:t>
    </dgm:pt>
    <dgm:pt modelId="{22B24108-E708-415D-A743-A60E1E8F53DB}">
      <dgm:prSet/>
      <dgm:spPr/>
      <dgm:t>
        <a:bodyPr/>
        <a:lstStyle/>
        <a:p>
          <a:r>
            <a:rPr lang="tr-TR" dirty="0" smtClean="0"/>
            <a:t>IV. Malî hizmetler</a:t>
          </a:r>
          <a:endParaRPr lang="tr-TR" dirty="0"/>
        </a:p>
      </dgm:t>
    </dgm:pt>
    <dgm:pt modelId="{1CB509B1-ECA2-4D79-821A-00BAA0DAF0AD}" type="parTrans" cxnId="{98B1B493-4FB0-49E1-919A-3F44CA2C9E9D}">
      <dgm:prSet/>
      <dgm:spPr/>
      <dgm:t>
        <a:bodyPr/>
        <a:lstStyle/>
        <a:p>
          <a:endParaRPr lang="tr-TR"/>
        </a:p>
      </dgm:t>
    </dgm:pt>
    <dgm:pt modelId="{8C032274-C715-4F89-8E6C-13889EDD5135}" type="sibTrans" cxnId="{98B1B493-4FB0-49E1-919A-3F44CA2C9E9D}">
      <dgm:prSet/>
      <dgm:spPr/>
      <dgm:t>
        <a:bodyPr/>
        <a:lstStyle/>
        <a:p>
          <a:endParaRPr lang="tr-TR"/>
        </a:p>
      </dgm:t>
    </dgm:pt>
    <dgm:pt modelId="{BB3D0390-63B0-4F54-B1CB-BC33704012E5}">
      <dgm:prSet/>
      <dgm:spPr/>
      <dgm:t>
        <a:bodyPr/>
        <a:lstStyle/>
        <a:p>
          <a:r>
            <a:rPr lang="tr-TR" dirty="0" smtClean="0"/>
            <a:t>1. Bütçe ve performans programı</a:t>
          </a:r>
        </a:p>
      </dgm:t>
    </dgm:pt>
    <dgm:pt modelId="{135B87EA-B9E6-48CE-ADC7-2601C73D1EC5}" type="parTrans" cxnId="{F8966E59-2C41-4931-8322-A53BA9E60550}">
      <dgm:prSet/>
      <dgm:spPr/>
      <dgm:t>
        <a:bodyPr/>
        <a:lstStyle/>
        <a:p>
          <a:endParaRPr lang="tr-TR"/>
        </a:p>
      </dgm:t>
    </dgm:pt>
    <dgm:pt modelId="{E8BD9D62-1DFB-4C4F-88D2-BB5D262662E6}" type="sibTrans" cxnId="{F8966E59-2C41-4931-8322-A53BA9E60550}">
      <dgm:prSet/>
      <dgm:spPr/>
      <dgm:t>
        <a:bodyPr/>
        <a:lstStyle/>
        <a:p>
          <a:endParaRPr lang="tr-TR"/>
        </a:p>
      </dgm:t>
    </dgm:pt>
    <dgm:pt modelId="{7C183EE8-6F6A-41AB-87F8-0883AB879056}">
      <dgm:prSet/>
      <dgm:spPr/>
      <dgm:t>
        <a:bodyPr/>
        <a:lstStyle/>
        <a:p>
          <a:r>
            <a:rPr lang="tr-TR" dirty="0" smtClean="0"/>
            <a:t>2. Muhasebe, kesin hesap ve raporlama</a:t>
          </a:r>
        </a:p>
      </dgm:t>
    </dgm:pt>
    <dgm:pt modelId="{96109653-3E56-4109-A5B9-4B6FCE213EA2}" type="parTrans" cxnId="{95B91457-B7BB-4F0A-B16E-9C332E6DAEB3}">
      <dgm:prSet/>
      <dgm:spPr/>
      <dgm:t>
        <a:bodyPr/>
        <a:lstStyle/>
        <a:p>
          <a:endParaRPr lang="tr-TR"/>
        </a:p>
      </dgm:t>
    </dgm:pt>
    <dgm:pt modelId="{D9860921-BB09-4574-868E-E143D115D61E}" type="sibTrans" cxnId="{95B91457-B7BB-4F0A-B16E-9C332E6DAEB3}">
      <dgm:prSet/>
      <dgm:spPr/>
      <dgm:t>
        <a:bodyPr/>
        <a:lstStyle/>
        <a:p>
          <a:endParaRPr lang="tr-TR"/>
        </a:p>
      </dgm:t>
    </dgm:pt>
    <dgm:pt modelId="{DC7ADAF9-73B1-4D63-BCD5-02B3047E6B57}">
      <dgm:prSet/>
      <dgm:spPr/>
      <dgm:t>
        <a:bodyPr/>
        <a:lstStyle/>
        <a:p>
          <a:r>
            <a:rPr lang="tr-TR" dirty="0" smtClean="0"/>
            <a:t>3. İç kontrol</a:t>
          </a:r>
          <a:endParaRPr lang="tr-TR" dirty="0"/>
        </a:p>
      </dgm:t>
    </dgm:pt>
    <dgm:pt modelId="{A8D76B5F-77F1-4203-9097-0FD903EDD131}" type="parTrans" cxnId="{5CBC849F-721B-438F-8F16-A0EB85083EA6}">
      <dgm:prSet/>
      <dgm:spPr/>
      <dgm:t>
        <a:bodyPr/>
        <a:lstStyle/>
        <a:p>
          <a:endParaRPr lang="tr-TR"/>
        </a:p>
      </dgm:t>
    </dgm:pt>
    <dgm:pt modelId="{5991CD5A-2EC5-44FF-9629-0CCBA592AA28}" type="sibTrans" cxnId="{5CBC849F-721B-438F-8F16-A0EB85083EA6}">
      <dgm:prSet/>
      <dgm:spPr/>
      <dgm:t>
        <a:bodyPr/>
        <a:lstStyle/>
        <a:p>
          <a:endParaRPr lang="tr-TR"/>
        </a:p>
      </dgm:t>
    </dgm:pt>
    <dgm:pt modelId="{C7ED29D9-EB69-4807-A31F-800E059C82F5}" type="pres">
      <dgm:prSet presAssocID="{C29C7731-F6FC-4E51-BC0A-52E9518BB320}" presName="diagram" presStyleCnt="0">
        <dgm:presLayoutVars>
          <dgm:chPref val="1"/>
          <dgm:dir/>
          <dgm:animOne val="branch"/>
          <dgm:animLvl val="lvl"/>
          <dgm:resizeHandles val="exact"/>
        </dgm:presLayoutVars>
      </dgm:prSet>
      <dgm:spPr/>
      <dgm:t>
        <a:bodyPr/>
        <a:lstStyle/>
        <a:p>
          <a:endParaRPr lang="tr-TR"/>
        </a:p>
      </dgm:t>
    </dgm:pt>
    <dgm:pt modelId="{C46C8901-2371-46F5-BDB4-93FBE1A78DCC}" type="pres">
      <dgm:prSet presAssocID="{6A07764F-873C-4D90-8C69-8A7FE206B50C}" presName="root1" presStyleCnt="0"/>
      <dgm:spPr/>
    </dgm:pt>
    <dgm:pt modelId="{3E9658D9-21E9-47AE-AECC-C7CFC5FCBE49}" type="pres">
      <dgm:prSet presAssocID="{6A07764F-873C-4D90-8C69-8A7FE206B50C}" presName="LevelOneTextNode" presStyleLbl="node0" presStyleIdx="0" presStyleCnt="1" custScaleX="176204" custLinFactNeighborX="-18857" custLinFactNeighborY="14778">
        <dgm:presLayoutVars>
          <dgm:chPref val="3"/>
        </dgm:presLayoutVars>
      </dgm:prSet>
      <dgm:spPr/>
      <dgm:t>
        <a:bodyPr/>
        <a:lstStyle/>
        <a:p>
          <a:endParaRPr lang="tr-TR"/>
        </a:p>
      </dgm:t>
    </dgm:pt>
    <dgm:pt modelId="{9BF54F83-8575-4EDE-AE83-92ADDD037D65}" type="pres">
      <dgm:prSet presAssocID="{6A07764F-873C-4D90-8C69-8A7FE206B50C}" presName="level2hierChild" presStyleCnt="0"/>
      <dgm:spPr/>
    </dgm:pt>
    <dgm:pt modelId="{B333EF4C-B65A-43F7-BBB3-14BFE7BFC2D4}" type="pres">
      <dgm:prSet presAssocID="{AE21E048-840C-4366-8B95-AD6F34CE1C4A}" presName="conn2-1" presStyleLbl="parChTrans1D2" presStyleIdx="0" presStyleCnt="4"/>
      <dgm:spPr/>
      <dgm:t>
        <a:bodyPr/>
        <a:lstStyle/>
        <a:p>
          <a:endParaRPr lang="tr-TR"/>
        </a:p>
      </dgm:t>
    </dgm:pt>
    <dgm:pt modelId="{29F4617B-1666-43D3-ABE0-2948FCD274EC}" type="pres">
      <dgm:prSet presAssocID="{AE21E048-840C-4366-8B95-AD6F34CE1C4A}" presName="connTx" presStyleLbl="parChTrans1D2" presStyleIdx="0" presStyleCnt="4"/>
      <dgm:spPr/>
      <dgm:t>
        <a:bodyPr/>
        <a:lstStyle/>
        <a:p>
          <a:endParaRPr lang="tr-TR"/>
        </a:p>
      </dgm:t>
    </dgm:pt>
    <dgm:pt modelId="{9CE3A54D-8368-4C4B-95C4-CDF73E9B547C}" type="pres">
      <dgm:prSet presAssocID="{75AB6856-F946-4D14-8078-82F9889CFDAF}" presName="root2" presStyleCnt="0"/>
      <dgm:spPr/>
    </dgm:pt>
    <dgm:pt modelId="{FF6359AC-4E9F-4AFD-ACDE-BE5DADE526E5}" type="pres">
      <dgm:prSet presAssocID="{75AB6856-F946-4D14-8078-82F9889CFDAF}" presName="LevelTwoTextNode" presStyleLbl="node2" presStyleIdx="0" presStyleCnt="4">
        <dgm:presLayoutVars>
          <dgm:chPref val="3"/>
        </dgm:presLayoutVars>
      </dgm:prSet>
      <dgm:spPr/>
      <dgm:t>
        <a:bodyPr/>
        <a:lstStyle/>
        <a:p>
          <a:endParaRPr lang="tr-TR"/>
        </a:p>
      </dgm:t>
    </dgm:pt>
    <dgm:pt modelId="{00D2152E-A4FB-4CF1-A4D4-61332E4DA856}" type="pres">
      <dgm:prSet presAssocID="{75AB6856-F946-4D14-8078-82F9889CFDAF}" presName="level3hierChild" presStyleCnt="0"/>
      <dgm:spPr/>
    </dgm:pt>
    <dgm:pt modelId="{C34623EE-93C8-4F26-8611-3506D76A2069}" type="pres">
      <dgm:prSet presAssocID="{997505A5-7F12-44F4-8BC3-5D6FCB199616}" presName="conn2-1" presStyleLbl="parChTrans1D2" presStyleIdx="1" presStyleCnt="4"/>
      <dgm:spPr/>
      <dgm:t>
        <a:bodyPr/>
        <a:lstStyle/>
        <a:p>
          <a:endParaRPr lang="tr-TR"/>
        </a:p>
      </dgm:t>
    </dgm:pt>
    <dgm:pt modelId="{87D90D40-076D-4E8C-B9D8-D7F64DADF7C7}" type="pres">
      <dgm:prSet presAssocID="{997505A5-7F12-44F4-8BC3-5D6FCB199616}" presName="connTx" presStyleLbl="parChTrans1D2" presStyleIdx="1" presStyleCnt="4"/>
      <dgm:spPr/>
      <dgm:t>
        <a:bodyPr/>
        <a:lstStyle/>
        <a:p>
          <a:endParaRPr lang="tr-TR"/>
        </a:p>
      </dgm:t>
    </dgm:pt>
    <dgm:pt modelId="{7CFA1458-EB6E-450E-B8A6-B9C94A05A31A}" type="pres">
      <dgm:prSet presAssocID="{B47CD300-10D9-44E6-AB7D-E0D001E441EF}" presName="root2" presStyleCnt="0"/>
      <dgm:spPr/>
    </dgm:pt>
    <dgm:pt modelId="{D8FA6549-B5A1-4218-AAB0-55B15FE81753}" type="pres">
      <dgm:prSet presAssocID="{B47CD300-10D9-44E6-AB7D-E0D001E441EF}" presName="LevelTwoTextNode" presStyleLbl="node2" presStyleIdx="1" presStyleCnt="4">
        <dgm:presLayoutVars>
          <dgm:chPref val="3"/>
        </dgm:presLayoutVars>
      </dgm:prSet>
      <dgm:spPr/>
      <dgm:t>
        <a:bodyPr/>
        <a:lstStyle/>
        <a:p>
          <a:endParaRPr lang="tr-TR"/>
        </a:p>
      </dgm:t>
    </dgm:pt>
    <dgm:pt modelId="{285CFFB4-8F09-4158-AEC0-0B5AB500EA4E}" type="pres">
      <dgm:prSet presAssocID="{B47CD300-10D9-44E6-AB7D-E0D001E441EF}" presName="level3hierChild" presStyleCnt="0"/>
      <dgm:spPr/>
    </dgm:pt>
    <dgm:pt modelId="{A74FDD9A-445E-4075-B974-C8B5DE0BD6C6}" type="pres">
      <dgm:prSet presAssocID="{C5E18B08-8224-48E0-8FC6-933178A05E08}" presName="conn2-1" presStyleLbl="parChTrans1D2" presStyleIdx="2" presStyleCnt="4"/>
      <dgm:spPr/>
      <dgm:t>
        <a:bodyPr/>
        <a:lstStyle/>
        <a:p>
          <a:endParaRPr lang="tr-TR"/>
        </a:p>
      </dgm:t>
    </dgm:pt>
    <dgm:pt modelId="{5EC5D109-1575-47DA-BAEB-5D5D351F16B7}" type="pres">
      <dgm:prSet presAssocID="{C5E18B08-8224-48E0-8FC6-933178A05E08}" presName="connTx" presStyleLbl="parChTrans1D2" presStyleIdx="2" presStyleCnt="4"/>
      <dgm:spPr/>
      <dgm:t>
        <a:bodyPr/>
        <a:lstStyle/>
        <a:p>
          <a:endParaRPr lang="tr-TR"/>
        </a:p>
      </dgm:t>
    </dgm:pt>
    <dgm:pt modelId="{5AA0D521-0336-40B4-9D3A-072276E571C5}" type="pres">
      <dgm:prSet presAssocID="{9642605A-E6D5-4304-85B8-421A2A58DA03}" presName="root2" presStyleCnt="0"/>
      <dgm:spPr/>
    </dgm:pt>
    <dgm:pt modelId="{C843F43C-1040-4A07-9C89-8411F380DACF}" type="pres">
      <dgm:prSet presAssocID="{9642605A-E6D5-4304-85B8-421A2A58DA03}" presName="LevelTwoTextNode" presStyleLbl="node2" presStyleIdx="2" presStyleCnt="4">
        <dgm:presLayoutVars>
          <dgm:chPref val="3"/>
        </dgm:presLayoutVars>
      </dgm:prSet>
      <dgm:spPr/>
      <dgm:t>
        <a:bodyPr/>
        <a:lstStyle/>
        <a:p>
          <a:endParaRPr lang="tr-TR"/>
        </a:p>
      </dgm:t>
    </dgm:pt>
    <dgm:pt modelId="{E3C6D774-D0AE-4B20-BDDA-66DA91208701}" type="pres">
      <dgm:prSet presAssocID="{9642605A-E6D5-4304-85B8-421A2A58DA03}" presName="level3hierChild" presStyleCnt="0"/>
      <dgm:spPr/>
    </dgm:pt>
    <dgm:pt modelId="{1C037409-74B9-4F7F-9716-0007FA6A9E6F}" type="pres">
      <dgm:prSet presAssocID="{1CB509B1-ECA2-4D79-821A-00BAA0DAF0AD}" presName="conn2-1" presStyleLbl="parChTrans1D2" presStyleIdx="3" presStyleCnt="4"/>
      <dgm:spPr/>
      <dgm:t>
        <a:bodyPr/>
        <a:lstStyle/>
        <a:p>
          <a:endParaRPr lang="tr-TR"/>
        </a:p>
      </dgm:t>
    </dgm:pt>
    <dgm:pt modelId="{FAFF792C-6576-48B6-84C5-1DAF601F8212}" type="pres">
      <dgm:prSet presAssocID="{1CB509B1-ECA2-4D79-821A-00BAA0DAF0AD}" presName="connTx" presStyleLbl="parChTrans1D2" presStyleIdx="3" presStyleCnt="4"/>
      <dgm:spPr/>
      <dgm:t>
        <a:bodyPr/>
        <a:lstStyle/>
        <a:p>
          <a:endParaRPr lang="tr-TR"/>
        </a:p>
      </dgm:t>
    </dgm:pt>
    <dgm:pt modelId="{5AD601AA-7C6B-449C-92FC-725759A3472E}" type="pres">
      <dgm:prSet presAssocID="{22B24108-E708-415D-A743-A60E1E8F53DB}" presName="root2" presStyleCnt="0"/>
      <dgm:spPr/>
    </dgm:pt>
    <dgm:pt modelId="{0822AE75-41E1-44E4-89E3-B6C75746B701}" type="pres">
      <dgm:prSet presAssocID="{22B24108-E708-415D-A743-A60E1E8F53DB}" presName="LevelTwoTextNode" presStyleLbl="node2" presStyleIdx="3" presStyleCnt="4">
        <dgm:presLayoutVars>
          <dgm:chPref val="3"/>
        </dgm:presLayoutVars>
      </dgm:prSet>
      <dgm:spPr/>
      <dgm:t>
        <a:bodyPr/>
        <a:lstStyle/>
        <a:p>
          <a:endParaRPr lang="tr-TR"/>
        </a:p>
      </dgm:t>
    </dgm:pt>
    <dgm:pt modelId="{68DD8081-608B-4D0F-9480-992524E622FA}" type="pres">
      <dgm:prSet presAssocID="{22B24108-E708-415D-A743-A60E1E8F53DB}" presName="level3hierChild" presStyleCnt="0"/>
      <dgm:spPr/>
    </dgm:pt>
    <dgm:pt modelId="{26FC7832-CA4F-457A-BFA9-A07104F324E7}" type="pres">
      <dgm:prSet presAssocID="{135B87EA-B9E6-48CE-ADC7-2601C73D1EC5}" presName="conn2-1" presStyleLbl="parChTrans1D3" presStyleIdx="0" presStyleCnt="3"/>
      <dgm:spPr/>
      <dgm:t>
        <a:bodyPr/>
        <a:lstStyle/>
        <a:p>
          <a:endParaRPr lang="tr-TR"/>
        </a:p>
      </dgm:t>
    </dgm:pt>
    <dgm:pt modelId="{23089FFE-3930-4FAD-B963-0BF7E425BB21}" type="pres">
      <dgm:prSet presAssocID="{135B87EA-B9E6-48CE-ADC7-2601C73D1EC5}" presName="connTx" presStyleLbl="parChTrans1D3" presStyleIdx="0" presStyleCnt="3"/>
      <dgm:spPr/>
      <dgm:t>
        <a:bodyPr/>
        <a:lstStyle/>
        <a:p>
          <a:endParaRPr lang="tr-TR"/>
        </a:p>
      </dgm:t>
    </dgm:pt>
    <dgm:pt modelId="{EF743D19-1E0E-48BE-9065-F30706D80A28}" type="pres">
      <dgm:prSet presAssocID="{BB3D0390-63B0-4F54-B1CB-BC33704012E5}" presName="root2" presStyleCnt="0"/>
      <dgm:spPr/>
    </dgm:pt>
    <dgm:pt modelId="{70B11A83-E5C9-484C-A6DF-64F0CBA9D096}" type="pres">
      <dgm:prSet presAssocID="{BB3D0390-63B0-4F54-B1CB-BC33704012E5}" presName="LevelTwoTextNode" presStyleLbl="node3" presStyleIdx="0" presStyleCnt="3">
        <dgm:presLayoutVars>
          <dgm:chPref val="3"/>
        </dgm:presLayoutVars>
      </dgm:prSet>
      <dgm:spPr/>
      <dgm:t>
        <a:bodyPr/>
        <a:lstStyle/>
        <a:p>
          <a:endParaRPr lang="tr-TR"/>
        </a:p>
      </dgm:t>
    </dgm:pt>
    <dgm:pt modelId="{E9E22044-5CA4-4260-97B5-427121C48E3A}" type="pres">
      <dgm:prSet presAssocID="{BB3D0390-63B0-4F54-B1CB-BC33704012E5}" presName="level3hierChild" presStyleCnt="0"/>
      <dgm:spPr/>
    </dgm:pt>
    <dgm:pt modelId="{BAE8ACB3-4309-45FE-9A09-B00DB83018AD}" type="pres">
      <dgm:prSet presAssocID="{96109653-3E56-4109-A5B9-4B6FCE213EA2}" presName="conn2-1" presStyleLbl="parChTrans1D3" presStyleIdx="1" presStyleCnt="3"/>
      <dgm:spPr/>
      <dgm:t>
        <a:bodyPr/>
        <a:lstStyle/>
        <a:p>
          <a:endParaRPr lang="tr-TR"/>
        </a:p>
      </dgm:t>
    </dgm:pt>
    <dgm:pt modelId="{190EBB25-2CBF-41F5-8910-2165AB716107}" type="pres">
      <dgm:prSet presAssocID="{96109653-3E56-4109-A5B9-4B6FCE213EA2}" presName="connTx" presStyleLbl="parChTrans1D3" presStyleIdx="1" presStyleCnt="3"/>
      <dgm:spPr/>
      <dgm:t>
        <a:bodyPr/>
        <a:lstStyle/>
        <a:p>
          <a:endParaRPr lang="tr-TR"/>
        </a:p>
      </dgm:t>
    </dgm:pt>
    <dgm:pt modelId="{5B15E15F-3766-4209-869C-CE869938F7D6}" type="pres">
      <dgm:prSet presAssocID="{7C183EE8-6F6A-41AB-87F8-0883AB879056}" presName="root2" presStyleCnt="0"/>
      <dgm:spPr/>
    </dgm:pt>
    <dgm:pt modelId="{37276701-468C-4C69-9123-52AA6194320E}" type="pres">
      <dgm:prSet presAssocID="{7C183EE8-6F6A-41AB-87F8-0883AB879056}" presName="LevelTwoTextNode" presStyleLbl="node3" presStyleIdx="1" presStyleCnt="3">
        <dgm:presLayoutVars>
          <dgm:chPref val="3"/>
        </dgm:presLayoutVars>
      </dgm:prSet>
      <dgm:spPr/>
      <dgm:t>
        <a:bodyPr/>
        <a:lstStyle/>
        <a:p>
          <a:endParaRPr lang="tr-TR"/>
        </a:p>
      </dgm:t>
    </dgm:pt>
    <dgm:pt modelId="{A4FEC0B8-0FC4-4779-AEBD-C7346EB9DCCB}" type="pres">
      <dgm:prSet presAssocID="{7C183EE8-6F6A-41AB-87F8-0883AB879056}" presName="level3hierChild" presStyleCnt="0"/>
      <dgm:spPr/>
    </dgm:pt>
    <dgm:pt modelId="{36C4F254-2524-4F74-BE5F-7E1B19A313C4}" type="pres">
      <dgm:prSet presAssocID="{A8D76B5F-77F1-4203-9097-0FD903EDD131}" presName="conn2-1" presStyleLbl="parChTrans1D3" presStyleIdx="2" presStyleCnt="3"/>
      <dgm:spPr/>
      <dgm:t>
        <a:bodyPr/>
        <a:lstStyle/>
        <a:p>
          <a:endParaRPr lang="tr-TR"/>
        </a:p>
      </dgm:t>
    </dgm:pt>
    <dgm:pt modelId="{DAFF1DF3-869C-464D-8C4B-A395ED8B7E0F}" type="pres">
      <dgm:prSet presAssocID="{A8D76B5F-77F1-4203-9097-0FD903EDD131}" presName="connTx" presStyleLbl="parChTrans1D3" presStyleIdx="2" presStyleCnt="3"/>
      <dgm:spPr/>
      <dgm:t>
        <a:bodyPr/>
        <a:lstStyle/>
        <a:p>
          <a:endParaRPr lang="tr-TR"/>
        </a:p>
      </dgm:t>
    </dgm:pt>
    <dgm:pt modelId="{94CA3A3D-8C5E-41BA-B705-DFB842484A81}" type="pres">
      <dgm:prSet presAssocID="{DC7ADAF9-73B1-4D63-BCD5-02B3047E6B57}" presName="root2" presStyleCnt="0"/>
      <dgm:spPr/>
    </dgm:pt>
    <dgm:pt modelId="{296FD259-CF16-498A-A633-916F9B0B96F2}" type="pres">
      <dgm:prSet presAssocID="{DC7ADAF9-73B1-4D63-BCD5-02B3047E6B57}" presName="LevelTwoTextNode" presStyleLbl="node3" presStyleIdx="2" presStyleCnt="3">
        <dgm:presLayoutVars>
          <dgm:chPref val="3"/>
        </dgm:presLayoutVars>
      </dgm:prSet>
      <dgm:spPr/>
      <dgm:t>
        <a:bodyPr/>
        <a:lstStyle/>
        <a:p>
          <a:endParaRPr lang="tr-TR"/>
        </a:p>
      </dgm:t>
    </dgm:pt>
    <dgm:pt modelId="{0A17A0C0-DF8B-4F60-9B56-3ED2F3648318}" type="pres">
      <dgm:prSet presAssocID="{DC7ADAF9-73B1-4D63-BCD5-02B3047E6B57}" presName="level3hierChild" presStyleCnt="0"/>
      <dgm:spPr/>
    </dgm:pt>
  </dgm:ptLst>
  <dgm:cxnLst>
    <dgm:cxn modelId="{D2488244-DB97-4748-8B62-3C134C66834A}" srcId="{C29C7731-F6FC-4E51-BC0A-52E9518BB320}" destId="{6A07764F-873C-4D90-8C69-8A7FE206B50C}" srcOrd="0" destOrd="0" parTransId="{2D5DE73B-D9A6-4DEF-99FD-34313423A604}" sibTransId="{FB28C129-157B-4B3E-BCED-DA5A7A8EAC75}"/>
    <dgm:cxn modelId="{367B0AE4-1668-49EF-B003-568E9625CE69}" type="presOf" srcId="{22B24108-E708-415D-A743-A60E1E8F53DB}" destId="{0822AE75-41E1-44E4-89E3-B6C75746B701}" srcOrd="0" destOrd="0" presId="urn:microsoft.com/office/officeart/2005/8/layout/hierarchy2"/>
    <dgm:cxn modelId="{A1EFDFE6-9831-45D8-A7DA-300A9FA1F248}" type="presOf" srcId="{1CB509B1-ECA2-4D79-821A-00BAA0DAF0AD}" destId="{FAFF792C-6576-48B6-84C5-1DAF601F8212}" srcOrd="1" destOrd="0" presId="urn:microsoft.com/office/officeart/2005/8/layout/hierarchy2"/>
    <dgm:cxn modelId="{D6D76DC3-09BB-429E-A954-652D66C8FF2E}" type="presOf" srcId="{AE21E048-840C-4366-8B95-AD6F34CE1C4A}" destId="{B333EF4C-B65A-43F7-BBB3-14BFE7BFC2D4}" srcOrd="0" destOrd="0" presId="urn:microsoft.com/office/officeart/2005/8/layout/hierarchy2"/>
    <dgm:cxn modelId="{A7994ADE-94C1-49C6-9C82-50929F09C8A7}" type="presOf" srcId="{135B87EA-B9E6-48CE-ADC7-2601C73D1EC5}" destId="{26FC7832-CA4F-457A-BFA9-A07104F324E7}" srcOrd="0" destOrd="0" presId="urn:microsoft.com/office/officeart/2005/8/layout/hierarchy2"/>
    <dgm:cxn modelId="{1B97E704-C1F6-4EFC-A934-1013C7BF5AFD}" type="presOf" srcId="{C5E18B08-8224-48E0-8FC6-933178A05E08}" destId="{5EC5D109-1575-47DA-BAEB-5D5D351F16B7}" srcOrd="1" destOrd="0" presId="urn:microsoft.com/office/officeart/2005/8/layout/hierarchy2"/>
    <dgm:cxn modelId="{1DB72D48-2116-4EBE-9EC6-6AB6A4E04451}" type="presOf" srcId="{7C183EE8-6F6A-41AB-87F8-0883AB879056}" destId="{37276701-468C-4C69-9123-52AA6194320E}" srcOrd="0" destOrd="0" presId="urn:microsoft.com/office/officeart/2005/8/layout/hierarchy2"/>
    <dgm:cxn modelId="{26A0EA01-92A3-4441-87B9-E5A88E824EB8}" type="presOf" srcId="{96109653-3E56-4109-A5B9-4B6FCE213EA2}" destId="{BAE8ACB3-4309-45FE-9A09-B00DB83018AD}" srcOrd="0" destOrd="0" presId="urn:microsoft.com/office/officeart/2005/8/layout/hierarchy2"/>
    <dgm:cxn modelId="{8E22BE59-70CC-4A11-A45D-CC8180A29643}" type="presOf" srcId="{C29C7731-F6FC-4E51-BC0A-52E9518BB320}" destId="{C7ED29D9-EB69-4807-A31F-800E059C82F5}" srcOrd="0" destOrd="0" presId="urn:microsoft.com/office/officeart/2005/8/layout/hierarchy2"/>
    <dgm:cxn modelId="{CFF6E555-148F-4B5F-A4B9-6994D89A0C8A}" type="presOf" srcId="{AE21E048-840C-4366-8B95-AD6F34CE1C4A}" destId="{29F4617B-1666-43D3-ABE0-2948FCD274EC}" srcOrd="1" destOrd="0" presId="urn:microsoft.com/office/officeart/2005/8/layout/hierarchy2"/>
    <dgm:cxn modelId="{3C039ABF-B7EC-4B67-A4C9-3D97092FA24F}" type="presOf" srcId="{C5E18B08-8224-48E0-8FC6-933178A05E08}" destId="{A74FDD9A-445E-4075-B974-C8B5DE0BD6C6}" srcOrd="0" destOrd="0" presId="urn:microsoft.com/office/officeart/2005/8/layout/hierarchy2"/>
    <dgm:cxn modelId="{D0F36FF1-2571-4518-A7A8-CF12EBFB2412}" type="presOf" srcId="{A8D76B5F-77F1-4203-9097-0FD903EDD131}" destId="{DAFF1DF3-869C-464D-8C4B-A395ED8B7E0F}" srcOrd="1" destOrd="0" presId="urn:microsoft.com/office/officeart/2005/8/layout/hierarchy2"/>
    <dgm:cxn modelId="{007ED542-C41E-4840-95CA-ECD96AB9233F}" type="presOf" srcId="{997505A5-7F12-44F4-8BC3-5D6FCB199616}" destId="{C34623EE-93C8-4F26-8611-3506D76A2069}" srcOrd="0" destOrd="0" presId="urn:microsoft.com/office/officeart/2005/8/layout/hierarchy2"/>
    <dgm:cxn modelId="{5CBC849F-721B-438F-8F16-A0EB85083EA6}" srcId="{22B24108-E708-415D-A743-A60E1E8F53DB}" destId="{DC7ADAF9-73B1-4D63-BCD5-02B3047E6B57}" srcOrd="2" destOrd="0" parTransId="{A8D76B5F-77F1-4203-9097-0FD903EDD131}" sibTransId="{5991CD5A-2EC5-44FF-9629-0CCBA592AA28}"/>
    <dgm:cxn modelId="{98B1B493-4FB0-49E1-919A-3F44CA2C9E9D}" srcId="{6A07764F-873C-4D90-8C69-8A7FE206B50C}" destId="{22B24108-E708-415D-A743-A60E1E8F53DB}" srcOrd="3" destOrd="0" parTransId="{1CB509B1-ECA2-4D79-821A-00BAA0DAF0AD}" sibTransId="{8C032274-C715-4F89-8E6C-13889EDD5135}"/>
    <dgm:cxn modelId="{69C58FA4-F8BF-4A8D-A71A-02CDAB0CA8A2}" type="presOf" srcId="{96109653-3E56-4109-A5B9-4B6FCE213EA2}" destId="{190EBB25-2CBF-41F5-8910-2165AB716107}" srcOrd="1" destOrd="0" presId="urn:microsoft.com/office/officeart/2005/8/layout/hierarchy2"/>
    <dgm:cxn modelId="{30F288CA-B00A-4A71-8606-C3A1AF63145A}" type="presOf" srcId="{BB3D0390-63B0-4F54-B1CB-BC33704012E5}" destId="{70B11A83-E5C9-484C-A6DF-64F0CBA9D096}" srcOrd="0" destOrd="0" presId="urn:microsoft.com/office/officeart/2005/8/layout/hierarchy2"/>
    <dgm:cxn modelId="{F4CAC8AE-4ADB-48F3-9FF0-B91F7370973B}" type="presOf" srcId="{DC7ADAF9-73B1-4D63-BCD5-02B3047E6B57}" destId="{296FD259-CF16-498A-A633-916F9B0B96F2}" srcOrd="0" destOrd="0" presId="urn:microsoft.com/office/officeart/2005/8/layout/hierarchy2"/>
    <dgm:cxn modelId="{E22956DA-7174-49FD-8B5D-8A0D7661E18C}" type="presOf" srcId="{9642605A-E6D5-4304-85B8-421A2A58DA03}" destId="{C843F43C-1040-4A07-9C89-8411F380DACF}" srcOrd="0" destOrd="0" presId="urn:microsoft.com/office/officeart/2005/8/layout/hierarchy2"/>
    <dgm:cxn modelId="{8D228DC5-516B-45F2-8657-455251A1CE3C}" type="presOf" srcId="{B47CD300-10D9-44E6-AB7D-E0D001E441EF}" destId="{D8FA6549-B5A1-4218-AAB0-55B15FE81753}" srcOrd="0" destOrd="0" presId="urn:microsoft.com/office/officeart/2005/8/layout/hierarchy2"/>
    <dgm:cxn modelId="{D6DA5600-CB2C-452D-9403-E1950A8577C2}" srcId="{6A07764F-873C-4D90-8C69-8A7FE206B50C}" destId="{B47CD300-10D9-44E6-AB7D-E0D001E441EF}" srcOrd="1" destOrd="0" parTransId="{997505A5-7F12-44F4-8BC3-5D6FCB199616}" sibTransId="{91DF35E8-E1C1-49E1-BB04-FC83E563E682}"/>
    <dgm:cxn modelId="{F30D43E7-E210-440E-9DCB-50698EDE1DC8}" type="presOf" srcId="{997505A5-7F12-44F4-8BC3-5D6FCB199616}" destId="{87D90D40-076D-4E8C-B9D8-D7F64DADF7C7}" srcOrd="1" destOrd="0" presId="urn:microsoft.com/office/officeart/2005/8/layout/hierarchy2"/>
    <dgm:cxn modelId="{2903F519-2D4C-45C3-B497-F21FAFAF8FD6}" srcId="{6A07764F-873C-4D90-8C69-8A7FE206B50C}" destId="{9642605A-E6D5-4304-85B8-421A2A58DA03}" srcOrd="2" destOrd="0" parTransId="{C5E18B08-8224-48E0-8FC6-933178A05E08}" sibTransId="{77A63ADD-F6EF-4BFC-B1E3-F8892043E22E}"/>
    <dgm:cxn modelId="{79B9F428-1271-4A39-985A-024596CCCD83}" srcId="{6A07764F-873C-4D90-8C69-8A7FE206B50C}" destId="{75AB6856-F946-4D14-8078-82F9889CFDAF}" srcOrd="0" destOrd="0" parTransId="{AE21E048-840C-4366-8B95-AD6F34CE1C4A}" sibTransId="{7F1392EB-6869-46BD-82D9-F0E77797E915}"/>
    <dgm:cxn modelId="{95B91457-B7BB-4F0A-B16E-9C332E6DAEB3}" srcId="{22B24108-E708-415D-A743-A60E1E8F53DB}" destId="{7C183EE8-6F6A-41AB-87F8-0883AB879056}" srcOrd="1" destOrd="0" parTransId="{96109653-3E56-4109-A5B9-4B6FCE213EA2}" sibTransId="{D9860921-BB09-4574-868E-E143D115D61E}"/>
    <dgm:cxn modelId="{BC97ABDA-D365-41F1-9ECC-DB1E4758A272}" type="presOf" srcId="{1CB509B1-ECA2-4D79-821A-00BAA0DAF0AD}" destId="{1C037409-74B9-4F7F-9716-0007FA6A9E6F}" srcOrd="0" destOrd="0" presId="urn:microsoft.com/office/officeart/2005/8/layout/hierarchy2"/>
    <dgm:cxn modelId="{BAB724F9-6875-4C48-A94B-E414AEB06232}" type="presOf" srcId="{6A07764F-873C-4D90-8C69-8A7FE206B50C}" destId="{3E9658D9-21E9-47AE-AECC-C7CFC5FCBE49}" srcOrd="0" destOrd="0" presId="urn:microsoft.com/office/officeart/2005/8/layout/hierarchy2"/>
    <dgm:cxn modelId="{F8966E59-2C41-4931-8322-A53BA9E60550}" srcId="{22B24108-E708-415D-A743-A60E1E8F53DB}" destId="{BB3D0390-63B0-4F54-B1CB-BC33704012E5}" srcOrd="0" destOrd="0" parTransId="{135B87EA-B9E6-48CE-ADC7-2601C73D1EC5}" sibTransId="{E8BD9D62-1DFB-4C4F-88D2-BB5D262662E6}"/>
    <dgm:cxn modelId="{BC60AF1D-00AF-4B87-9D34-690C863AC1A8}" type="presOf" srcId="{135B87EA-B9E6-48CE-ADC7-2601C73D1EC5}" destId="{23089FFE-3930-4FAD-B963-0BF7E425BB21}" srcOrd="1" destOrd="0" presId="urn:microsoft.com/office/officeart/2005/8/layout/hierarchy2"/>
    <dgm:cxn modelId="{4CFE2E15-F6A1-4E83-9D87-64A2A8942243}" type="presOf" srcId="{A8D76B5F-77F1-4203-9097-0FD903EDD131}" destId="{36C4F254-2524-4F74-BE5F-7E1B19A313C4}" srcOrd="0" destOrd="0" presId="urn:microsoft.com/office/officeart/2005/8/layout/hierarchy2"/>
    <dgm:cxn modelId="{7C54E7A0-A187-460A-B14D-B4357BC4E37E}" type="presOf" srcId="{75AB6856-F946-4D14-8078-82F9889CFDAF}" destId="{FF6359AC-4E9F-4AFD-ACDE-BE5DADE526E5}" srcOrd="0" destOrd="0" presId="urn:microsoft.com/office/officeart/2005/8/layout/hierarchy2"/>
    <dgm:cxn modelId="{AE94A96A-B9AD-4BAB-859A-4E1EE4F95986}" type="presParOf" srcId="{C7ED29D9-EB69-4807-A31F-800E059C82F5}" destId="{C46C8901-2371-46F5-BDB4-93FBE1A78DCC}" srcOrd="0" destOrd="0" presId="urn:microsoft.com/office/officeart/2005/8/layout/hierarchy2"/>
    <dgm:cxn modelId="{16F3DB62-FC32-49D0-A6B7-398731F9FFC9}" type="presParOf" srcId="{C46C8901-2371-46F5-BDB4-93FBE1A78DCC}" destId="{3E9658D9-21E9-47AE-AECC-C7CFC5FCBE49}" srcOrd="0" destOrd="0" presId="urn:microsoft.com/office/officeart/2005/8/layout/hierarchy2"/>
    <dgm:cxn modelId="{96E77F7E-4DCD-41EB-932C-C9F3F23C6A45}" type="presParOf" srcId="{C46C8901-2371-46F5-BDB4-93FBE1A78DCC}" destId="{9BF54F83-8575-4EDE-AE83-92ADDD037D65}" srcOrd="1" destOrd="0" presId="urn:microsoft.com/office/officeart/2005/8/layout/hierarchy2"/>
    <dgm:cxn modelId="{8049A5C8-7036-46D4-8EC8-448438E75658}" type="presParOf" srcId="{9BF54F83-8575-4EDE-AE83-92ADDD037D65}" destId="{B333EF4C-B65A-43F7-BBB3-14BFE7BFC2D4}" srcOrd="0" destOrd="0" presId="urn:microsoft.com/office/officeart/2005/8/layout/hierarchy2"/>
    <dgm:cxn modelId="{12FB34B5-ABD2-45D5-A9AD-C578D37A6304}" type="presParOf" srcId="{B333EF4C-B65A-43F7-BBB3-14BFE7BFC2D4}" destId="{29F4617B-1666-43D3-ABE0-2948FCD274EC}" srcOrd="0" destOrd="0" presId="urn:microsoft.com/office/officeart/2005/8/layout/hierarchy2"/>
    <dgm:cxn modelId="{4575EC5A-CA4A-4315-A635-6E413C1DA355}" type="presParOf" srcId="{9BF54F83-8575-4EDE-AE83-92ADDD037D65}" destId="{9CE3A54D-8368-4C4B-95C4-CDF73E9B547C}" srcOrd="1" destOrd="0" presId="urn:microsoft.com/office/officeart/2005/8/layout/hierarchy2"/>
    <dgm:cxn modelId="{3465130F-8EEA-4FDD-8B40-824437E3EC86}" type="presParOf" srcId="{9CE3A54D-8368-4C4B-95C4-CDF73E9B547C}" destId="{FF6359AC-4E9F-4AFD-ACDE-BE5DADE526E5}" srcOrd="0" destOrd="0" presId="urn:microsoft.com/office/officeart/2005/8/layout/hierarchy2"/>
    <dgm:cxn modelId="{1C4DA181-F7D0-46F4-BC18-74152C8E4F70}" type="presParOf" srcId="{9CE3A54D-8368-4C4B-95C4-CDF73E9B547C}" destId="{00D2152E-A4FB-4CF1-A4D4-61332E4DA856}" srcOrd="1" destOrd="0" presId="urn:microsoft.com/office/officeart/2005/8/layout/hierarchy2"/>
    <dgm:cxn modelId="{280DCB5D-9380-4796-8723-D2C1B277D188}" type="presParOf" srcId="{9BF54F83-8575-4EDE-AE83-92ADDD037D65}" destId="{C34623EE-93C8-4F26-8611-3506D76A2069}" srcOrd="2" destOrd="0" presId="urn:microsoft.com/office/officeart/2005/8/layout/hierarchy2"/>
    <dgm:cxn modelId="{DD27C562-73BF-4D34-B70F-FC3014216597}" type="presParOf" srcId="{C34623EE-93C8-4F26-8611-3506D76A2069}" destId="{87D90D40-076D-4E8C-B9D8-D7F64DADF7C7}" srcOrd="0" destOrd="0" presId="urn:microsoft.com/office/officeart/2005/8/layout/hierarchy2"/>
    <dgm:cxn modelId="{38F5116A-5F7F-48A4-AC10-F614AF04ED20}" type="presParOf" srcId="{9BF54F83-8575-4EDE-AE83-92ADDD037D65}" destId="{7CFA1458-EB6E-450E-B8A6-B9C94A05A31A}" srcOrd="3" destOrd="0" presId="urn:microsoft.com/office/officeart/2005/8/layout/hierarchy2"/>
    <dgm:cxn modelId="{CDA5A174-FC7F-48C8-B43E-76032B8F842A}" type="presParOf" srcId="{7CFA1458-EB6E-450E-B8A6-B9C94A05A31A}" destId="{D8FA6549-B5A1-4218-AAB0-55B15FE81753}" srcOrd="0" destOrd="0" presId="urn:microsoft.com/office/officeart/2005/8/layout/hierarchy2"/>
    <dgm:cxn modelId="{A86CBA91-4176-43D1-8024-124D2F32F5BF}" type="presParOf" srcId="{7CFA1458-EB6E-450E-B8A6-B9C94A05A31A}" destId="{285CFFB4-8F09-4158-AEC0-0B5AB500EA4E}" srcOrd="1" destOrd="0" presId="urn:microsoft.com/office/officeart/2005/8/layout/hierarchy2"/>
    <dgm:cxn modelId="{9D98B3C4-D229-4577-9CE4-689AF1910468}" type="presParOf" srcId="{9BF54F83-8575-4EDE-AE83-92ADDD037D65}" destId="{A74FDD9A-445E-4075-B974-C8B5DE0BD6C6}" srcOrd="4" destOrd="0" presId="urn:microsoft.com/office/officeart/2005/8/layout/hierarchy2"/>
    <dgm:cxn modelId="{3AB1CAEC-6AE1-4CBA-BF51-CA38983E731C}" type="presParOf" srcId="{A74FDD9A-445E-4075-B974-C8B5DE0BD6C6}" destId="{5EC5D109-1575-47DA-BAEB-5D5D351F16B7}" srcOrd="0" destOrd="0" presId="urn:microsoft.com/office/officeart/2005/8/layout/hierarchy2"/>
    <dgm:cxn modelId="{427C228D-C27F-4658-BCA7-78421B9876F2}" type="presParOf" srcId="{9BF54F83-8575-4EDE-AE83-92ADDD037D65}" destId="{5AA0D521-0336-40B4-9D3A-072276E571C5}" srcOrd="5" destOrd="0" presId="urn:microsoft.com/office/officeart/2005/8/layout/hierarchy2"/>
    <dgm:cxn modelId="{B764E393-0C76-4A35-B890-A7669D31C62C}" type="presParOf" srcId="{5AA0D521-0336-40B4-9D3A-072276E571C5}" destId="{C843F43C-1040-4A07-9C89-8411F380DACF}" srcOrd="0" destOrd="0" presId="urn:microsoft.com/office/officeart/2005/8/layout/hierarchy2"/>
    <dgm:cxn modelId="{C27AADDE-F736-49AE-AEE3-082C5C158226}" type="presParOf" srcId="{5AA0D521-0336-40B4-9D3A-072276E571C5}" destId="{E3C6D774-D0AE-4B20-BDDA-66DA91208701}" srcOrd="1" destOrd="0" presId="urn:microsoft.com/office/officeart/2005/8/layout/hierarchy2"/>
    <dgm:cxn modelId="{61BC1F55-B674-4750-87B2-7C5D499AFF8C}" type="presParOf" srcId="{9BF54F83-8575-4EDE-AE83-92ADDD037D65}" destId="{1C037409-74B9-4F7F-9716-0007FA6A9E6F}" srcOrd="6" destOrd="0" presId="urn:microsoft.com/office/officeart/2005/8/layout/hierarchy2"/>
    <dgm:cxn modelId="{5757DDFE-2205-4FA7-B588-1656F4C8EE0E}" type="presParOf" srcId="{1C037409-74B9-4F7F-9716-0007FA6A9E6F}" destId="{FAFF792C-6576-48B6-84C5-1DAF601F8212}" srcOrd="0" destOrd="0" presId="urn:microsoft.com/office/officeart/2005/8/layout/hierarchy2"/>
    <dgm:cxn modelId="{891D3684-2AC3-4134-912B-147EC22A7E62}" type="presParOf" srcId="{9BF54F83-8575-4EDE-AE83-92ADDD037D65}" destId="{5AD601AA-7C6B-449C-92FC-725759A3472E}" srcOrd="7" destOrd="0" presId="urn:microsoft.com/office/officeart/2005/8/layout/hierarchy2"/>
    <dgm:cxn modelId="{50FDCC0F-9418-4528-A54F-66476D7DCAD4}" type="presParOf" srcId="{5AD601AA-7C6B-449C-92FC-725759A3472E}" destId="{0822AE75-41E1-44E4-89E3-B6C75746B701}" srcOrd="0" destOrd="0" presId="urn:microsoft.com/office/officeart/2005/8/layout/hierarchy2"/>
    <dgm:cxn modelId="{692AEA3C-AE03-4C0F-AD93-722F939CBBDD}" type="presParOf" srcId="{5AD601AA-7C6B-449C-92FC-725759A3472E}" destId="{68DD8081-608B-4D0F-9480-992524E622FA}" srcOrd="1" destOrd="0" presId="urn:microsoft.com/office/officeart/2005/8/layout/hierarchy2"/>
    <dgm:cxn modelId="{7C61CA92-69D9-41CF-B877-8A49C6B1856D}" type="presParOf" srcId="{68DD8081-608B-4D0F-9480-992524E622FA}" destId="{26FC7832-CA4F-457A-BFA9-A07104F324E7}" srcOrd="0" destOrd="0" presId="urn:microsoft.com/office/officeart/2005/8/layout/hierarchy2"/>
    <dgm:cxn modelId="{BB0001CD-38B0-47C1-AD07-4F673EF18EBD}" type="presParOf" srcId="{26FC7832-CA4F-457A-BFA9-A07104F324E7}" destId="{23089FFE-3930-4FAD-B963-0BF7E425BB21}" srcOrd="0" destOrd="0" presId="urn:microsoft.com/office/officeart/2005/8/layout/hierarchy2"/>
    <dgm:cxn modelId="{D8727C93-B28B-4D62-9059-9718DEAA3207}" type="presParOf" srcId="{68DD8081-608B-4D0F-9480-992524E622FA}" destId="{EF743D19-1E0E-48BE-9065-F30706D80A28}" srcOrd="1" destOrd="0" presId="urn:microsoft.com/office/officeart/2005/8/layout/hierarchy2"/>
    <dgm:cxn modelId="{E5A7158B-449B-49E8-B9ED-E944C2886C68}" type="presParOf" srcId="{EF743D19-1E0E-48BE-9065-F30706D80A28}" destId="{70B11A83-E5C9-484C-A6DF-64F0CBA9D096}" srcOrd="0" destOrd="0" presId="urn:microsoft.com/office/officeart/2005/8/layout/hierarchy2"/>
    <dgm:cxn modelId="{1F94C93E-447E-406B-875E-E260856713E1}" type="presParOf" srcId="{EF743D19-1E0E-48BE-9065-F30706D80A28}" destId="{E9E22044-5CA4-4260-97B5-427121C48E3A}" srcOrd="1" destOrd="0" presId="urn:microsoft.com/office/officeart/2005/8/layout/hierarchy2"/>
    <dgm:cxn modelId="{DE9663E3-9120-4A65-A3DC-FB08CB77FFAA}" type="presParOf" srcId="{68DD8081-608B-4D0F-9480-992524E622FA}" destId="{BAE8ACB3-4309-45FE-9A09-B00DB83018AD}" srcOrd="2" destOrd="0" presId="urn:microsoft.com/office/officeart/2005/8/layout/hierarchy2"/>
    <dgm:cxn modelId="{004F6C93-9BCC-4BEB-9CCC-4079859C87AE}" type="presParOf" srcId="{BAE8ACB3-4309-45FE-9A09-B00DB83018AD}" destId="{190EBB25-2CBF-41F5-8910-2165AB716107}" srcOrd="0" destOrd="0" presId="urn:microsoft.com/office/officeart/2005/8/layout/hierarchy2"/>
    <dgm:cxn modelId="{0135C295-3C9A-42CC-9DA7-F7DD30BC0F9A}" type="presParOf" srcId="{68DD8081-608B-4D0F-9480-992524E622FA}" destId="{5B15E15F-3766-4209-869C-CE869938F7D6}" srcOrd="3" destOrd="0" presId="urn:microsoft.com/office/officeart/2005/8/layout/hierarchy2"/>
    <dgm:cxn modelId="{4002EE41-F8C8-43C3-B61D-375C91BA27E5}" type="presParOf" srcId="{5B15E15F-3766-4209-869C-CE869938F7D6}" destId="{37276701-468C-4C69-9123-52AA6194320E}" srcOrd="0" destOrd="0" presId="urn:microsoft.com/office/officeart/2005/8/layout/hierarchy2"/>
    <dgm:cxn modelId="{2E8D2E49-ADC8-4221-83E0-872C7CFEF3E3}" type="presParOf" srcId="{5B15E15F-3766-4209-869C-CE869938F7D6}" destId="{A4FEC0B8-0FC4-4779-AEBD-C7346EB9DCCB}" srcOrd="1" destOrd="0" presId="urn:microsoft.com/office/officeart/2005/8/layout/hierarchy2"/>
    <dgm:cxn modelId="{5527DB7F-8827-4F8F-869E-F44D2CB2C2EF}" type="presParOf" srcId="{68DD8081-608B-4D0F-9480-992524E622FA}" destId="{36C4F254-2524-4F74-BE5F-7E1B19A313C4}" srcOrd="4" destOrd="0" presId="urn:microsoft.com/office/officeart/2005/8/layout/hierarchy2"/>
    <dgm:cxn modelId="{5D424D3F-A22C-4675-9FA3-C4475536910E}" type="presParOf" srcId="{36C4F254-2524-4F74-BE5F-7E1B19A313C4}" destId="{DAFF1DF3-869C-464D-8C4B-A395ED8B7E0F}" srcOrd="0" destOrd="0" presId="urn:microsoft.com/office/officeart/2005/8/layout/hierarchy2"/>
    <dgm:cxn modelId="{C113A4DA-9DA8-47C7-A56F-290A34AD38B4}" type="presParOf" srcId="{68DD8081-608B-4D0F-9480-992524E622FA}" destId="{94CA3A3D-8C5E-41BA-B705-DFB842484A81}" srcOrd="5" destOrd="0" presId="urn:microsoft.com/office/officeart/2005/8/layout/hierarchy2"/>
    <dgm:cxn modelId="{28C8BE49-C843-45D3-A21B-7AFB0B7F46FE}" type="presParOf" srcId="{94CA3A3D-8C5E-41BA-B705-DFB842484A81}" destId="{296FD259-CF16-498A-A633-916F9B0B96F2}" srcOrd="0" destOrd="0" presId="urn:microsoft.com/office/officeart/2005/8/layout/hierarchy2"/>
    <dgm:cxn modelId="{65529F70-AE63-4D5E-B4BB-E873B388E1E0}" type="presParOf" srcId="{94CA3A3D-8C5E-41BA-B705-DFB842484A81}" destId="{0A17A0C0-DF8B-4F60-9B56-3ED2F364831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7C2F6E-EF20-46EF-8107-C524B389F2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ECAE7373-8B01-4A87-BB7C-8DA02B7278F9}">
      <dgm:prSet phldrT="[Metin]" custT="1"/>
      <dgm:spPr/>
      <dgm:t>
        <a:bodyPr/>
        <a:lstStyle/>
        <a:p>
          <a:r>
            <a:rPr lang="tr-TR" sz="2800" b="1" dirty="0" smtClean="0">
              <a:solidFill>
                <a:srgbClr val="C00000"/>
              </a:solidFill>
              <a:latin typeface="Century Gothic" panose="020B0502020202020204" pitchFamily="34" charset="0"/>
            </a:rPr>
            <a:t>IV. Mali Hizmetler Fonksiyonu  </a:t>
          </a:r>
          <a:endParaRPr lang="tr-TR" sz="2800" dirty="0">
            <a:solidFill>
              <a:srgbClr val="C00000"/>
            </a:solidFill>
          </a:endParaRPr>
        </a:p>
      </dgm:t>
    </dgm:pt>
    <dgm:pt modelId="{C3A1469B-6402-4885-BB19-83F08C56288B}" type="parTrans" cxnId="{8CCAF8A0-27D9-44FA-ACED-FF98428A172F}">
      <dgm:prSet/>
      <dgm:spPr/>
      <dgm:t>
        <a:bodyPr/>
        <a:lstStyle/>
        <a:p>
          <a:endParaRPr lang="tr-TR"/>
        </a:p>
      </dgm:t>
    </dgm:pt>
    <dgm:pt modelId="{19691601-6AC4-41CE-B773-23A162FEEF21}" type="sibTrans" cxnId="{8CCAF8A0-27D9-44FA-ACED-FF98428A172F}">
      <dgm:prSet/>
      <dgm:spPr/>
      <dgm:t>
        <a:bodyPr/>
        <a:lstStyle/>
        <a:p>
          <a:endParaRPr lang="tr-TR"/>
        </a:p>
      </dgm:t>
    </dgm:pt>
    <dgm:pt modelId="{84194BFA-C956-4BE0-A464-3F3E5F4C62C0}">
      <dgm:prSet phldrT="[Metin]" custT="1"/>
      <dgm:spPr/>
      <dgm:t>
        <a:bodyPr/>
        <a:lstStyle/>
        <a:p>
          <a:r>
            <a:rPr lang="tr-TR" sz="2800" dirty="0" smtClean="0">
              <a:solidFill>
                <a:schemeClr val="bg1"/>
              </a:solidFill>
              <a:latin typeface="Century Gothic" panose="020B0502020202020204" pitchFamily="34" charset="0"/>
            </a:rPr>
            <a:t>1. Bütçe ve performans programı</a:t>
          </a:r>
          <a:endParaRPr lang="tr-TR" sz="2800" dirty="0">
            <a:solidFill>
              <a:schemeClr val="bg1"/>
            </a:solidFill>
          </a:endParaRPr>
        </a:p>
      </dgm:t>
    </dgm:pt>
    <dgm:pt modelId="{9839F9C3-0572-45D7-9A37-37CE503E860C}" type="parTrans" cxnId="{783D1595-134C-4D95-9A67-FB4ADE5811BD}">
      <dgm:prSet/>
      <dgm:spPr/>
      <dgm:t>
        <a:bodyPr/>
        <a:lstStyle/>
        <a:p>
          <a:endParaRPr lang="tr-TR"/>
        </a:p>
      </dgm:t>
    </dgm:pt>
    <dgm:pt modelId="{FDB60FE2-767C-4EAF-8AE2-8FCBFA1EA12A}" type="sibTrans" cxnId="{783D1595-134C-4D95-9A67-FB4ADE5811BD}">
      <dgm:prSet/>
      <dgm:spPr/>
      <dgm:t>
        <a:bodyPr/>
        <a:lstStyle/>
        <a:p>
          <a:endParaRPr lang="tr-TR"/>
        </a:p>
      </dgm:t>
    </dgm:pt>
    <dgm:pt modelId="{116402D9-68C8-40CB-A597-F984520085B7}">
      <dgm:prSet phldrT="[Metin]" custT="1"/>
      <dgm:spPr/>
      <dgm:t>
        <a:bodyPr/>
        <a:lstStyle/>
        <a:p>
          <a:r>
            <a:rPr lang="tr-TR" sz="2800" dirty="0" smtClean="0">
              <a:solidFill>
                <a:schemeClr val="bg1"/>
              </a:solidFill>
              <a:latin typeface="Century Gothic" panose="020B0502020202020204" pitchFamily="34" charset="0"/>
            </a:rPr>
            <a:t>2. Muhasebe, kesin hesap ve raporlama</a:t>
          </a:r>
          <a:endParaRPr lang="tr-TR" sz="2800" dirty="0">
            <a:solidFill>
              <a:schemeClr val="bg1"/>
            </a:solidFill>
          </a:endParaRPr>
        </a:p>
      </dgm:t>
    </dgm:pt>
    <dgm:pt modelId="{17B063A4-7324-4794-8144-2760DFF96714}" type="parTrans" cxnId="{4C85F21B-CD3D-41C3-97F5-FC7ADE5E0A90}">
      <dgm:prSet/>
      <dgm:spPr/>
      <dgm:t>
        <a:bodyPr/>
        <a:lstStyle/>
        <a:p>
          <a:endParaRPr lang="tr-TR"/>
        </a:p>
      </dgm:t>
    </dgm:pt>
    <dgm:pt modelId="{7DBCFB26-4384-4C01-AE54-D39292F39CCC}" type="sibTrans" cxnId="{4C85F21B-CD3D-41C3-97F5-FC7ADE5E0A90}">
      <dgm:prSet/>
      <dgm:spPr/>
      <dgm:t>
        <a:bodyPr/>
        <a:lstStyle/>
        <a:p>
          <a:endParaRPr lang="tr-TR"/>
        </a:p>
      </dgm:t>
    </dgm:pt>
    <dgm:pt modelId="{D7D69BB8-440D-44E6-A964-76EEF646003A}">
      <dgm:prSet custT="1"/>
      <dgm:spPr/>
      <dgm:t>
        <a:bodyPr/>
        <a:lstStyle/>
        <a:p>
          <a:r>
            <a:rPr lang="tr-TR" sz="2800" dirty="0" smtClean="0">
              <a:solidFill>
                <a:schemeClr val="bg1"/>
              </a:solidFill>
              <a:latin typeface="Century Gothic" panose="020B0502020202020204" pitchFamily="34" charset="0"/>
            </a:rPr>
            <a:t>3. İç kontrol</a:t>
          </a:r>
          <a:endParaRPr lang="tr-TR" sz="2800" dirty="0">
            <a:solidFill>
              <a:schemeClr val="bg1"/>
            </a:solidFill>
            <a:latin typeface="Century Gothic" panose="020B0502020202020204" pitchFamily="34" charset="0"/>
          </a:endParaRPr>
        </a:p>
      </dgm:t>
    </dgm:pt>
    <dgm:pt modelId="{5286F279-2D79-4377-90C4-20929DB407E1}" type="parTrans" cxnId="{4E4AF733-6FCC-4311-89DE-B2D542D7E345}">
      <dgm:prSet/>
      <dgm:spPr/>
      <dgm:t>
        <a:bodyPr/>
        <a:lstStyle/>
        <a:p>
          <a:endParaRPr lang="tr-TR"/>
        </a:p>
      </dgm:t>
    </dgm:pt>
    <dgm:pt modelId="{59E17036-0D89-49A8-AC47-14B835D6B14B}" type="sibTrans" cxnId="{4E4AF733-6FCC-4311-89DE-B2D542D7E345}">
      <dgm:prSet/>
      <dgm:spPr/>
      <dgm:t>
        <a:bodyPr/>
        <a:lstStyle/>
        <a:p>
          <a:endParaRPr lang="tr-TR"/>
        </a:p>
      </dgm:t>
    </dgm:pt>
    <dgm:pt modelId="{FF60504C-5AE4-44C6-9457-7039ABB7FCCF}" type="pres">
      <dgm:prSet presAssocID="{827C2F6E-EF20-46EF-8107-C524B389F212}" presName="diagram" presStyleCnt="0">
        <dgm:presLayoutVars>
          <dgm:chPref val="1"/>
          <dgm:dir/>
          <dgm:animOne val="branch"/>
          <dgm:animLvl val="lvl"/>
          <dgm:resizeHandles val="exact"/>
        </dgm:presLayoutVars>
      </dgm:prSet>
      <dgm:spPr/>
      <dgm:t>
        <a:bodyPr/>
        <a:lstStyle/>
        <a:p>
          <a:endParaRPr lang="tr-TR"/>
        </a:p>
      </dgm:t>
    </dgm:pt>
    <dgm:pt modelId="{0030825C-3DC6-4BCB-8BFE-21AD2403F28D}" type="pres">
      <dgm:prSet presAssocID="{ECAE7373-8B01-4A87-BB7C-8DA02B7278F9}" presName="root1" presStyleCnt="0"/>
      <dgm:spPr/>
    </dgm:pt>
    <dgm:pt modelId="{A228FCA4-C963-45B9-AC10-44A2DD6EF3B1}" type="pres">
      <dgm:prSet presAssocID="{ECAE7373-8B01-4A87-BB7C-8DA02B7278F9}" presName="LevelOneTextNode" presStyleLbl="node0" presStyleIdx="0" presStyleCnt="1" custScaleX="55535" custScaleY="45924" custLinFactNeighborX="-16976" custLinFactNeighborY="2534">
        <dgm:presLayoutVars>
          <dgm:chPref val="3"/>
        </dgm:presLayoutVars>
      </dgm:prSet>
      <dgm:spPr/>
      <dgm:t>
        <a:bodyPr/>
        <a:lstStyle/>
        <a:p>
          <a:endParaRPr lang="tr-TR"/>
        </a:p>
      </dgm:t>
    </dgm:pt>
    <dgm:pt modelId="{57BB560B-D0C1-43B6-991C-3038EA1CAD0C}" type="pres">
      <dgm:prSet presAssocID="{ECAE7373-8B01-4A87-BB7C-8DA02B7278F9}" presName="level2hierChild" presStyleCnt="0"/>
      <dgm:spPr/>
    </dgm:pt>
    <dgm:pt modelId="{E8AB39C8-D8EC-4D5B-BB2B-2561436C0BD9}" type="pres">
      <dgm:prSet presAssocID="{9839F9C3-0572-45D7-9A37-37CE503E860C}" presName="conn2-1" presStyleLbl="parChTrans1D2" presStyleIdx="0" presStyleCnt="3"/>
      <dgm:spPr/>
      <dgm:t>
        <a:bodyPr/>
        <a:lstStyle/>
        <a:p>
          <a:endParaRPr lang="tr-TR"/>
        </a:p>
      </dgm:t>
    </dgm:pt>
    <dgm:pt modelId="{D83B7D45-D588-4377-B06D-1EB2558298C5}" type="pres">
      <dgm:prSet presAssocID="{9839F9C3-0572-45D7-9A37-37CE503E860C}" presName="connTx" presStyleLbl="parChTrans1D2" presStyleIdx="0" presStyleCnt="3"/>
      <dgm:spPr/>
      <dgm:t>
        <a:bodyPr/>
        <a:lstStyle/>
        <a:p>
          <a:endParaRPr lang="tr-TR"/>
        </a:p>
      </dgm:t>
    </dgm:pt>
    <dgm:pt modelId="{84DBA228-B9B3-4885-8248-44224FCF4930}" type="pres">
      <dgm:prSet presAssocID="{84194BFA-C956-4BE0-A464-3F3E5F4C62C0}" presName="root2" presStyleCnt="0"/>
      <dgm:spPr/>
    </dgm:pt>
    <dgm:pt modelId="{A9EC49AE-0BDD-4B42-9664-5D3CE1151FD2}" type="pres">
      <dgm:prSet presAssocID="{84194BFA-C956-4BE0-A464-3F3E5F4C62C0}" presName="LevelTwoTextNode" presStyleLbl="node2" presStyleIdx="0" presStyleCnt="3" custScaleX="40685" custScaleY="35659">
        <dgm:presLayoutVars>
          <dgm:chPref val="3"/>
        </dgm:presLayoutVars>
      </dgm:prSet>
      <dgm:spPr/>
      <dgm:t>
        <a:bodyPr/>
        <a:lstStyle/>
        <a:p>
          <a:endParaRPr lang="tr-TR"/>
        </a:p>
      </dgm:t>
    </dgm:pt>
    <dgm:pt modelId="{9B1A70D5-9788-421E-A507-C928D21D9198}" type="pres">
      <dgm:prSet presAssocID="{84194BFA-C956-4BE0-A464-3F3E5F4C62C0}" presName="level3hierChild" presStyleCnt="0"/>
      <dgm:spPr/>
    </dgm:pt>
    <dgm:pt modelId="{5BB51621-5BB1-4B17-B87C-A067862C9E6F}" type="pres">
      <dgm:prSet presAssocID="{17B063A4-7324-4794-8144-2760DFF96714}" presName="conn2-1" presStyleLbl="parChTrans1D2" presStyleIdx="1" presStyleCnt="3"/>
      <dgm:spPr/>
      <dgm:t>
        <a:bodyPr/>
        <a:lstStyle/>
        <a:p>
          <a:endParaRPr lang="tr-TR"/>
        </a:p>
      </dgm:t>
    </dgm:pt>
    <dgm:pt modelId="{2205E96E-CCEC-4736-A44E-4AF0D254FE0C}" type="pres">
      <dgm:prSet presAssocID="{17B063A4-7324-4794-8144-2760DFF96714}" presName="connTx" presStyleLbl="parChTrans1D2" presStyleIdx="1" presStyleCnt="3"/>
      <dgm:spPr/>
      <dgm:t>
        <a:bodyPr/>
        <a:lstStyle/>
        <a:p>
          <a:endParaRPr lang="tr-TR"/>
        </a:p>
      </dgm:t>
    </dgm:pt>
    <dgm:pt modelId="{81CE28A3-8B4A-4C33-915B-27CC8B6C2B08}" type="pres">
      <dgm:prSet presAssocID="{116402D9-68C8-40CB-A597-F984520085B7}" presName="root2" presStyleCnt="0"/>
      <dgm:spPr/>
    </dgm:pt>
    <dgm:pt modelId="{B6200BCE-9170-4793-BEE5-1CC2880AF9E7}" type="pres">
      <dgm:prSet presAssocID="{116402D9-68C8-40CB-A597-F984520085B7}" presName="LevelTwoTextNode" presStyleLbl="node2" presStyleIdx="1" presStyleCnt="3" custScaleX="40366" custScaleY="35303" custLinFactNeighborY="3548">
        <dgm:presLayoutVars>
          <dgm:chPref val="3"/>
        </dgm:presLayoutVars>
      </dgm:prSet>
      <dgm:spPr/>
      <dgm:t>
        <a:bodyPr/>
        <a:lstStyle/>
        <a:p>
          <a:endParaRPr lang="tr-TR"/>
        </a:p>
      </dgm:t>
    </dgm:pt>
    <dgm:pt modelId="{1F07E286-3585-417F-8B47-5627C23E69FA}" type="pres">
      <dgm:prSet presAssocID="{116402D9-68C8-40CB-A597-F984520085B7}" presName="level3hierChild" presStyleCnt="0"/>
      <dgm:spPr/>
    </dgm:pt>
    <dgm:pt modelId="{8B2F2999-A0F7-4134-B52D-F551B7D9D11C}" type="pres">
      <dgm:prSet presAssocID="{5286F279-2D79-4377-90C4-20929DB407E1}" presName="conn2-1" presStyleLbl="parChTrans1D2" presStyleIdx="2" presStyleCnt="3"/>
      <dgm:spPr/>
      <dgm:t>
        <a:bodyPr/>
        <a:lstStyle/>
        <a:p>
          <a:endParaRPr lang="tr-TR"/>
        </a:p>
      </dgm:t>
    </dgm:pt>
    <dgm:pt modelId="{539964F4-1C4A-4C25-982C-F076AC748240}" type="pres">
      <dgm:prSet presAssocID="{5286F279-2D79-4377-90C4-20929DB407E1}" presName="connTx" presStyleLbl="parChTrans1D2" presStyleIdx="2" presStyleCnt="3"/>
      <dgm:spPr/>
      <dgm:t>
        <a:bodyPr/>
        <a:lstStyle/>
        <a:p>
          <a:endParaRPr lang="tr-TR"/>
        </a:p>
      </dgm:t>
    </dgm:pt>
    <dgm:pt modelId="{60CCD3DF-EBC0-4D27-9EC0-91B4829DD5D1}" type="pres">
      <dgm:prSet presAssocID="{D7D69BB8-440D-44E6-A964-76EEF646003A}" presName="root2" presStyleCnt="0"/>
      <dgm:spPr/>
    </dgm:pt>
    <dgm:pt modelId="{EC52A419-9EC6-4D13-A32E-3E0B9DC2BD33}" type="pres">
      <dgm:prSet presAssocID="{D7D69BB8-440D-44E6-A964-76EEF646003A}" presName="LevelTwoTextNode" presStyleLbl="node2" presStyleIdx="2" presStyleCnt="3" custScaleX="40446" custScaleY="29529" custLinFactNeighborY="1232">
        <dgm:presLayoutVars>
          <dgm:chPref val="3"/>
        </dgm:presLayoutVars>
      </dgm:prSet>
      <dgm:spPr/>
      <dgm:t>
        <a:bodyPr/>
        <a:lstStyle/>
        <a:p>
          <a:endParaRPr lang="tr-TR"/>
        </a:p>
      </dgm:t>
    </dgm:pt>
    <dgm:pt modelId="{ABABC175-F6A8-49A8-89B6-A241A84B7B3F}" type="pres">
      <dgm:prSet presAssocID="{D7D69BB8-440D-44E6-A964-76EEF646003A}" presName="level3hierChild" presStyleCnt="0"/>
      <dgm:spPr/>
    </dgm:pt>
  </dgm:ptLst>
  <dgm:cxnLst>
    <dgm:cxn modelId="{50725288-F8DA-4395-B599-521198B32E63}" type="presOf" srcId="{9839F9C3-0572-45D7-9A37-37CE503E860C}" destId="{D83B7D45-D588-4377-B06D-1EB2558298C5}" srcOrd="1" destOrd="0" presId="urn:microsoft.com/office/officeart/2005/8/layout/hierarchy2"/>
    <dgm:cxn modelId="{4E4AF733-6FCC-4311-89DE-B2D542D7E345}" srcId="{ECAE7373-8B01-4A87-BB7C-8DA02B7278F9}" destId="{D7D69BB8-440D-44E6-A964-76EEF646003A}" srcOrd="2" destOrd="0" parTransId="{5286F279-2D79-4377-90C4-20929DB407E1}" sibTransId="{59E17036-0D89-49A8-AC47-14B835D6B14B}"/>
    <dgm:cxn modelId="{93A5FCD0-F3DF-46B3-BE74-186EDA242131}" type="presOf" srcId="{9839F9C3-0572-45D7-9A37-37CE503E860C}" destId="{E8AB39C8-D8EC-4D5B-BB2B-2561436C0BD9}" srcOrd="0" destOrd="0" presId="urn:microsoft.com/office/officeart/2005/8/layout/hierarchy2"/>
    <dgm:cxn modelId="{11018339-CFCF-4FFB-9CF1-2F3267C8B0CF}" type="presOf" srcId="{17B063A4-7324-4794-8144-2760DFF96714}" destId="{5BB51621-5BB1-4B17-B87C-A067862C9E6F}" srcOrd="0" destOrd="0" presId="urn:microsoft.com/office/officeart/2005/8/layout/hierarchy2"/>
    <dgm:cxn modelId="{98E2B176-AE1A-49BF-842E-7DC3F9731F23}" type="presOf" srcId="{116402D9-68C8-40CB-A597-F984520085B7}" destId="{B6200BCE-9170-4793-BEE5-1CC2880AF9E7}" srcOrd="0" destOrd="0" presId="urn:microsoft.com/office/officeart/2005/8/layout/hierarchy2"/>
    <dgm:cxn modelId="{06338D34-340F-4A6E-AE15-2D83E54D728C}" type="presOf" srcId="{17B063A4-7324-4794-8144-2760DFF96714}" destId="{2205E96E-CCEC-4736-A44E-4AF0D254FE0C}" srcOrd="1" destOrd="0" presId="urn:microsoft.com/office/officeart/2005/8/layout/hierarchy2"/>
    <dgm:cxn modelId="{C5948B47-9ABA-4484-94F1-C46DEA417C2A}" type="presOf" srcId="{827C2F6E-EF20-46EF-8107-C524B389F212}" destId="{FF60504C-5AE4-44C6-9457-7039ABB7FCCF}" srcOrd="0" destOrd="0" presId="urn:microsoft.com/office/officeart/2005/8/layout/hierarchy2"/>
    <dgm:cxn modelId="{DF8303A7-744E-4BF7-A34D-D71132662690}" type="presOf" srcId="{5286F279-2D79-4377-90C4-20929DB407E1}" destId="{8B2F2999-A0F7-4134-B52D-F551B7D9D11C}" srcOrd="0" destOrd="0" presId="urn:microsoft.com/office/officeart/2005/8/layout/hierarchy2"/>
    <dgm:cxn modelId="{67BB6F16-C865-4F5D-BA75-D3D205F3ADBD}" type="presOf" srcId="{84194BFA-C956-4BE0-A464-3F3E5F4C62C0}" destId="{A9EC49AE-0BDD-4B42-9664-5D3CE1151FD2}" srcOrd="0" destOrd="0" presId="urn:microsoft.com/office/officeart/2005/8/layout/hierarchy2"/>
    <dgm:cxn modelId="{CBBEED1E-637C-445A-8DEC-2EB14E165221}" type="presOf" srcId="{5286F279-2D79-4377-90C4-20929DB407E1}" destId="{539964F4-1C4A-4C25-982C-F076AC748240}" srcOrd="1" destOrd="0" presId="urn:microsoft.com/office/officeart/2005/8/layout/hierarchy2"/>
    <dgm:cxn modelId="{4C85F21B-CD3D-41C3-97F5-FC7ADE5E0A90}" srcId="{ECAE7373-8B01-4A87-BB7C-8DA02B7278F9}" destId="{116402D9-68C8-40CB-A597-F984520085B7}" srcOrd="1" destOrd="0" parTransId="{17B063A4-7324-4794-8144-2760DFF96714}" sibTransId="{7DBCFB26-4384-4C01-AE54-D39292F39CCC}"/>
    <dgm:cxn modelId="{EFF894AE-C89F-44FB-82B3-0FB6A1FF834C}" type="presOf" srcId="{ECAE7373-8B01-4A87-BB7C-8DA02B7278F9}" destId="{A228FCA4-C963-45B9-AC10-44A2DD6EF3B1}" srcOrd="0" destOrd="0" presId="urn:microsoft.com/office/officeart/2005/8/layout/hierarchy2"/>
    <dgm:cxn modelId="{EA8C7017-0E31-4236-9070-A1B74AA7EBB7}" type="presOf" srcId="{D7D69BB8-440D-44E6-A964-76EEF646003A}" destId="{EC52A419-9EC6-4D13-A32E-3E0B9DC2BD33}" srcOrd="0" destOrd="0" presId="urn:microsoft.com/office/officeart/2005/8/layout/hierarchy2"/>
    <dgm:cxn modelId="{783D1595-134C-4D95-9A67-FB4ADE5811BD}" srcId="{ECAE7373-8B01-4A87-BB7C-8DA02B7278F9}" destId="{84194BFA-C956-4BE0-A464-3F3E5F4C62C0}" srcOrd="0" destOrd="0" parTransId="{9839F9C3-0572-45D7-9A37-37CE503E860C}" sibTransId="{FDB60FE2-767C-4EAF-8AE2-8FCBFA1EA12A}"/>
    <dgm:cxn modelId="{8CCAF8A0-27D9-44FA-ACED-FF98428A172F}" srcId="{827C2F6E-EF20-46EF-8107-C524B389F212}" destId="{ECAE7373-8B01-4A87-BB7C-8DA02B7278F9}" srcOrd="0" destOrd="0" parTransId="{C3A1469B-6402-4885-BB19-83F08C56288B}" sibTransId="{19691601-6AC4-41CE-B773-23A162FEEF21}"/>
    <dgm:cxn modelId="{9CE6225C-B2B4-4E3D-BF5D-0BCF9A6291AE}" type="presParOf" srcId="{FF60504C-5AE4-44C6-9457-7039ABB7FCCF}" destId="{0030825C-3DC6-4BCB-8BFE-21AD2403F28D}" srcOrd="0" destOrd="0" presId="urn:microsoft.com/office/officeart/2005/8/layout/hierarchy2"/>
    <dgm:cxn modelId="{4D6C9F26-7DFA-47B8-B82D-718BB7C7B6B1}" type="presParOf" srcId="{0030825C-3DC6-4BCB-8BFE-21AD2403F28D}" destId="{A228FCA4-C963-45B9-AC10-44A2DD6EF3B1}" srcOrd="0" destOrd="0" presId="urn:microsoft.com/office/officeart/2005/8/layout/hierarchy2"/>
    <dgm:cxn modelId="{4905F7B0-92BE-4F9D-A9BC-AC6127465700}" type="presParOf" srcId="{0030825C-3DC6-4BCB-8BFE-21AD2403F28D}" destId="{57BB560B-D0C1-43B6-991C-3038EA1CAD0C}" srcOrd="1" destOrd="0" presId="urn:microsoft.com/office/officeart/2005/8/layout/hierarchy2"/>
    <dgm:cxn modelId="{D1CDF796-CF3C-4682-9AD1-F08F35ED3952}" type="presParOf" srcId="{57BB560B-D0C1-43B6-991C-3038EA1CAD0C}" destId="{E8AB39C8-D8EC-4D5B-BB2B-2561436C0BD9}" srcOrd="0" destOrd="0" presId="urn:microsoft.com/office/officeart/2005/8/layout/hierarchy2"/>
    <dgm:cxn modelId="{B7798BE8-03B1-4E69-AEF6-E30562A94E5C}" type="presParOf" srcId="{E8AB39C8-D8EC-4D5B-BB2B-2561436C0BD9}" destId="{D83B7D45-D588-4377-B06D-1EB2558298C5}" srcOrd="0" destOrd="0" presId="urn:microsoft.com/office/officeart/2005/8/layout/hierarchy2"/>
    <dgm:cxn modelId="{54EAF2A0-7FEC-4B23-82AA-D3650F9BAC50}" type="presParOf" srcId="{57BB560B-D0C1-43B6-991C-3038EA1CAD0C}" destId="{84DBA228-B9B3-4885-8248-44224FCF4930}" srcOrd="1" destOrd="0" presId="urn:microsoft.com/office/officeart/2005/8/layout/hierarchy2"/>
    <dgm:cxn modelId="{FB7ED01E-2DEB-4277-8E80-315492BB4463}" type="presParOf" srcId="{84DBA228-B9B3-4885-8248-44224FCF4930}" destId="{A9EC49AE-0BDD-4B42-9664-5D3CE1151FD2}" srcOrd="0" destOrd="0" presId="urn:microsoft.com/office/officeart/2005/8/layout/hierarchy2"/>
    <dgm:cxn modelId="{F95E1C98-99B4-4BBC-8004-E14D395A2ADC}" type="presParOf" srcId="{84DBA228-B9B3-4885-8248-44224FCF4930}" destId="{9B1A70D5-9788-421E-A507-C928D21D9198}" srcOrd="1" destOrd="0" presId="urn:microsoft.com/office/officeart/2005/8/layout/hierarchy2"/>
    <dgm:cxn modelId="{240883F8-188D-486F-8FAC-2334309811FA}" type="presParOf" srcId="{57BB560B-D0C1-43B6-991C-3038EA1CAD0C}" destId="{5BB51621-5BB1-4B17-B87C-A067862C9E6F}" srcOrd="2" destOrd="0" presId="urn:microsoft.com/office/officeart/2005/8/layout/hierarchy2"/>
    <dgm:cxn modelId="{4F40DBF9-89FC-46A4-BCA0-24C42DEB2B33}" type="presParOf" srcId="{5BB51621-5BB1-4B17-B87C-A067862C9E6F}" destId="{2205E96E-CCEC-4736-A44E-4AF0D254FE0C}" srcOrd="0" destOrd="0" presId="urn:microsoft.com/office/officeart/2005/8/layout/hierarchy2"/>
    <dgm:cxn modelId="{72AB1A90-86F7-45BF-8091-DCCAEB52B42E}" type="presParOf" srcId="{57BB560B-D0C1-43B6-991C-3038EA1CAD0C}" destId="{81CE28A3-8B4A-4C33-915B-27CC8B6C2B08}" srcOrd="3" destOrd="0" presId="urn:microsoft.com/office/officeart/2005/8/layout/hierarchy2"/>
    <dgm:cxn modelId="{F04CEAFF-B841-4324-8974-6F92142DA605}" type="presParOf" srcId="{81CE28A3-8B4A-4C33-915B-27CC8B6C2B08}" destId="{B6200BCE-9170-4793-BEE5-1CC2880AF9E7}" srcOrd="0" destOrd="0" presId="urn:microsoft.com/office/officeart/2005/8/layout/hierarchy2"/>
    <dgm:cxn modelId="{F93945FD-6E3C-43FD-BC69-02F662262243}" type="presParOf" srcId="{81CE28A3-8B4A-4C33-915B-27CC8B6C2B08}" destId="{1F07E286-3585-417F-8B47-5627C23E69FA}" srcOrd="1" destOrd="0" presId="urn:microsoft.com/office/officeart/2005/8/layout/hierarchy2"/>
    <dgm:cxn modelId="{187010E1-FE8D-4456-9CE2-B45D6C6BFE93}" type="presParOf" srcId="{57BB560B-D0C1-43B6-991C-3038EA1CAD0C}" destId="{8B2F2999-A0F7-4134-B52D-F551B7D9D11C}" srcOrd="4" destOrd="0" presId="urn:microsoft.com/office/officeart/2005/8/layout/hierarchy2"/>
    <dgm:cxn modelId="{60CAF6A0-5948-44C6-9C0F-CBD9D6E5C189}" type="presParOf" srcId="{8B2F2999-A0F7-4134-B52D-F551B7D9D11C}" destId="{539964F4-1C4A-4C25-982C-F076AC748240}" srcOrd="0" destOrd="0" presId="urn:microsoft.com/office/officeart/2005/8/layout/hierarchy2"/>
    <dgm:cxn modelId="{4A056CC4-BB69-4C62-96ED-151901B5B600}" type="presParOf" srcId="{57BB560B-D0C1-43B6-991C-3038EA1CAD0C}" destId="{60CCD3DF-EBC0-4D27-9EC0-91B4829DD5D1}" srcOrd="5" destOrd="0" presId="urn:microsoft.com/office/officeart/2005/8/layout/hierarchy2"/>
    <dgm:cxn modelId="{CD8A5FB0-82DE-4FD1-A796-A39C1BCDA779}" type="presParOf" srcId="{60CCD3DF-EBC0-4D27-9EC0-91B4829DD5D1}" destId="{EC52A419-9EC6-4D13-A32E-3E0B9DC2BD33}" srcOrd="0" destOrd="0" presId="urn:microsoft.com/office/officeart/2005/8/layout/hierarchy2"/>
    <dgm:cxn modelId="{9453CD8F-A901-4A9E-B295-2FBB173ACAA0}" type="presParOf" srcId="{60CCD3DF-EBC0-4D27-9EC0-91B4829DD5D1}" destId="{ABABC175-F6A8-49A8-89B6-A241A84B7B3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329726"/>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329726"/>
        <a:ext cx="1202980" cy="439878"/>
      </dsp:txXfrm>
    </dsp:sp>
    <dsp:sp modelId="{0A392B87-AE7F-4BBB-8426-F182698D0DED}">
      <dsp:nvSpPr>
        <dsp:cNvPr id="0" name=""/>
        <dsp:cNvSpPr/>
      </dsp:nvSpPr>
      <dsp:spPr>
        <a:xfrm>
          <a:off x="1495532" y="361177"/>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361177"/>
        <a:ext cx="1202980" cy="439878"/>
      </dsp:txXfrm>
    </dsp:sp>
    <dsp:sp modelId="{B54F4E42-830B-4E29-A922-8E2E829F2255}">
      <dsp:nvSpPr>
        <dsp:cNvPr id="0" name=""/>
        <dsp:cNvSpPr/>
      </dsp:nvSpPr>
      <dsp:spPr>
        <a:xfrm>
          <a:off x="2940301" y="361177"/>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361177"/>
        <a:ext cx="1202980" cy="439878"/>
      </dsp:txXfrm>
    </dsp:sp>
    <dsp:sp modelId="{A050CB54-2AA3-4C69-93CC-31F729B157B0}">
      <dsp:nvSpPr>
        <dsp:cNvPr id="0" name=""/>
        <dsp:cNvSpPr/>
      </dsp:nvSpPr>
      <dsp:spPr>
        <a:xfrm>
          <a:off x="4452677" y="361177"/>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361177"/>
        <a:ext cx="1202980" cy="439878"/>
      </dsp:txXfrm>
    </dsp:sp>
    <dsp:sp modelId="{37C08375-7917-4746-97FB-4B6E13D2E4C0}">
      <dsp:nvSpPr>
        <dsp:cNvPr id="0" name=""/>
        <dsp:cNvSpPr/>
      </dsp:nvSpPr>
      <dsp:spPr>
        <a:xfrm>
          <a:off x="5890390" y="361177"/>
          <a:ext cx="1642858" cy="43987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361177"/>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21585" y="536133"/>
          <a:ext cx="1821930" cy="940282"/>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Harcama Birimleri, Strateji Geliştirme Daire Başkanlığı</a:t>
          </a:r>
          <a:endParaRPr lang="en-US" sz="1400" kern="1200" dirty="0">
            <a:solidFill>
              <a:schemeClr val="tx1"/>
            </a:solidFill>
          </a:endParaRPr>
        </a:p>
      </dsp:txBody>
      <dsp:txXfrm>
        <a:off x="21585" y="536133"/>
        <a:ext cx="1586860" cy="940282"/>
      </dsp:txXfrm>
    </dsp:sp>
    <dsp:sp modelId="{0A392B87-AE7F-4BBB-8426-F182698D0DED}">
      <dsp:nvSpPr>
        <dsp:cNvPr id="0" name=""/>
        <dsp:cNvSpPr/>
      </dsp:nvSpPr>
      <dsp:spPr>
        <a:xfrm>
          <a:off x="1785225" y="578395"/>
          <a:ext cx="1908915" cy="876022"/>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PAÜ-2019_2023 Stratejik Planı, </a:t>
          </a:r>
          <a:endParaRPr lang="en-US" sz="1400" kern="1200" dirty="0">
            <a:solidFill>
              <a:schemeClr val="tx1"/>
            </a:solidFill>
          </a:endParaRPr>
        </a:p>
      </dsp:txBody>
      <dsp:txXfrm>
        <a:off x="1785225" y="578395"/>
        <a:ext cx="1689910" cy="876022"/>
      </dsp:txXfrm>
    </dsp:sp>
    <dsp:sp modelId="{B54F4E42-830B-4E29-A922-8E2E829F2255}">
      <dsp:nvSpPr>
        <dsp:cNvPr id="0" name=""/>
        <dsp:cNvSpPr/>
      </dsp:nvSpPr>
      <dsp:spPr>
        <a:xfrm>
          <a:off x="3644455" y="587633"/>
          <a:ext cx="1851730" cy="857057"/>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Mali Karar ve    İşlemler</a:t>
          </a:r>
        </a:p>
      </dsp:txBody>
      <dsp:txXfrm>
        <a:off x="3644455" y="587633"/>
        <a:ext cx="1637466" cy="857057"/>
      </dsp:txXfrm>
    </dsp:sp>
    <dsp:sp modelId="{A050CB54-2AA3-4C69-93CC-31F729B157B0}">
      <dsp:nvSpPr>
        <dsp:cNvPr id="0" name=""/>
        <dsp:cNvSpPr/>
      </dsp:nvSpPr>
      <dsp:spPr>
        <a:xfrm>
          <a:off x="5443582" y="581264"/>
          <a:ext cx="1566040" cy="869796"/>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Kontrol</a:t>
          </a:r>
          <a:endParaRPr lang="en-US" sz="1400" kern="1200" dirty="0">
            <a:solidFill>
              <a:schemeClr val="tx1"/>
            </a:solidFill>
          </a:endParaRPr>
        </a:p>
      </dsp:txBody>
      <dsp:txXfrm>
        <a:off x="5443582" y="581264"/>
        <a:ext cx="1348591" cy="869796"/>
      </dsp:txXfrm>
    </dsp:sp>
    <dsp:sp modelId="{18DD3EE4-4192-4B01-A11E-3CB6C2A9B1CB}">
      <dsp:nvSpPr>
        <dsp:cNvPr id="0" name=""/>
        <dsp:cNvSpPr/>
      </dsp:nvSpPr>
      <dsp:spPr>
        <a:xfrm>
          <a:off x="6941190" y="578159"/>
          <a:ext cx="1960488" cy="88008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Uygunluk</a:t>
          </a:r>
          <a:endParaRPr lang="en-US" sz="1400" kern="1200" dirty="0">
            <a:solidFill>
              <a:schemeClr val="tx1"/>
            </a:solidFill>
          </a:endParaRPr>
        </a:p>
      </dsp:txBody>
      <dsp:txXfrm>
        <a:off x="6941190" y="578159"/>
        <a:ext cx="1740467" cy="880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658D9-21E9-47AE-AECC-C7CFC5FCBE49}">
      <dsp:nvSpPr>
        <dsp:cNvPr id="0" name=""/>
        <dsp:cNvSpPr/>
      </dsp:nvSpPr>
      <dsp:spPr>
        <a:xfrm>
          <a:off x="384850" y="1971920"/>
          <a:ext cx="3707386"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C00000"/>
              </a:solidFill>
              <a:latin typeface="Century Gothic" panose="020B0502020202020204" pitchFamily="34" charset="0"/>
            </a:rPr>
            <a:t>Birim Fonksiyonları          (Ana süreçler)</a:t>
          </a:r>
          <a:endParaRPr lang="tr-TR" sz="2200" b="1" kern="1200" dirty="0">
            <a:solidFill>
              <a:srgbClr val="C00000"/>
            </a:solidFill>
          </a:endParaRPr>
        </a:p>
      </dsp:txBody>
      <dsp:txXfrm>
        <a:off x="415662" y="2002732"/>
        <a:ext cx="3645762" cy="990391"/>
      </dsp:txXfrm>
    </dsp:sp>
    <dsp:sp modelId="{B333EF4C-B65A-43F7-BBB3-14BFE7BFC2D4}">
      <dsp:nvSpPr>
        <dsp:cNvPr id="0" name=""/>
        <dsp:cNvSpPr/>
      </dsp:nvSpPr>
      <dsp:spPr>
        <a:xfrm rot="18129090">
          <a:off x="3547890" y="1496769"/>
          <a:ext cx="2327063" cy="32124"/>
        </a:xfrm>
        <a:custGeom>
          <a:avLst/>
          <a:gdLst/>
          <a:ahLst/>
          <a:cxnLst/>
          <a:rect l="0" t="0" r="0" b="0"/>
          <a:pathLst>
            <a:path>
              <a:moveTo>
                <a:pt x="0" y="16062"/>
              </a:moveTo>
              <a:lnTo>
                <a:pt x="232706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653245" y="1454655"/>
        <a:ext cx="116353" cy="116353"/>
      </dsp:txXfrm>
    </dsp:sp>
    <dsp:sp modelId="{FF6359AC-4E9F-4AFD-ACDE-BE5DADE526E5}">
      <dsp:nvSpPr>
        <dsp:cNvPr id="0" name=""/>
        <dsp:cNvSpPr/>
      </dsp:nvSpPr>
      <dsp:spPr>
        <a:xfrm>
          <a:off x="5330606" y="1726"/>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 Stratejik yönetim ve planlama</a:t>
          </a:r>
        </a:p>
      </dsp:txBody>
      <dsp:txXfrm>
        <a:off x="5361418" y="32538"/>
        <a:ext cx="2042407" cy="990391"/>
      </dsp:txXfrm>
    </dsp:sp>
    <dsp:sp modelId="{C34623EE-93C8-4F26-8611-3506D76A2069}">
      <dsp:nvSpPr>
        <dsp:cNvPr id="0" name=""/>
        <dsp:cNvSpPr/>
      </dsp:nvSpPr>
      <dsp:spPr>
        <a:xfrm rot="19706970">
          <a:off x="3984832" y="2101678"/>
          <a:ext cx="1453179" cy="32124"/>
        </a:xfrm>
        <a:custGeom>
          <a:avLst/>
          <a:gdLst/>
          <a:ahLst/>
          <a:cxnLst/>
          <a:rect l="0" t="0" r="0" b="0"/>
          <a:pathLst>
            <a:path>
              <a:moveTo>
                <a:pt x="0" y="16062"/>
              </a:moveTo>
              <a:lnTo>
                <a:pt x="1453179"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75092" y="2081411"/>
        <a:ext cx="72658" cy="72658"/>
      </dsp:txXfrm>
    </dsp:sp>
    <dsp:sp modelId="{D8FA6549-B5A1-4218-AAB0-55B15FE81753}">
      <dsp:nvSpPr>
        <dsp:cNvPr id="0" name=""/>
        <dsp:cNvSpPr/>
      </dsp:nvSpPr>
      <dsp:spPr>
        <a:xfrm>
          <a:off x="5330606" y="1211544"/>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II. Performans ve kalite ölçütleri geliştirme</a:t>
          </a:r>
          <a:endParaRPr lang="tr-TR" sz="2200" kern="1200" dirty="0"/>
        </a:p>
      </dsp:txBody>
      <dsp:txXfrm>
        <a:off x="5361418" y="1242356"/>
        <a:ext cx="2042407" cy="990391"/>
      </dsp:txXfrm>
    </dsp:sp>
    <dsp:sp modelId="{A74FDD9A-445E-4075-B974-C8B5DE0BD6C6}">
      <dsp:nvSpPr>
        <dsp:cNvPr id="0" name=""/>
        <dsp:cNvSpPr/>
      </dsp:nvSpPr>
      <dsp:spPr>
        <a:xfrm rot="1196843">
          <a:off x="4052719" y="2706587"/>
          <a:ext cx="1317405" cy="32124"/>
        </a:xfrm>
        <a:custGeom>
          <a:avLst/>
          <a:gdLst/>
          <a:ahLst/>
          <a:cxnLst/>
          <a:rect l="0" t="0" r="0" b="0"/>
          <a:pathLst>
            <a:path>
              <a:moveTo>
                <a:pt x="0" y="16062"/>
              </a:moveTo>
              <a:lnTo>
                <a:pt x="1317405"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78486" y="2689714"/>
        <a:ext cx="65870" cy="65870"/>
      </dsp:txXfrm>
    </dsp:sp>
    <dsp:sp modelId="{C843F43C-1040-4A07-9C89-8411F380DACF}">
      <dsp:nvSpPr>
        <dsp:cNvPr id="0" name=""/>
        <dsp:cNvSpPr/>
      </dsp:nvSpPr>
      <dsp:spPr>
        <a:xfrm>
          <a:off x="5330606" y="2421362"/>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III. Yönetim bilgi sistemi</a:t>
          </a:r>
          <a:endParaRPr lang="tr-TR" sz="2200" kern="1200" dirty="0"/>
        </a:p>
      </dsp:txBody>
      <dsp:txXfrm>
        <a:off x="5361418" y="2452174"/>
        <a:ext cx="2042407" cy="990391"/>
      </dsp:txXfrm>
    </dsp:sp>
    <dsp:sp modelId="{1C037409-74B9-4F7F-9716-0007FA6A9E6F}">
      <dsp:nvSpPr>
        <dsp:cNvPr id="0" name=""/>
        <dsp:cNvSpPr/>
      </dsp:nvSpPr>
      <dsp:spPr>
        <a:xfrm rot="3195876">
          <a:off x="3676204" y="3311496"/>
          <a:ext cx="2070435" cy="32124"/>
        </a:xfrm>
        <a:custGeom>
          <a:avLst/>
          <a:gdLst/>
          <a:ahLst/>
          <a:cxnLst/>
          <a:rect l="0" t="0" r="0" b="0"/>
          <a:pathLst>
            <a:path>
              <a:moveTo>
                <a:pt x="0" y="16062"/>
              </a:moveTo>
              <a:lnTo>
                <a:pt x="2070435"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4659661" y="3275797"/>
        <a:ext cx="103521" cy="103521"/>
      </dsp:txXfrm>
    </dsp:sp>
    <dsp:sp modelId="{0822AE75-41E1-44E4-89E3-B6C75746B701}">
      <dsp:nvSpPr>
        <dsp:cNvPr id="0" name=""/>
        <dsp:cNvSpPr/>
      </dsp:nvSpPr>
      <dsp:spPr>
        <a:xfrm>
          <a:off x="5330606" y="3631180"/>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IV. Malî hizmetler</a:t>
          </a:r>
          <a:endParaRPr lang="tr-TR" sz="2200" kern="1200" dirty="0"/>
        </a:p>
      </dsp:txBody>
      <dsp:txXfrm>
        <a:off x="5361418" y="3661992"/>
        <a:ext cx="2042407" cy="990391"/>
      </dsp:txXfrm>
    </dsp:sp>
    <dsp:sp modelId="{26FC7832-CA4F-457A-BFA9-A07104F324E7}">
      <dsp:nvSpPr>
        <dsp:cNvPr id="0" name=""/>
        <dsp:cNvSpPr/>
      </dsp:nvSpPr>
      <dsp:spPr>
        <a:xfrm rot="18289469">
          <a:off x="7118563" y="3536217"/>
          <a:ext cx="1473760" cy="32124"/>
        </a:xfrm>
        <a:custGeom>
          <a:avLst/>
          <a:gdLst/>
          <a:ahLst/>
          <a:cxnLst/>
          <a:rect l="0" t="0" r="0" b="0"/>
          <a:pathLst>
            <a:path>
              <a:moveTo>
                <a:pt x="0" y="16062"/>
              </a:moveTo>
              <a:lnTo>
                <a:pt x="1473760"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818600" y="3515435"/>
        <a:ext cx="73688" cy="73688"/>
      </dsp:txXfrm>
    </dsp:sp>
    <dsp:sp modelId="{70B11A83-E5C9-484C-A6DF-64F0CBA9D096}">
      <dsp:nvSpPr>
        <dsp:cNvPr id="0" name=""/>
        <dsp:cNvSpPr/>
      </dsp:nvSpPr>
      <dsp:spPr>
        <a:xfrm>
          <a:off x="8276250" y="2421362"/>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1. Bütçe ve performans programı</a:t>
          </a:r>
        </a:p>
      </dsp:txBody>
      <dsp:txXfrm>
        <a:off x="8307062" y="2452174"/>
        <a:ext cx="2042407" cy="990391"/>
      </dsp:txXfrm>
    </dsp:sp>
    <dsp:sp modelId="{BAE8ACB3-4309-45FE-9A09-B00DB83018AD}">
      <dsp:nvSpPr>
        <dsp:cNvPr id="0" name=""/>
        <dsp:cNvSpPr/>
      </dsp:nvSpPr>
      <dsp:spPr>
        <a:xfrm>
          <a:off x="7434637" y="4141126"/>
          <a:ext cx="841612" cy="32124"/>
        </a:xfrm>
        <a:custGeom>
          <a:avLst/>
          <a:gdLst/>
          <a:ahLst/>
          <a:cxnLst/>
          <a:rect l="0" t="0" r="0" b="0"/>
          <a:pathLst>
            <a:path>
              <a:moveTo>
                <a:pt x="0" y="16062"/>
              </a:moveTo>
              <a:lnTo>
                <a:pt x="841612"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834403" y="4136148"/>
        <a:ext cx="42080" cy="42080"/>
      </dsp:txXfrm>
    </dsp:sp>
    <dsp:sp modelId="{37276701-468C-4C69-9123-52AA6194320E}">
      <dsp:nvSpPr>
        <dsp:cNvPr id="0" name=""/>
        <dsp:cNvSpPr/>
      </dsp:nvSpPr>
      <dsp:spPr>
        <a:xfrm>
          <a:off x="8276250" y="3631180"/>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 Muhasebe, kesin hesap ve raporlama</a:t>
          </a:r>
        </a:p>
      </dsp:txBody>
      <dsp:txXfrm>
        <a:off x="8307062" y="3661992"/>
        <a:ext cx="2042407" cy="990391"/>
      </dsp:txXfrm>
    </dsp:sp>
    <dsp:sp modelId="{36C4F254-2524-4F74-BE5F-7E1B19A313C4}">
      <dsp:nvSpPr>
        <dsp:cNvPr id="0" name=""/>
        <dsp:cNvSpPr/>
      </dsp:nvSpPr>
      <dsp:spPr>
        <a:xfrm rot="3310531">
          <a:off x="7118563" y="4746035"/>
          <a:ext cx="1473760" cy="32124"/>
        </a:xfrm>
        <a:custGeom>
          <a:avLst/>
          <a:gdLst/>
          <a:ahLst/>
          <a:cxnLst/>
          <a:rect l="0" t="0" r="0" b="0"/>
          <a:pathLst>
            <a:path>
              <a:moveTo>
                <a:pt x="0" y="16062"/>
              </a:moveTo>
              <a:lnTo>
                <a:pt x="1473760"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818600" y="4725253"/>
        <a:ext cx="73688" cy="73688"/>
      </dsp:txXfrm>
    </dsp:sp>
    <dsp:sp modelId="{296FD259-CF16-498A-A633-916F9B0B96F2}">
      <dsp:nvSpPr>
        <dsp:cNvPr id="0" name=""/>
        <dsp:cNvSpPr/>
      </dsp:nvSpPr>
      <dsp:spPr>
        <a:xfrm>
          <a:off x="8276250" y="4840998"/>
          <a:ext cx="2104031" cy="1052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3. İç kontrol</a:t>
          </a:r>
          <a:endParaRPr lang="tr-TR" sz="2200" kern="1200" dirty="0"/>
        </a:p>
      </dsp:txBody>
      <dsp:txXfrm>
        <a:off x="8307062" y="4871810"/>
        <a:ext cx="2042407" cy="990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8FCA4-C963-45B9-AC10-44A2DD6EF3B1}">
      <dsp:nvSpPr>
        <dsp:cNvPr id="0" name=""/>
        <dsp:cNvSpPr/>
      </dsp:nvSpPr>
      <dsp:spPr>
        <a:xfrm>
          <a:off x="0" y="2025740"/>
          <a:ext cx="3716795" cy="1536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C00000"/>
              </a:solidFill>
              <a:latin typeface="Century Gothic" panose="020B0502020202020204" pitchFamily="34" charset="0"/>
            </a:rPr>
            <a:t>IV. Mali Hizmetler Fonksiyonu  </a:t>
          </a:r>
          <a:endParaRPr lang="tr-TR" sz="2800" kern="1200" dirty="0">
            <a:solidFill>
              <a:srgbClr val="C00000"/>
            </a:solidFill>
          </a:endParaRPr>
        </a:p>
      </dsp:txBody>
      <dsp:txXfrm>
        <a:off x="45011" y="2070751"/>
        <a:ext cx="3626773" cy="1446757"/>
      </dsp:txXfrm>
    </dsp:sp>
    <dsp:sp modelId="{E8AB39C8-D8EC-4D5B-BB2B-2561436C0BD9}">
      <dsp:nvSpPr>
        <dsp:cNvPr id="0" name=""/>
        <dsp:cNvSpPr/>
      </dsp:nvSpPr>
      <dsp:spPr>
        <a:xfrm rot="19686655">
          <a:off x="3478022" y="1902797"/>
          <a:ext cx="3164069" cy="111160"/>
        </a:xfrm>
        <a:custGeom>
          <a:avLst/>
          <a:gdLst/>
          <a:ahLst/>
          <a:cxnLst/>
          <a:rect l="0" t="0" r="0" b="0"/>
          <a:pathLst>
            <a:path>
              <a:moveTo>
                <a:pt x="0" y="55580"/>
              </a:moveTo>
              <a:lnTo>
                <a:pt x="3164069" y="555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tr-TR" sz="1100" kern="1200"/>
        </a:p>
      </dsp:txBody>
      <dsp:txXfrm>
        <a:off x="4980955" y="1879276"/>
        <a:ext cx="158203" cy="158203"/>
      </dsp:txXfrm>
    </dsp:sp>
    <dsp:sp modelId="{A9EC49AE-0BDD-4B42-9664-5D3CE1151FD2}">
      <dsp:nvSpPr>
        <dsp:cNvPr id="0" name=""/>
        <dsp:cNvSpPr/>
      </dsp:nvSpPr>
      <dsp:spPr>
        <a:xfrm>
          <a:off x="6403319" y="525988"/>
          <a:ext cx="2722928" cy="119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solidFill>
                <a:schemeClr val="bg1"/>
              </a:solidFill>
              <a:latin typeface="Century Gothic" panose="020B0502020202020204" pitchFamily="34" charset="0"/>
            </a:rPr>
            <a:t>1. Bütçe ve performans programı</a:t>
          </a:r>
          <a:endParaRPr lang="tr-TR" sz="2800" kern="1200" dirty="0">
            <a:solidFill>
              <a:schemeClr val="bg1"/>
            </a:solidFill>
          </a:endParaRPr>
        </a:p>
      </dsp:txBody>
      <dsp:txXfrm>
        <a:off x="6438269" y="560938"/>
        <a:ext cx="2653028" cy="1123376"/>
      </dsp:txXfrm>
    </dsp:sp>
    <dsp:sp modelId="{5BB51621-5BB1-4B17-B87C-A067862C9E6F}">
      <dsp:nvSpPr>
        <dsp:cNvPr id="0" name=""/>
        <dsp:cNvSpPr/>
      </dsp:nvSpPr>
      <dsp:spPr>
        <a:xfrm rot="174516">
          <a:off x="3715062" y="2806798"/>
          <a:ext cx="2689989" cy="111160"/>
        </a:xfrm>
        <a:custGeom>
          <a:avLst/>
          <a:gdLst/>
          <a:ahLst/>
          <a:cxnLst/>
          <a:rect l="0" t="0" r="0" b="0"/>
          <a:pathLst>
            <a:path>
              <a:moveTo>
                <a:pt x="0" y="55580"/>
              </a:moveTo>
              <a:lnTo>
                <a:pt x="2689989" y="555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4992807" y="2795129"/>
        <a:ext cx="134499" cy="134499"/>
      </dsp:txXfrm>
    </dsp:sp>
    <dsp:sp modelId="{B6200BCE-9170-4793-BEE5-1CC2880AF9E7}">
      <dsp:nvSpPr>
        <dsp:cNvPr id="0" name=""/>
        <dsp:cNvSpPr/>
      </dsp:nvSpPr>
      <dsp:spPr>
        <a:xfrm>
          <a:off x="6403319" y="2339946"/>
          <a:ext cx="2701578" cy="11813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solidFill>
                <a:schemeClr val="bg1"/>
              </a:solidFill>
              <a:latin typeface="Century Gothic" panose="020B0502020202020204" pitchFamily="34" charset="0"/>
            </a:rPr>
            <a:t>2. Muhasebe, kesin hesap ve raporlama</a:t>
          </a:r>
          <a:endParaRPr lang="tr-TR" sz="2800" kern="1200" dirty="0">
            <a:solidFill>
              <a:schemeClr val="bg1"/>
            </a:solidFill>
          </a:endParaRPr>
        </a:p>
      </dsp:txBody>
      <dsp:txXfrm>
        <a:off x="6437920" y="2374547"/>
        <a:ext cx="2632376" cy="1112161"/>
      </dsp:txXfrm>
    </dsp:sp>
    <dsp:sp modelId="{8B2F2999-A0F7-4134-B52D-F551B7D9D11C}">
      <dsp:nvSpPr>
        <dsp:cNvPr id="0" name=""/>
        <dsp:cNvSpPr/>
      </dsp:nvSpPr>
      <dsp:spPr>
        <a:xfrm rot="1889441">
          <a:off x="3484799" y="3561401"/>
          <a:ext cx="3150515" cy="111160"/>
        </a:xfrm>
        <a:custGeom>
          <a:avLst/>
          <a:gdLst/>
          <a:ahLst/>
          <a:cxnLst/>
          <a:rect l="0" t="0" r="0" b="0"/>
          <a:pathLst>
            <a:path>
              <a:moveTo>
                <a:pt x="0" y="55580"/>
              </a:moveTo>
              <a:lnTo>
                <a:pt x="3150515" y="555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tr-TR" sz="1100" kern="1200"/>
        </a:p>
      </dsp:txBody>
      <dsp:txXfrm>
        <a:off x="4981294" y="3538218"/>
        <a:ext cx="157525" cy="157525"/>
      </dsp:txXfrm>
    </dsp:sp>
    <dsp:sp modelId="{EC52A419-9EC6-4D13-A32E-3E0B9DC2BD33}">
      <dsp:nvSpPr>
        <dsp:cNvPr id="0" name=""/>
        <dsp:cNvSpPr/>
      </dsp:nvSpPr>
      <dsp:spPr>
        <a:xfrm>
          <a:off x="6403319" y="3945761"/>
          <a:ext cx="2706932" cy="988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solidFill>
                <a:schemeClr val="bg1"/>
              </a:solidFill>
              <a:latin typeface="Century Gothic" panose="020B0502020202020204" pitchFamily="34" charset="0"/>
            </a:rPr>
            <a:t>3. İç kontrol</a:t>
          </a:r>
          <a:endParaRPr lang="tr-TR" sz="2800" kern="1200" dirty="0">
            <a:solidFill>
              <a:schemeClr val="bg1"/>
            </a:solidFill>
            <a:latin typeface="Century Gothic" panose="020B0502020202020204" pitchFamily="34" charset="0"/>
          </a:endParaRPr>
        </a:p>
      </dsp:txBody>
      <dsp:txXfrm>
        <a:off x="6432261" y="3974703"/>
        <a:ext cx="2649048" cy="9302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61C0A442-B625-4FBA-AA3B-AD5E5BE5F708}" type="datetimeFigureOut">
              <a:rPr lang="tr-TR" smtClean="0"/>
              <a:t>6.02.2019</a:t>
            </a:fld>
            <a:endParaRPr lang="tr-TR"/>
          </a:p>
        </p:txBody>
      </p:sp>
      <p:sp>
        <p:nvSpPr>
          <p:cNvPr id="4" name="Altbilgi Yer Tutucusu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99EC4055-59CC-4099-8137-2E98CD116E6C}" type="slidenum">
              <a:rPr lang="tr-TR" smtClean="0"/>
              <a:t>‹#›</a:t>
            </a:fld>
            <a:endParaRPr lang="tr-TR"/>
          </a:p>
        </p:txBody>
      </p:sp>
    </p:spTree>
    <p:extLst>
      <p:ext uri="{BB962C8B-B14F-4D97-AF65-F5344CB8AC3E}">
        <p14:creationId xmlns:p14="http://schemas.microsoft.com/office/powerpoint/2010/main" val="140259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0AF5EDC9-7DB9-47CB-8AE6-CBFB567C704D}" type="datetimeFigureOut">
              <a:rPr lang="tr-TR" smtClean="0"/>
              <a:t>6.02.2019</a:t>
            </a:fld>
            <a:endParaRPr lang="tr-TR" dirty="0"/>
          </a:p>
        </p:txBody>
      </p:sp>
      <p:sp>
        <p:nvSpPr>
          <p:cNvPr id="4" name="Slayt Görüntüsü Yer Tutucusu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2EE04DC1-6927-40D3-9608-AE8980EB3952}" type="slidenum">
              <a:rPr lang="tr-TR" smtClean="0"/>
              <a:t>‹#›</a:t>
            </a:fld>
            <a:endParaRPr lang="tr-TR" dirty="0"/>
          </a:p>
        </p:txBody>
      </p:sp>
    </p:spTree>
    <p:extLst>
      <p:ext uri="{BB962C8B-B14F-4D97-AF65-F5344CB8AC3E}">
        <p14:creationId xmlns:p14="http://schemas.microsoft.com/office/powerpoint/2010/main" val="280016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a:t>
            </a:fld>
            <a:endParaRPr lang="en-US"/>
          </a:p>
        </p:txBody>
      </p:sp>
    </p:spTree>
    <p:extLst>
      <p:ext uri="{BB962C8B-B14F-4D97-AF65-F5344CB8AC3E}">
        <p14:creationId xmlns:p14="http://schemas.microsoft.com/office/powerpoint/2010/main" val="43177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49</a:t>
            </a:fld>
            <a:endParaRPr lang="en-US"/>
          </a:p>
        </p:txBody>
      </p:sp>
    </p:spTree>
    <p:extLst>
      <p:ext uri="{BB962C8B-B14F-4D97-AF65-F5344CB8AC3E}">
        <p14:creationId xmlns:p14="http://schemas.microsoft.com/office/powerpoint/2010/main" val="28441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360788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EE04DC1-6927-40D3-9608-AE8980EB3952}" type="slidenum">
              <a:rPr lang="tr-TR" smtClean="0"/>
              <a:t>4</a:t>
            </a:fld>
            <a:endParaRPr lang="tr-TR" dirty="0"/>
          </a:p>
        </p:txBody>
      </p:sp>
    </p:spTree>
    <p:extLst>
      <p:ext uri="{BB962C8B-B14F-4D97-AF65-F5344CB8AC3E}">
        <p14:creationId xmlns:p14="http://schemas.microsoft.com/office/powerpoint/2010/main" val="196030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a:t>
            </a:r>
            <a:r>
              <a:rPr lang="tr-TR" baseline="0" dirty="0" smtClean="0"/>
              <a:t> yükseköğretim kurumu ana süreçlerinden olan eğitim-öğretim sürecinin aşamaları slaytta gözlenmektedir. Aynı zamanda her ana süreç için gerekli olan yönetim ve destek süreçler de tasarlanır, planlanır, uygulanır, izlenir, değerlendirilir ve sürekli iyileştirilir. </a:t>
            </a:r>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a:t>
            </a:fld>
            <a:endParaRPr lang="en-US"/>
          </a:p>
        </p:txBody>
      </p:sp>
    </p:spTree>
    <p:extLst>
      <p:ext uri="{BB962C8B-B14F-4D97-AF65-F5344CB8AC3E}">
        <p14:creationId xmlns:p14="http://schemas.microsoft.com/office/powerpoint/2010/main" val="326060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8</a:t>
            </a:fld>
            <a:endParaRPr lang="en-US"/>
          </a:p>
        </p:txBody>
      </p:sp>
    </p:spTree>
    <p:extLst>
      <p:ext uri="{BB962C8B-B14F-4D97-AF65-F5344CB8AC3E}">
        <p14:creationId xmlns:p14="http://schemas.microsoft.com/office/powerpoint/2010/main" val="61578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12</a:t>
            </a:fld>
            <a:endParaRPr lang="en-US"/>
          </a:p>
        </p:txBody>
      </p:sp>
    </p:spTree>
    <p:extLst>
      <p:ext uri="{BB962C8B-B14F-4D97-AF65-F5344CB8AC3E}">
        <p14:creationId xmlns:p14="http://schemas.microsoft.com/office/powerpoint/2010/main" val="268843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13</a:t>
            </a:fld>
            <a:endParaRPr lang="en-US"/>
          </a:p>
        </p:txBody>
      </p:sp>
    </p:spTree>
    <p:extLst>
      <p:ext uri="{BB962C8B-B14F-4D97-AF65-F5344CB8AC3E}">
        <p14:creationId xmlns:p14="http://schemas.microsoft.com/office/powerpoint/2010/main" val="413684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45</a:t>
            </a:fld>
            <a:endParaRPr lang="en-US"/>
          </a:p>
        </p:txBody>
      </p:sp>
    </p:spTree>
    <p:extLst>
      <p:ext uri="{BB962C8B-B14F-4D97-AF65-F5344CB8AC3E}">
        <p14:creationId xmlns:p14="http://schemas.microsoft.com/office/powerpoint/2010/main" val="7106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47</a:t>
            </a:fld>
            <a:endParaRPr lang="en-US"/>
          </a:p>
        </p:txBody>
      </p:sp>
    </p:spTree>
    <p:extLst>
      <p:ext uri="{BB962C8B-B14F-4D97-AF65-F5344CB8AC3E}">
        <p14:creationId xmlns:p14="http://schemas.microsoft.com/office/powerpoint/2010/main" val="316090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EB300EB-8DCA-459B-8144-3349EE6A49B9}" type="datetime1">
              <a:rPr lang="tr-TR" smtClean="0"/>
              <a:t>6.02.2019</a:t>
            </a:fld>
            <a:endParaRPr lang="tr-TR" dirty="0"/>
          </a:p>
        </p:txBody>
      </p:sp>
      <p:sp>
        <p:nvSpPr>
          <p:cNvPr id="5" name="Altbilgi Yer Tutucusu 4"/>
          <p:cNvSpPr>
            <a:spLocks noGrp="1"/>
          </p:cNvSpPr>
          <p:nvPr>
            <p:ph type="ftr" sz="quarter" idx="11"/>
          </p:nvPr>
        </p:nvSpPr>
        <p:spPr/>
        <p:txBody>
          <a:bodyPr/>
          <a:lstStyle/>
          <a:p>
            <a:r>
              <a:rPr lang="tr-TR" smtClean="0"/>
              <a:t>SGBD -  Mali İşlerin Yönetim Süreci,06.02.2019</a:t>
            </a:r>
            <a:endParaRPr lang="tr-TR" dirty="0"/>
          </a:p>
        </p:txBody>
      </p:sp>
      <p:sp>
        <p:nvSpPr>
          <p:cNvPr id="6" name="Slayt Numarası Yer Tutucusu 5"/>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201518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D458020-98E5-42A8-BD2A-0DB798F11654}" type="datetime1">
              <a:rPr lang="tr-TR" smtClean="0"/>
              <a:t>6.02.2019</a:t>
            </a:fld>
            <a:endParaRPr lang="tr-TR" dirty="0"/>
          </a:p>
        </p:txBody>
      </p:sp>
      <p:sp>
        <p:nvSpPr>
          <p:cNvPr id="5" name="Altbilgi Yer Tutucusu 4"/>
          <p:cNvSpPr>
            <a:spLocks noGrp="1"/>
          </p:cNvSpPr>
          <p:nvPr>
            <p:ph type="ftr" sz="quarter" idx="11"/>
          </p:nvPr>
        </p:nvSpPr>
        <p:spPr/>
        <p:txBody>
          <a:bodyPr/>
          <a:lstStyle/>
          <a:p>
            <a:r>
              <a:rPr lang="tr-TR" smtClean="0"/>
              <a:t>SGBD -  Mali İşlerin Yönetim Süreci,06.02.2019</a:t>
            </a:r>
            <a:endParaRPr lang="tr-TR" dirty="0"/>
          </a:p>
        </p:txBody>
      </p:sp>
      <p:sp>
        <p:nvSpPr>
          <p:cNvPr id="6" name="Slayt Numarası Yer Tutucusu 5"/>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2364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84A64-8CE5-4120-9613-25558735A5B6}" type="datetime1">
              <a:rPr lang="tr-TR" smtClean="0"/>
              <a:t>6.02.2019</a:t>
            </a:fld>
            <a:endParaRPr lang="tr-TR" dirty="0"/>
          </a:p>
        </p:txBody>
      </p:sp>
      <p:sp>
        <p:nvSpPr>
          <p:cNvPr id="5" name="Altbilgi Yer Tutucusu 4"/>
          <p:cNvSpPr>
            <a:spLocks noGrp="1"/>
          </p:cNvSpPr>
          <p:nvPr>
            <p:ph type="ftr" sz="quarter" idx="11"/>
          </p:nvPr>
        </p:nvSpPr>
        <p:spPr/>
        <p:txBody>
          <a:bodyPr/>
          <a:lstStyle/>
          <a:p>
            <a:r>
              <a:rPr lang="tr-TR" smtClean="0"/>
              <a:t>SGBD -  Mali İşlerin Yönetim Süreci,06.02.2019</a:t>
            </a:r>
            <a:endParaRPr lang="tr-TR" dirty="0"/>
          </a:p>
        </p:txBody>
      </p:sp>
      <p:sp>
        <p:nvSpPr>
          <p:cNvPr id="6" name="Slayt Numarası Yer Tutucusu 5"/>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32153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F93A2-23E0-4D5D-A0B2-5A0ACF69CA6A}" type="datetime1">
              <a:rPr lang="tr-TR" smtClean="0"/>
              <a:t>6.02.2019</a:t>
            </a:fld>
            <a:endParaRPr lang="tr-TR" dirty="0"/>
          </a:p>
        </p:txBody>
      </p:sp>
      <p:sp>
        <p:nvSpPr>
          <p:cNvPr id="5" name="Altbilgi Yer Tutucusu 4"/>
          <p:cNvSpPr>
            <a:spLocks noGrp="1"/>
          </p:cNvSpPr>
          <p:nvPr>
            <p:ph type="ftr" sz="quarter" idx="11"/>
          </p:nvPr>
        </p:nvSpPr>
        <p:spPr/>
        <p:txBody>
          <a:bodyPr/>
          <a:lstStyle/>
          <a:p>
            <a:r>
              <a:rPr lang="tr-TR" smtClean="0"/>
              <a:t>SGBD -  Mali İşlerin Yönetim Süreci,06.02.2019</a:t>
            </a:r>
            <a:endParaRPr lang="tr-TR" dirty="0"/>
          </a:p>
        </p:txBody>
      </p:sp>
      <p:sp>
        <p:nvSpPr>
          <p:cNvPr id="6" name="Slayt Numarası Yer Tutucusu 5"/>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109892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5E4A9DB-2042-4F5E-9663-04467C2A63B4}" type="datetime1">
              <a:rPr lang="tr-TR" smtClean="0"/>
              <a:t>6.02.2019</a:t>
            </a:fld>
            <a:endParaRPr lang="tr-TR" dirty="0"/>
          </a:p>
        </p:txBody>
      </p:sp>
      <p:sp>
        <p:nvSpPr>
          <p:cNvPr id="5" name="Altbilgi Yer Tutucusu 4"/>
          <p:cNvSpPr>
            <a:spLocks noGrp="1"/>
          </p:cNvSpPr>
          <p:nvPr>
            <p:ph type="ftr" sz="quarter" idx="11"/>
          </p:nvPr>
        </p:nvSpPr>
        <p:spPr/>
        <p:txBody>
          <a:bodyPr/>
          <a:lstStyle/>
          <a:p>
            <a:r>
              <a:rPr lang="tr-TR" smtClean="0"/>
              <a:t>SGBD -  Mali İşlerin Yönetim Süreci,06.02.2019</a:t>
            </a:r>
            <a:endParaRPr lang="tr-TR" dirty="0"/>
          </a:p>
        </p:txBody>
      </p:sp>
      <p:sp>
        <p:nvSpPr>
          <p:cNvPr id="6" name="Slayt Numarası Yer Tutucusu 5"/>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179210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9FE13BB-C71B-46C9-AED7-C81F7F1283B3}" type="datetime1">
              <a:rPr lang="tr-TR" smtClean="0"/>
              <a:t>6.02.2019</a:t>
            </a:fld>
            <a:endParaRPr lang="tr-TR" dirty="0"/>
          </a:p>
        </p:txBody>
      </p:sp>
      <p:sp>
        <p:nvSpPr>
          <p:cNvPr id="6" name="Altbilgi Yer Tutucusu 5"/>
          <p:cNvSpPr>
            <a:spLocks noGrp="1"/>
          </p:cNvSpPr>
          <p:nvPr>
            <p:ph type="ftr" sz="quarter" idx="11"/>
          </p:nvPr>
        </p:nvSpPr>
        <p:spPr/>
        <p:txBody>
          <a:bodyPr/>
          <a:lstStyle/>
          <a:p>
            <a:r>
              <a:rPr lang="tr-TR" smtClean="0"/>
              <a:t>SGBD -  Mali İşlerin Yönetim Süreci,06.02.2019</a:t>
            </a:r>
            <a:endParaRPr lang="tr-TR" dirty="0"/>
          </a:p>
        </p:txBody>
      </p:sp>
      <p:sp>
        <p:nvSpPr>
          <p:cNvPr id="7" name="Slayt Numarası Yer Tutucusu 6"/>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45987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04F85D-95C5-44CF-BDA0-5A2D8F9C982C}" type="datetime1">
              <a:rPr lang="tr-TR" smtClean="0"/>
              <a:t>6.02.2019</a:t>
            </a:fld>
            <a:endParaRPr lang="tr-TR" dirty="0"/>
          </a:p>
        </p:txBody>
      </p:sp>
      <p:sp>
        <p:nvSpPr>
          <p:cNvPr id="8" name="Altbilgi Yer Tutucusu 7"/>
          <p:cNvSpPr>
            <a:spLocks noGrp="1"/>
          </p:cNvSpPr>
          <p:nvPr>
            <p:ph type="ftr" sz="quarter" idx="11"/>
          </p:nvPr>
        </p:nvSpPr>
        <p:spPr/>
        <p:txBody>
          <a:bodyPr/>
          <a:lstStyle/>
          <a:p>
            <a:r>
              <a:rPr lang="tr-TR" smtClean="0"/>
              <a:t>SGBD -  Mali İşlerin Yönetim Süreci,06.02.2019</a:t>
            </a:r>
            <a:endParaRPr lang="tr-TR" dirty="0"/>
          </a:p>
        </p:txBody>
      </p:sp>
      <p:sp>
        <p:nvSpPr>
          <p:cNvPr id="9" name="Slayt Numarası Yer Tutucusu 8"/>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368720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C52790-9A20-48F8-8005-1FC007F48AC0}" type="datetime1">
              <a:rPr lang="tr-TR" smtClean="0"/>
              <a:t>6.02.2019</a:t>
            </a:fld>
            <a:endParaRPr lang="tr-TR" dirty="0"/>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273985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C2D1FA-9B2C-4AD2-92AE-0FAE02F48AC4}" type="datetime1">
              <a:rPr lang="tr-TR" smtClean="0"/>
              <a:t>6.02.2019</a:t>
            </a:fld>
            <a:endParaRPr lang="tr-TR" dirty="0"/>
          </a:p>
        </p:txBody>
      </p:sp>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sp>
        <p:nvSpPr>
          <p:cNvPr id="4" name="Slayt Numarası Yer Tutucusu 3"/>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368885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E2363A1-0738-4299-B79E-B2FE97BBA33F}" type="datetime1">
              <a:rPr lang="tr-TR" smtClean="0"/>
              <a:t>6.02.2019</a:t>
            </a:fld>
            <a:endParaRPr lang="tr-TR" dirty="0"/>
          </a:p>
        </p:txBody>
      </p:sp>
      <p:sp>
        <p:nvSpPr>
          <p:cNvPr id="6" name="Altbilgi Yer Tutucusu 5"/>
          <p:cNvSpPr>
            <a:spLocks noGrp="1"/>
          </p:cNvSpPr>
          <p:nvPr>
            <p:ph type="ftr" sz="quarter" idx="11"/>
          </p:nvPr>
        </p:nvSpPr>
        <p:spPr/>
        <p:txBody>
          <a:bodyPr/>
          <a:lstStyle/>
          <a:p>
            <a:r>
              <a:rPr lang="tr-TR" smtClean="0"/>
              <a:t>SGBD -  Mali İşlerin Yönetim Süreci,06.02.2019</a:t>
            </a:r>
            <a:endParaRPr lang="tr-TR" dirty="0"/>
          </a:p>
        </p:txBody>
      </p:sp>
      <p:sp>
        <p:nvSpPr>
          <p:cNvPr id="7" name="Slayt Numarası Yer Tutucusu 6"/>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420113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F95739C-433A-48AF-91F6-66BF88318AE6}" type="datetime1">
              <a:rPr lang="tr-TR" smtClean="0"/>
              <a:t>6.02.2019</a:t>
            </a:fld>
            <a:endParaRPr lang="tr-TR" dirty="0"/>
          </a:p>
        </p:txBody>
      </p:sp>
      <p:sp>
        <p:nvSpPr>
          <p:cNvPr id="6" name="Altbilgi Yer Tutucusu 5"/>
          <p:cNvSpPr>
            <a:spLocks noGrp="1"/>
          </p:cNvSpPr>
          <p:nvPr>
            <p:ph type="ftr" sz="quarter" idx="11"/>
          </p:nvPr>
        </p:nvSpPr>
        <p:spPr/>
        <p:txBody>
          <a:bodyPr/>
          <a:lstStyle/>
          <a:p>
            <a:r>
              <a:rPr lang="tr-TR" smtClean="0"/>
              <a:t>SGBD -  Mali İşlerin Yönetim Süreci,06.02.2019</a:t>
            </a:r>
            <a:endParaRPr lang="tr-TR" dirty="0"/>
          </a:p>
        </p:txBody>
      </p:sp>
      <p:sp>
        <p:nvSpPr>
          <p:cNvPr id="7" name="Slayt Numarası Yer Tutucusu 6"/>
          <p:cNvSpPr>
            <a:spLocks noGrp="1"/>
          </p:cNvSpPr>
          <p:nvPr>
            <p:ph type="sldNum" sz="quarter" idx="12"/>
          </p:nvPr>
        </p:nvSpPr>
        <p:spPr/>
        <p:txBody>
          <a:bodyPr/>
          <a:lstStyle/>
          <a:p>
            <a:fld id="{99AE190A-FFC3-4768-8C67-FDDF76F0E9B5}" type="slidenum">
              <a:rPr lang="tr-TR" smtClean="0"/>
              <a:t>‹#›</a:t>
            </a:fld>
            <a:endParaRPr lang="tr-TR" dirty="0"/>
          </a:p>
        </p:txBody>
      </p:sp>
    </p:spTree>
    <p:extLst>
      <p:ext uri="{BB962C8B-B14F-4D97-AF65-F5344CB8AC3E}">
        <p14:creationId xmlns:p14="http://schemas.microsoft.com/office/powerpoint/2010/main" val="33374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5B238-CACC-4C92-AB1B-E85AE4BD63E8}" type="datetime1">
              <a:rPr lang="tr-TR" smtClean="0"/>
              <a:t>6.02.2019</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SGBD -  Mali İşlerin Yönetim Süreci,06.02.2019</a:t>
            </a:r>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E190A-FFC3-4768-8C67-FDDF76F0E9B5}" type="slidenum">
              <a:rPr lang="tr-TR" smtClean="0"/>
              <a:t>‹#›</a:t>
            </a:fld>
            <a:endParaRPr lang="tr-TR" dirty="0"/>
          </a:p>
        </p:txBody>
      </p:sp>
    </p:spTree>
    <p:extLst>
      <p:ext uri="{BB962C8B-B14F-4D97-AF65-F5344CB8AC3E}">
        <p14:creationId xmlns:p14="http://schemas.microsoft.com/office/powerpoint/2010/main" val="403541739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pau.edu.tr/sys/Raporlar/RaporAlma.aspx?r=SUREC_AnalizBelges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27837" y="2195390"/>
            <a:ext cx="7336325" cy="2830953"/>
          </a:xfrm>
        </p:spPr>
        <p:txBody>
          <a:bodyPr>
            <a:normAutofit fontScale="90000"/>
          </a:bodyPr>
          <a:lstStyle/>
          <a:p>
            <a:r>
              <a:rPr lang="tr-TR" sz="3600" b="1" dirty="0" smtClean="0">
                <a:solidFill>
                  <a:srgbClr val="C00000"/>
                </a:solidFill>
                <a:latin typeface="Century Gothic" panose="020B0502020202020204" pitchFamily="34" charset="0"/>
              </a:rPr>
              <a:t/>
            </a:r>
            <a:br>
              <a:rPr lang="tr-TR" sz="3600" b="1" dirty="0" smtClean="0">
                <a:solidFill>
                  <a:srgbClr val="C00000"/>
                </a:solidFill>
                <a:latin typeface="Century Gothic" panose="020B0502020202020204" pitchFamily="34" charset="0"/>
              </a:rPr>
            </a:br>
            <a:r>
              <a:rPr lang="tr-TR" sz="3600" b="1" dirty="0">
                <a:solidFill>
                  <a:srgbClr val="C00000"/>
                </a:solidFill>
                <a:latin typeface="Century Gothic" panose="020B0502020202020204" pitchFamily="34" charset="0"/>
              </a:rPr>
              <a:t/>
            </a:r>
            <a:br>
              <a:rPr lang="tr-TR" sz="3600" b="1" dirty="0">
                <a:solidFill>
                  <a:srgbClr val="C00000"/>
                </a:solidFill>
                <a:latin typeface="Century Gothic" panose="020B0502020202020204" pitchFamily="34" charset="0"/>
              </a:rPr>
            </a:br>
            <a:r>
              <a:rPr lang="tr-TR" sz="3600" b="1" dirty="0" smtClean="0">
                <a:solidFill>
                  <a:srgbClr val="C00000"/>
                </a:solidFill>
                <a:latin typeface="Century Gothic" panose="020B0502020202020204" pitchFamily="34" charset="0"/>
              </a:rPr>
              <a:t/>
            </a:r>
            <a:br>
              <a:rPr lang="tr-TR" sz="3600" b="1" dirty="0" smtClean="0">
                <a:solidFill>
                  <a:srgbClr val="C00000"/>
                </a:solidFill>
                <a:latin typeface="Century Gothic" panose="020B0502020202020204" pitchFamily="34" charset="0"/>
              </a:rPr>
            </a:br>
            <a:r>
              <a:rPr lang="tr-TR" sz="3600" b="1" dirty="0">
                <a:solidFill>
                  <a:srgbClr val="C00000"/>
                </a:solidFill>
                <a:latin typeface="Century Gothic" panose="020B0502020202020204" pitchFamily="34" charset="0"/>
              </a:rPr>
              <a:t/>
            </a:r>
            <a:br>
              <a:rPr lang="tr-TR" sz="3600" b="1" dirty="0">
                <a:solidFill>
                  <a:srgbClr val="C00000"/>
                </a:solidFill>
                <a:latin typeface="Century Gothic" panose="020B0502020202020204" pitchFamily="34" charset="0"/>
              </a:rPr>
            </a:br>
            <a:r>
              <a:rPr lang="tr-TR" sz="3600" b="1" dirty="0" smtClean="0">
                <a:solidFill>
                  <a:srgbClr val="C00000"/>
                </a:solidFill>
                <a:latin typeface="Century Gothic" panose="020B0502020202020204" pitchFamily="34" charset="0"/>
              </a:rPr>
              <a:t/>
            </a:r>
            <a:br>
              <a:rPr lang="tr-TR" sz="3600" b="1" dirty="0" smtClean="0">
                <a:solidFill>
                  <a:srgbClr val="C00000"/>
                </a:solidFill>
                <a:latin typeface="Century Gothic" panose="020B0502020202020204" pitchFamily="34" charset="0"/>
              </a:rPr>
            </a:br>
            <a:r>
              <a:rPr lang="tr-TR" sz="3600" b="1" dirty="0">
                <a:solidFill>
                  <a:srgbClr val="C00000"/>
                </a:solidFill>
                <a:latin typeface="Century Gothic" panose="020B0502020202020204" pitchFamily="34" charset="0"/>
              </a:rPr>
              <a:t/>
            </a:r>
            <a:br>
              <a:rPr lang="tr-TR" sz="3600" b="1" dirty="0">
                <a:solidFill>
                  <a:srgbClr val="C00000"/>
                </a:solidFill>
                <a:latin typeface="Century Gothic" panose="020B0502020202020204" pitchFamily="34" charset="0"/>
              </a:rPr>
            </a:br>
            <a:r>
              <a:rPr lang="tr-TR" sz="3600" b="1" dirty="0" smtClean="0">
                <a:solidFill>
                  <a:srgbClr val="C00000"/>
                </a:solidFill>
                <a:latin typeface="Century Gothic" panose="020B0502020202020204" pitchFamily="34" charset="0"/>
              </a:rPr>
              <a:t>İdari ve Destek Süreçleri</a:t>
            </a:r>
            <a:r>
              <a:rPr lang="tr-TR" altLang="en-US" sz="3600" b="1" dirty="0" smtClean="0">
                <a:solidFill>
                  <a:srgbClr val="C00000"/>
                </a:solidFill>
                <a:latin typeface="Century Gothic" panose="020B0502020202020204" pitchFamily="34" charset="0"/>
              </a:rPr>
              <a:t/>
            </a:r>
            <a:br>
              <a:rPr lang="tr-TR" altLang="en-US" sz="3600" b="1" dirty="0" smtClean="0">
                <a:solidFill>
                  <a:srgbClr val="C00000"/>
                </a:solidFill>
                <a:latin typeface="Century Gothic" panose="020B0502020202020204" pitchFamily="34" charset="0"/>
              </a:rPr>
            </a:br>
            <a:r>
              <a:rPr lang="tr-TR" altLang="en-US" sz="3600" b="1" dirty="0" smtClean="0">
                <a:solidFill>
                  <a:srgbClr val="C00000"/>
                </a:solidFill>
                <a:latin typeface="Century Gothic" panose="020B0502020202020204" pitchFamily="34" charset="0"/>
              </a:rPr>
              <a:t/>
            </a:r>
            <a:br>
              <a:rPr lang="tr-TR" altLang="en-US" sz="3600" b="1" dirty="0" smtClean="0">
                <a:solidFill>
                  <a:srgbClr val="C00000"/>
                </a:solidFill>
                <a:latin typeface="Century Gothic" panose="020B0502020202020204" pitchFamily="34" charset="0"/>
              </a:rPr>
            </a:br>
            <a:r>
              <a:rPr lang="tr-TR" altLang="en-US" sz="3600" b="1" dirty="0" smtClean="0">
                <a:solidFill>
                  <a:srgbClr val="C00000"/>
                </a:solidFill>
                <a:latin typeface="Century Gothic" panose="020B0502020202020204" pitchFamily="34" charset="0"/>
              </a:rPr>
              <a:t>Mali İşlerin  Yönetim Süreci</a:t>
            </a:r>
            <a:br>
              <a:rPr lang="tr-TR" altLang="en-US" sz="3600" b="1" dirty="0" smtClean="0">
                <a:solidFill>
                  <a:srgbClr val="C00000"/>
                </a:solidFill>
                <a:latin typeface="Century Gothic" panose="020B0502020202020204" pitchFamily="34" charset="0"/>
              </a:rPr>
            </a:br>
            <a:r>
              <a:rPr lang="tr-TR" altLang="en-US" sz="3600" b="1" dirty="0" smtClean="0">
                <a:solidFill>
                  <a:srgbClr val="C00000"/>
                </a:solidFill>
                <a:latin typeface="Century Gothic" panose="020B0502020202020204" pitchFamily="34" charset="0"/>
              </a:rPr>
              <a:t>(</a:t>
            </a:r>
            <a:r>
              <a:rPr lang="tr-TR" sz="3200" b="1" dirty="0" smtClean="0">
                <a:solidFill>
                  <a:srgbClr val="C00000"/>
                </a:solidFill>
                <a:latin typeface="Century Gothic" panose="020B0502020202020204" pitchFamily="34" charset="0"/>
              </a:rPr>
              <a:t>Strateji </a:t>
            </a:r>
            <a:r>
              <a:rPr lang="tr-TR" sz="3200" b="1" dirty="0">
                <a:solidFill>
                  <a:srgbClr val="C00000"/>
                </a:solidFill>
                <a:latin typeface="Century Gothic" panose="020B0502020202020204" pitchFamily="34" charset="0"/>
              </a:rPr>
              <a:t>Geliştirme Daire </a:t>
            </a:r>
            <a:r>
              <a:rPr lang="tr-TR" sz="3200" b="1" dirty="0" smtClean="0">
                <a:solidFill>
                  <a:srgbClr val="C00000"/>
                </a:solidFill>
                <a:latin typeface="Century Gothic" panose="020B0502020202020204" pitchFamily="34" charset="0"/>
              </a:rPr>
              <a:t>Başkanlığı)</a:t>
            </a:r>
            <a:r>
              <a:rPr lang="tr-TR" altLang="en-US" sz="3200" dirty="0" smtClean="0">
                <a:solidFill>
                  <a:srgbClr val="C00000"/>
                </a:solidFill>
                <a:latin typeface="Century Gothic" panose="020B0502020202020204" pitchFamily="34" charset="0"/>
              </a:rPr>
              <a:t/>
            </a:r>
            <a:br>
              <a:rPr lang="tr-TR" altLang="en-US" sz="3200" dirty="0" smtClean="0">
                <a:solidFill>
                  <a:srgbClr val="C00000"/>
                </a:solidFill>
                <a:latin typeface="Century Gothic" panose="020B0502020202020204" pitchFamily="34" charset="0"/>
              </a:rPr>
            </a:br>
            <a:r>
              <a:rPr lang="tr-TR" altLang="en-US" sz="3200" dirty="0">
                <a:solidFill>
                  <a:srgbClr val="C00000"/>
                </a:solidFill>
                <a:latin typeface="Century Gothic" panose="020B0502020202020204" pitchFamily="34" charset="0"/>
              </a:rPr>
              <a:t/>
            </a:r>
            <a:br>
              <a:rPr lang="tr-TR" altLang="en-US" sz="3200" dirty="0">
                <a:solidFill>
                  <a:srgbClr val="C00000"/>
                </a:solidFill>
                <a:latin typeface="Century Gothic" panose="020B0502020202020204" pitchFamily="34" charset="0"/>
              </a:rPr>
            </a:br>
            <a:endParaRPr lang="tr-TR" sz="3200" dirty="0">
              <a:solidFill>
                <a:srgbClr val="C00000"/>
              </a:solidFill>
              <a:latin typeface="Century Gothic" panose="020B0502020202020204" pitchFamily="34" charset="0"/>
            </a:endParaRPr>
          </a:p>
        </p:txBody>
      </p:sp>
      <p:sp>
        <p:nvSpPr>
          <p:cNvPr id="3" name="Alt Başlık 2"/>
          <p:cNvSpPr>
            <a:spLocks noGrp="1"/>
          </p:cNvSpPr>
          <p:nvPr>
            <p:ph type="subTitle" idx="1"/>
          </p:nvPr>
        </p:nvSpPr>
        <p:spPr>
          <a:xfrm>
            <a:off x="1524000" y="3509963"/>
            <a:ext cx="9144000" cy="2408698"/>
          </a:xfrm>
        </p:spPr>
        <p:txBody>
          <a:bodyPr>
            <a:normAutofit/>
          </a:bodyPr>
          <a:lstStyle/>
          <a:p>
            <a:endParaRPr lang="tr-TR" dirty="0" smtClean="0"/>
          </a:p>
          <a:p>
            <a:endParaRPr lang="tr-TR" sz="3500" dirty="0" smtClean="0"/>
          </a:p>
          <a:p>
            <a:endParaRPr lang="tr-TR" sz="3200" dirty="0" smtClean="0"/>
          </a:p>
          <a:p>
            <a:r>
              <a:rPr lang="tr-TR" sz="2000" b="1" dirty="0" smtClean="0">
                <a:latin typeface="Century Gothic" panose="020B0502020202020204" pitchFamily="34" charset="0"/>
              </a:rPr>
              <a:t>Halime Kaplan</a:t>
            </a:r>
          </a:p>
          <a:p>
            <a:r>
              <a:rPr lang="tr-TR" sz="2000" b="1" dirty="0" smtClean="0">
                <a:latin typeface="Century Gothic" panose="020B0502020202020204" pitchFamily="34" charset="0"/>
              </a:rPr>
              <a:t>Daire Başkanı</a:t>
            </a:r>
            <a:endParaRPr lang="tr-TR" sz="2000" b="1" dirty="0">
              <a:latin typeface="Century Gothic" panose="020B0502020202020204" pitchFamily="34" charset="0"/>
            </a:endParaRP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5"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770" y="0"/>
            <a:ext cx="1972457" cy="2034405"/>
          </a:xfrm>
          <a:prstGeom prst="rect">
            <a:avLst/>
          </a:prstGeom>
        </p:spPr>
      </p:pic>
      <p:sp>
        <p:nvSpPr>
          <p:cNvPr id="6" name="Slayt Numarası Yer Tutucusu 5"/>
          <p:cNvSpPr>
            <a:spLocks noGrp="1"/>
          </p:cNvSpPr>
          <p:nvPr>
            <p:ph type="sldNum" sz="quarter" idx="12"/>
          </p:nvPr>
        </p:nvSpPr>
        <p:spPr/>
        <p:txBody>
          <a:bodyPr/>
          <a:lstStyle/>
          <a:p>
            <a:fld id="{99AE190A-FFC3-4768-8C67-FDDF76F0E9B5}" type="slidenum">
              <a:rPr lang="tr-TR" smtClean="0"/>
              <a:t>1</a:t>
            </a:fld>
            <a:endParaRPr lang="tr-TR" dirty="0"/>
          </a:p>
        </p:txBody>
      </p:sp>
    </p:spTree>
    <p:extLst>
      <p:ext uri="{BB962C8B-B14F-4D97-AF65-F5344CB8AC3E}">
        <p14:creationId xmlns:p14="http://schemas.microsoft.com/office/powerpoint/2010/main" val="337633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440266" y="519289"/>
            <a:ext cx="11469511" cy="5657674"/>
          </a:xfrm>
          <a:prstGeom prst="rect">
            <a:avLst/>
          </a:prstGeom>
        </p:spPr>
      </p:pic>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2" name="Resim 1"/>
          <p:cNvPicPr>
            <a:picLocks noChangeAspect="1"/>
          </p:cNvPicPr>
          <p:nvPr/>
        </p:nvPicPr>
        <p:blipFill>
          <a:blip r:embed="rId3"/>
          <a:stretch>
            <a:fillRect/>
          </a:stretch>
        </p:blipFill>
        <p:spPr>
          <a:xfrm>
            <a:off x="-438150" y="-42863"/>
            <a:ext cx="13068300" cy="6943725"/>
          </a:xfrm>
          <a:prstGeom prst="rect">
            <a:avLst/>
          </a:prstGeom>
        </p:spPr>
      </p:pic>
      <p:sp>
        <p:nvSpPr>
          <p:cNvPr id="3" name="Slayt Numarası Yer Tutucusu 2"/>
          <p:cNvSpPr>
            <a:spLocks noGrp="1"/>
          </p:cNvSpPr>
          <p:nvPr>
            <p:ph type="sldNum" sz="quarter" idx="12"/>
          </p:nvPr>
        </p:nvSpPr>
        <p:spPr/>
        <p:txBody>
          <a:bodyPr/>
          <a:lstStyle/>
          <a:p>
            <a:fld id="{99AE190A-FFC3-4768-8C67-FDDF76F0E9B5}" type="slidenum">
              <a:rPr lang="tr-TR" smtClean="0"/>
              <a:t>10</a:t>
            </a:fld>
            <a:endParaRPr lang="tr-TR" dirty="0"/>
          </a:p>
        </p:txBody>
      </p:sp>
    </p:spTree>
    <p:extLst>
      <p:ext uri="{BB962C8B-B14F-4D97-AF65-F5344CB8AC3E}">
        <p14:creationId xmlns:p14="http://schemas.microsoft.com/office/powerpoint/2010/main" val="655905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907026" y="296299"/>
            <a:ext cx="10515600" cy="1325563"/>
          </a:xfrm>
        </p:spPr>
        <p:txBody>
          <a:bodyPr/>
          <a:lstStyle/>
          <a:p>
            <a:pPr algn="ctr"/>
            <a:r>
              <a:rPr lang="tr-TR" dirty="0" smtClean="0">
                <a:solidFill>
                  <a:srgbClr val="C00000"/>
                </a:solidFill>
              </a:rPr>
              <a:t>Süreç Yönetimi Bilgi Sistemi</a:t>
            </a:r>
            <a:endParaRPr lang="tr-TR" dirty="0">
              <a:solidFill>
                <a:srgbClr val="C00000"/>
              </a:solidFill>
            </a:endParaRPr>
          </a:p>
        </p:txBody>
      </p:sp>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pic>
        <p:nvPicPr>
          <p:cNvPr id="5" name="İçerik Yer Tutucusu 4"/>
          <p:cNvPicPr>
            <a:picLocks noGrp="1" noChangeAspect="1"/>
          </p:cNvPicPr>
          <p:nvPr>
            <p:ph idx="1"/>
          </p:nvPr>
        </p:nvPicPr>
        <p:blipFill>
          <a:blip r:embed="rId2"/>
          <a:stretch>
            <a:fillRect/>
          </a:stretch>
        </p:blipFill>
        <p:spPr>
          <a:xfrm>
            <a:off x="158044" y="1207911"/>
            <a:ext cx="11875912" cy="4710436"/>
          </a:xfrm>
          <a:prstGeom prst="rect">
            <a:avLst/>
          </a:prstGeom>
        </p:spPr>
      </p:pic>
      <p:sp>
        <p:nvSpPr>
          <p:cNvPr id="2" name="Slayt Numarası Yer Tutucusu 1"/>
          <p:cNvSpPr>
            <a:spLocks noGrp="1"/>
          </p:cNvSpPr>
          <p:nvPr>
            <p:ph type="sldNum" sz="quarter" idx="12"/>
          </p:nvPr>
        </p:nvSpPr>
        <p:spPr/>
        <p:txBody>
          <a:bodyPr/>
          <a:lstStyle/>
          <a:p>
            <a:fld id="{99AE190A-FFC3-4768-8C67-FDDF76F0E9B5}" type="slidenum">
              <a:rPr lang="tr-TR" smtClean="0"/>
              <a:t>11</a:t>
            </a:fld>
            <a:endParaRPr lang="tr-TR" dirty="0"/>
          </a:p>
        </p:txBody>
      </p:sp>
    </p:spTree>
    <p:extLst>
      <p:ext uri="{BB962C8B-B14F-4D97-AF65-F5344CB8AC3E}">
        <p14:creationId xmlns:p14="http://schemas.microsoft.com/office/powerpoint/2010/main" val="298773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815622" y="0"/>
            <a:ext cx="10515600" cy="1056318"/>
          </a:xfrm>
        </p:spPr>
        <p:txBody>
          <a:bodyPr>
            <a:noAutofit/>
          </a:bodyPr>
          <a:lstStyle/>
          <a:p>
            <a:pPr algn="ctr"/>
            <a:r>
              <a:rPr lang="tr-TR" sz="3200" dirty="0" smtClean="0">
                <a:solidFill>
                  <a:srgbClr val="C00000"/>
                </a:solidFill>
              </a:rPr>
              <a:t>İş ve </a:t>
            </a:r>
            <a:r>
              <a:rPr lang="tr-TR" sz="3200" dirty="0">
                <a:solidFill>
                  <a:srgbClr val="C00000"/>
                </a:solidFill>
              </a:rPr>
              <a:t>Süreç Analizleri </a:t>
            </a:r>
            <a:r>
              <a:rPr lang="tr-TR" sz="3200" dirty="0" smtClean="0">
                <a:solidFill>
                  <a:srgbClr val="C00000"/>
                </a:solidFill>
              </a:rPr>
              <a:t>   </a:t>
            </a:r>
            <a:r>
              <a:rPr lang="tr-TR" sz="2000" dirty="0">
                <a:solidFill>
                  <a:srgbClr val="C00000"/>
                </a:solidFill>
              </a:rPr>
              <a:t>(</a:t>
            </a:r>
            <a:r>
              <a:rPr lang="tr-TR" sz="2000" dirty="0" smtClean="0">
                <a:solidFill>
                  <a:srgbClr val="C00000"/>
                </a:solidFill>
                <a:hlinkClick r:id="rId3"/>
              </a:rPr>
              <a:t>https</a:t>
            </a:r>
            <a:r>
              <a:rPr lang="tr-TR" sz="2000" dirty="0">
                <a:solidFill>
                  <a:srgbClr val="C00000"/>
                </a:solidFill>
                <a:hlinkClick r:id="rId3"/>
              </a:rPr>
              <a:t>://</a:t>
            </a:r>
            <a:r>
              <a:rPr lang="tr-TR" sz="2000" dirty="0" smtClean="0">
                <a:solidFill>
                  <a:srgbClr val="C00000"/>
                </a:solidFill>
                <a:hlinkClick r:id="rId3"/>
              </a:rPr>
              <a:t>app.pau.edu.tr/sys/Raporlar/RaporAlma.aspx?r=SUREC_AnalizBelgesi</a:t>
            </a:r>
            <a:r>
              <a:rPr lang="tr-TR" sz="2000" dirty="0" smtClean="0">
                <a:solidFill>
                  <a:srgbClr val="C00000"/>
                </a:solidFill>
              </a:rPr>
              <a:t> )</a:t>
            </a:r>
            <a:endParaRPr lang="tr-TR" sz="2000" dirty="0">
              <a:solidFill>
                <a:srgbClr val="C00000"/>
              </a:solidFill>
            </a:endParaRPr>
          </a:p>
        </p:txBody>
      </p:sp>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pic>
        <p:nvPicPr>
          <p:cNvPr id="2" name="Resim 1"/>
          <p:cNvPicPr>
            <a:picLocks noChangeAspect="1"/>
          </p:cNvPicPr>
          <p:nvPr/>
        </p:nvPicPr>
        <p:blipFill>
          <a:blip r:embed="rId4"/>
          <a:stretch>
            <a:fillRect/>
          </a:stretch>
        </p:blipFill>
        <p:spPr>
          <a:xfrm>
            <a:off x="541867" y="1056318"/>
            <a:ext cx="11063110" cy="6987821"/>
          </a:xfrm>
          <a:prstGeom prst="rect">
            <a:avLst/>
          </a:prstGeom>
        </p:spPr>
      </p:pic>
      <p:sp>
        <p:nvSpPr>
          <p:cNvPr id="4" name="Slayt Numarası Yer Tutucusu 3"/>
          <p:cNvSpPr>
            <a:spLocks noGrp="1"/>
          </p:cNvSpPr>
          <p:nvPr>
            <p:ph type="sldNum" sz="quarter" idx="12"/>
          </p:nvPr>
        </p:nvSpPr>
        <p:spPr/>
        <p:txBody>
          <a:bodyPr/>
          <a:lstStyle/>
          <a:p>
            <a:fld id="{99AE190A-FFC3-4768-8C67-FDDF76F0E9B5}" type="slidenum">
              <a:rPr lang="tr-TR" smtClean="0"/>
              <a:t>12</a:t>
            </a:fld>
            <a:endParaRPr lang="tr-TR" dirty="0"/>
          </a:p>
        </p:txBody>
      </p:sp>
    </p:spTree>
    <p:extLst>
      <p:ext uri="{BB962C8B-B14F-4D97-AF65-F5344CB8AC3E}">
        <p14:creationId xmlns:p14="http://schemas.microsoft.com/office/powerpoint/2010/main" val="2299794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631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a:solidFill>
                  <a:srgbClr val="A50021"/>
                </a:solidFill>
                <a:latin typeface="Comic Sans MS" pitchFamily="66" charset="0"/>
              </a:rPr>
              <a:t/>
            </a:r>
            <a:br>
              <a:rPr lang="en-US" altLang="en-US" sz="4000" kern="0" dirty="0">
                <a:solidFill>
                  <a:srgbClr val="A50021"/>
                </a:solidFill>
                <a:latin typeface="Comic Sans MS" pitchFamily="66" charset="0"/>
              </a:rPr>
            </a:b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pic>
        <p:nvPicPr>
          <p:cNvPr id="2" name="Resim 1"/>
          <p:cNvPicPr>
            <a:picLocks noChangeAspect="1"/>
          </p:cNvPicPr>
          <p:nvPr/>
        </p:nvPicPr>
        <p:blipFill>
          <a:blip r:embed="rId3"/>
          <a:stretch>
            <a:fillRect/>
          </a:stretch>
        </p:blipFill>
        <p:spPr>
          <a:xfrm>
            <a:off x="-33866" y="44624"/>
            <a:ext cx="12259732" cy="7459262"/>
          </a:xfrm>
          <a:prstGeom prst="rect">
            <a:avLst/>
          </a:prstGeom>
        </p:spPr>
      </p:pic>
      <p:sp>
        <p:nvSpPr>
          <p:cNvPr id="4" name="Slayt Numarası Yer Tutucusu 3"/>
          <p:cNvSpPr>
            <a:spLocks noGrp="1"/>
          </p:cNvSpPr>
          <p:nvPr>
            <p:ph type="sldNum" sz="quarter" idx="12"/>
          </p:nvPr>
        </p:nvSpPr>
        <p:spPr/>
        <p:txBody>
          <a:bodyPr/>
          <a:lstStyle/>
          <a:p>
            <a:fld id="{99AE190A-FFC3-4768-8C67-FDDF76F0E9B5}" type="slidenum">
              <a:rPr lang="tr-TR" smtClean="0"/>
              <a:t>13</a:t>
            </a:fld>
            <a:endParaRPr lang="tr-TR" dirty="0"/>
          </a:p>
        </p:txBody>
      </p:sp>
    </p:spTree>
    <p:extLst>
      <p:ext uri="{BB962C8B-B14F-4D97-AF65-F5344CB8AC3E}">
        <p14:creationId xmlns:p14="http://schemas.microsoft.com/office/powerpoint/2010/main" val="241231120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a:xfrm>
            <a:off x="587021" y="124178"/>
            <a:ext cx="11130845" cy="824089"/>
          </a:xfrm>
        </p:spPr>
        <p:txBody>
          <a:bodyPr>
            <a:noAutofit/>
          </a:bodyPr>
          <a:lstStyle/>
          <a:p>
            <a:r>
              <a:rPr lang="tr-TR" sz="2000" dirty="0">
                <a:solidFill>
                  <a:srgbClr val="0070C0"/>
                </a:solidFill>
                <a:latin typeface="Century Gothic" panose="020B0502020202020204" pitchFamily="34" charset="0"/>
              </a:rPr>
              <a:t>https://app.pau.edu.tr/sys/Raporlar/RaporAlma.aspx?r=SUREC_AnalizBelgesi</a:t>
            </a:r>
          </a:p>
        </p:txBody>
      </p:sp>
      <p:sp>
        <p:nvSpPr>
          <p:cNvPr id="8" name="Alt Başlık 7"/>
          <p:cNvSpPr>
            <a:spLocks noGrp="1"/>
          </p:cNvSpPr>
          <p:nvPr>
            <p:ph type="subTitle"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5" name="Resim 4"/>
          <p:cNvPicPr>
            <a:picLocks noChangeAspect="1"/>
          </p:cNvPicPr>
          <p:nvPr/>
        </p:nvPicPr>
        <p:blipFill>
          <a:blip r:embed="rId2"/>
          <a:stretch>
            <a:fillRect/>
          </a:stretch>
        </p:blipFill>
        <p:spPr>
          <a:xfrm>
            <a:off x="725310" y="1140179"/>
            <a:ext cx="10992556" cy="5306660"/>
          </a:xfrm>
          <a:prstGeom prst="rect">
            <a:avLst/>
          </a:prstGeom>
        </p:spPr>
      </p:pic>
      <p:sp>
        <p:nvSpPr>
          <p:cNvPr id="2" name="Slayt Numarası Yer Tutucusu 1"/>
          <p:cNvSpPr>
            <a:spLocks noGrp="1"/>
          </p:cNvSpPr>
          <p:nvPr>
            <p:ph type="sldNum" sz="quarter" idx="12"/>
          </p:nvPr>
        </p:nvSpPr>
        <p:spPr/>
        <p:txBody>
          <a:bodyPr/>
          <a:lstStyle/>
          <a:p>
            <a:fld id="{99AE190A-FFC3-4768-8C67-FDDF76F0E9B5}" type="slidenum">
              <a:rPr lang="tr-TR" smtClean="0"/>
              <a:t>14</a:t>
            </a:fld>
            <a:endParaRPr lang="tr-TR" dirty="0"/>
          </a:p>
        </p:txBody>
      </p:sp>
    </p:spTree>
    <p:extLst>
      <p:ext uri="{BB962C8B-B14F-4D97-AF65-F5344CB8AC3E}">
        <p14:creationId xmlns:p14="http://schemas.microsoft.com/office/powerpoint/2010/main" val="2856979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838200" y="365126"/>
            <a:ext cx="10515600" cy="334786"/>
          </a:xfrm>
        </p:spPr>
        <p:txBody>
          <a:bodyPr>
            <a:normAutofit fontScale="90000"/>
          </a:bodyPr>
          <a:lstStyle/>
          <a:p>
            <a:r>
              <a:rPr lang="tr-TR" sz="2200" dirty="0">
                <a:solidFill>
                  <a:srgbClr val="0070C0"/>
                </a:solidFill>
                <a:latin typeface="Century" panose="02040604050505020304" pitchFamily="18" charset="0"/>
              </a:rPr>
              <a:t>https://app.pau.edu.tr/sys/Raporlar/RaporAlma.aspx?r=SUREC_AnalizBelgesi</a:t>
            </a:r>
            <a:endParaRPr lang="tr-TR" sz="2200" dirty="0">
              <a:latin typeface="Century" panose="02040604050505020304" pitchFamily="18" charset="0"/>
            </a:endParaRPr>
          </a:p>
        </p:txBody>
      </p:sp>
      <p:sp>
        <p:nvSpPr>
          <p:cNvPr id="8" name="İçerik Yer Tutucusu 7"/>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5" name="Resim 4"/>
          <p:cNvPicPr>
            <a:picLocks noChangeAspect="1"/>
          </p:cNvPicPr>
          <p:nvPr/>
        </p:nvPicPr>
        <p:blipFill>
          <a:blip r:embed="rId2"/>
          <a:stretch>
            <a:fillRect/>
          </a:stretch>
        </p:blipFill>
        <p:spPr>
          <a:xfrm>
            <a:off x="3186112" y="2551289"/>
            <a:ext cx="5819775" cy="3630436"/>
          </a:xfrm>
          <a:prstGeom prst="rect">
            <a:avLst/>
          </a:prstGeom>
        </p:spPr>
      </p:pic>
      <p:pic>
        <p:nvPicPr>
          <p:cNvPr id="2" name="Resim 1"/>
          <p:cNvPicPr>
            <a:picLocks noChangeAspect="1"/>
          </p:cNvPicPr>
          <p:nvPr/>
        </p:nvPicPr>
        <p:blipFill>
          <a:blip r:embed="rId3"/>
          <a:stretch>
            <a:fillRect/>
          </a:stretch>
        </p:blipFill>
        <p:spPr>
          <a:xfrm>
            <a:off x="508000" y="778933"/>
            <a:ext cx="10845800" cy="6705599"/>
          </a:xfrm>
          <a:prstGeom prst="rect">
            <a:avLst/>
          </a:prstGeom>
        </p:spPr>
      </p:pic>
      <p:sp>
        <p:nvSpPr>
          <p:cNvPr id="3" name="Slayt Numarası Yer Tutucusu 2"/>
          <p:cNvSpPr>
            <a:spLocks noGrp="1"/>
          </p:cNvSpPr>
          <p:nvPr>
            <p:ph type="sldNum" sz="quarter" idx="12"/>
          </p:nvPr>
        </p:nvSpPr>
        <p:spPr/>
        <p:txBody>
          <a:bodyPr/>
          <a:lstStyle/>
          <a:p>
            <a:fld id="{99AE190A-FFC3-4768-8C67-FDDF76F0E9B5}" type="slidenum">
              <a:rPr lang="tr-TR" smtClean="0"/>
              <a:t>15</a:t>
            </a:fld>
            <a:endParaRPr lang="tr-TR" dirty="0"/>
          </a:p>
        </p:txBody>
      </p:sp>
    </p:spTree>
    <p:extLst>
      <p:ext uri="{BB962C8B-B14F-4D97-AF65-F5344CB8AC3E}">
        <p14:creationId xmlns:p14="http://schemas.microsoft.com/office/powerpoint/2010/main" val="73482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838200" y="365125"/>
            <a:ext cx="10515600" cy="481541"/>
          </a:xfrm>
        </p:spPr>
        <p:txBody>
          <a:bodyPr>
            <a:normAutofit/>
          </a:bodyPr>
          <a:lstStyle/>
          <a:p>
            <a:r>
              <a:rPr lang="tr-TR" sz="2000" dirty="0">
                <a:solidFill>
                  <a:srgbClr val="0070C0"/>
                </a:solidFill>
                <a:latin typeface="Century Gothic" panose="020B0502020202020204" pitchFamily="34" charset="0"/>
              </a:rPr>
              <a:t>https://app.pau.edu.tr/sys/Raporlar/RaporAlma.aspx?r=SUREC_AnalizBelgesi</a:t>
            </a:r>
            <a:endParaRPr lang="tr-TR" sz="2000" dirty="0">
              <a:latin typeface="Century Gothic" panose="020B0502020202020204" pitchFamily="34" charset="0"/>
            </a:endParaRP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5" name="Resim 4"/>
          <p:cNvPicPr>
            <a:picLocks noChangeAspect="1"/>
          </p:cNvPicPr>
          <p:nvPr/>
        </p:nvPicPr>
        <p:blipFill>
          <a:blip r:embed="rId2"/>
          <a:stretch>
            <a:fillRect/>
          </a:stretch>
        </p:blipFill>
        <p:spPr>
          <a:xfrm>
            <a:off x="3186112" y="2551289"/>
            <a:ext cx="5819775" cy="3630436"/>
          </a:xfrm>
          <a:prstGeom prst="rect">
            <a:avLst/>
          </a:prstGeom>
        </p:spPr>
      </p:pic>
      <p:pic>
        <p:nvPicPr>
          <p:cNvPr id="7" name="Resim 6"/>
          <p:cNvPicPr>
            <a:picLocks noChangeAspect="1"/>
          </p:cNvPicPr>
          <p:nvPr/>
        </p:nvPicPr>
        <p:blipFill>
          <a:blip r:embed="rId3"/>
          <a:stretch>
            <a:fillRect/>
          </a:stretch>
        </p:blipFill>
        <p:spPr>
          <a:xfrm>
            <a:off x="637821" y="1021291"/>
            <a:ext cx="10916356" cy="4787371"/>
          </a:xfrm>
          <a:prstGeom prst="rect">
            <a:avLst/>
          </a:prstGeom>
        </p:spPr>
      </p:pic>
      <p:sp>
        <p:nvSpPr>
          <p:cNvPr id="2" name="Slayt Numarası Yer Tutucusu 1"/>
          <p:cNvSpPr>
            <a:spLocks noGrp="1"/>
          </p:cNvSpPr>
          <p:nvPr>
            <p:ph type="sldNum" sz="quarter" idx="12"/>
          </p:nvPr>
        </p:nvSpPr>
        <p:spPr/>
        <p:txBody>
          <a:bodyPr/>
          <a:lstStyle/>
          <a:p>
            <a:fld id="{99AE190A-FFC3-4768-8C67-FDDF76F0E9B5}" type="slidenum">
              <a:rPr lang="tr-TR" smtClean="0"/>
              <a:t>16</a:t>
            </a:fld>
            <a:endParaRPr lang="tr-TR" dirty="0"/>
          </a:p>
        </p:txBody>
      </p:sp>
    </p:spTree>
    <p:extLst>
      <p:ext uri="{BB962C8B-B14F-4D97-AF65-F5344CB8AC3E}">
        <p14:creationId xmlns:p14="http://schemas.microsoft.com/office/powerpoint/2010/main" val="3912420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289969"/>
            <a:ext cx="10515600" cy="1325563"/>
          </a:xfrm>
        </p:spPr>
        <p:txBody>
          <a:bodyPr/>
          <a:lstStyle/>
          <a:p>
            <a:r>
              <a:rPr lang="tr-TR" altLang="en-US" kern="0" dirty="0" smtClean="0">
                <a:solidFill>
                  <a:srgbClr val="A50021"/>
                </a:solidFill>
                <a:latin typeface="Comic Sans MS" pitchFamily="66" charset="0"/>
              </a:rPr>
              <a:t>            </a:t>
            </a:r>
            <a:r>
              <a:rPr lang="tr-TR" altLang="en-US" sz="3200" b="1" dirty="0">
                <a:solidFill>
                  <a:srgbClr val="C00000"/>
                </a:solidFill>
                <a:latin typeface="Century Gothic" panose="020B0502020202020204" pitchFamily="34" charset="0"/>
              </a:rPr>
              <a:t>Birimimiz Görev Dağılımı</a:t>
            </a:r>
            <a:r>
              <a:rPr lang="tr-TR" altLang="en-US" sz="4000" kern="0" dirty="0">
                <a:solidFill>
                  <a:srgbClr val="A50021"/>
                </a:solidFill>
                <a:latin typeface="Tahoma" panose="020B0604030504040204" pitchFamily="34" charset="0"/>
                <a:ea typeface="Tahoma" panose="020B0604030504040204" pitchFamily="34" charset="0"/>
                <a:cs typeface="Tahoma" panose="020B0604030504040204" pitchFamily="34" charset="0"/>
              </a:rPr>
              <a:t/>
            </a:r>
            <a:br>
              <a:rPr lang="tr-TR" altLang="en-US" sz="4000" kern="0" dirty="0">
                <a:solidFill>
                  <a:srgbClr val="A50021"/>
                </a:solidFill>
                <a:latin typeface="Tahoma" panose="020B0604030504040204" pitchFamily="34" charset="0"/>
                <a:ea typeface="Tahoma" panose="020B0604030504040204" pitchFamily="34" charset="0"/>
                <a:cs typeface="Tahoma" panose="020B0604030504040204" pitchFamily="34" charset="0"/>
              </a:rPr>
            </a:br>
            <a:endParaRPr lang="tr-TR" dirty="0"/>
          </a:p>
        </p:txBody>
      </p:sp>
      <p:sp>
        <p:nvSpPr>
          <p:cNvPr id="4" name="İçerik Yer Tutucusu 3"/>
          <p:cNvSpPr>
            <a:spLocks noGrp="1"/>
          </p:cNvSpPr>
          <p:nvPr>
            <p:ph idx="1"/>
          </p:nvPr>
        </p:nvSpPr>
        <p:spPr>
          <a:xfrm>
            <a:off x="838200" y="1027134"/>
            <a:ext cx="10515600" cy="5149829"/>
          </a:xfrm>
        </p:spPr>
        <p:txBody>
          <a:bodyPr/>
          <a:lstStyle/>
          <a:p>
            <a:pPr>
              <a:buClr>
                <a:schemeClr val="accent1">
                  <a:lumMod val="75000"/>
                </a:schemeClr>
              </a:buClr>
              <a:buFont typeface="Wingdings" panose="05000000000000000000" pitchFamily="2" charset="2"/>
              <a:buChar char="Ø"/>
            </a:pPr>
            <a:r>
              <a:rPr lang="tr-TR" dirty="0" smtClean="0"/>
              <a:t>Görev ve sorumlulukların tebliği,</a:t>
            </a:r>
          </a:p>
          <a:p>
            <a:pPr>
              <a:buClr>
                <a:schemeClr val="accent1">
                  <a:lumMod val="75000"/>
                </a:schemeClr>
              </a:buClr>
              <a:buFont typeface="Wingdings" panose="05000000000000000000" pitchFamily="2" charset="2"/>
              <a:buChar char="Ø"/>
            </a:pPr>
            <a:r>
              <a:rPr lang="tr-TR" dirty="0" smtClean="0"/>
              <a:t>Yerine bakacak personelin belirlenmesi,</a:t>
            </a:r>
          </a:p>
          <a:p>
            <a:pPr marL="0" indent="0">
              <a:buClr>
                <a:schemeClr val="accent1">
                  <a:lumMod val="75000"/>
                </a:schemeClr>
              </a:buClr>
              <a:buNone/>
            </a:pPr>
            <a:endParaRPr lang="tr-TR" dirty="0" smtClean="0"/>
          </a:p>
          <a:p>
            <a:pPr>
              <a:buClr>
                <a:schemeClr val="accent1">
                  <a:lumMod val="75000"/>
                </a:schemeClr>
              </a:buClr>
              <a:buFont typeface="Wingdings" panose="05000000000000000000" pitchFamily="2" charset="2"/>
              <a:buChar char="Ø"/>
            </a:pPr>
            <a:endParaRPr lang="tr-TR" dirty="0" smtClean="0"/>
          </a:p>
          <a:p>
            <a:pPr marL="0" indent="0">
              <a:buNone/>
            </a:pPr>
            <a:endParaRPr lang="tr-TR" dirty="0" smtClean="0"/>
          </a:p>
          <a:p>
            <a:pPr marL="0" indent="0">
              <a:buNone/>
            </a:pPr>
            <a:endParaRPr lang="tr-TR" dirty="0"/>
          </a:p>
        </p:txBody>
      </p:sp>
      <p:sp>
        <p:nvSpPr>
          <p:cNvPr id="2" name="Altbilgi Yer Tutucusu 1"/>
          <p:cNvSpPr>
            <a:spLocks noGrp="1"/>
          </p:cNvSpPr>
          <p:nvPr>
            <p:ph type="ftr" sz="quarter" idx="11"/>
          </p:nvPr>
        </p:nvSpPr>
        <p:spPr/>
        <p:txBody>
          <a:bodyPr/>
          <a:lstStyle/>
          <a:p>
            <a:r>
              <a:rPr lang="tr-TR" smtClean="0"/>
              <a:t>SGBD -  Mali İşlerin Yönetim Süreci,06.02.2019</a:t>
            </a:r>
            <a:endParaRPr lang="tr-TR" dirty="0"/>
          </a:p>
        </p:txBody>
      </p:sp>
      <p:pic>
        <p:nvPicPr>
          <p:cNvPr id="5" name="Resim 4"/>
          <p:cNvPicPr>
            <a:picLocks noChangeAspect="1"/>
          </p:cNvPicPr>
          <p:nvPr/>
        </p:nvPicPr>
        <p:blipFill>
          <a:blip r:embed="rId2"/>
          <a:stretch>
            <a:fillRect/>
          </a:stretch>
        </p:blipFill>
        <p:spPr>
          <a:xfrm>
            <a:off x="1077238" y="2091846"/>
            <a:ext cx="9958191" cy="4339660"/>
          </a:xfrm>
          <a:prstGeom prst="rect">
            <a:avLst/>
          </a:prstGeom>
        </p:spPr>
      </p:pic>
      <p:sp>
        <p:nvSpPr>
          <p:cNvPr id="6" name="Slayt Numarası Yer Tutucusu 5"/>
          <p:cNvSpPr>
            <a:spLocks noGrp="1"/>
          </p:cNvSpPr>
          <p:nvPr>
            <p:ph type="sldNum" sz="quarter" idx="12"/>
          </p:nvPr>
        </p:nvSpPr>
        <p:spPr/>
        <p:txBody>
          <a:bodyPr/>
          <a:lstStyle/>
          <a:p>
            <a:fld id="{99AE190A-FFC3-4768-8C67-FDDF76F0E9B5}" type="slidenum">
              <a:rPr lang="tr-TR" smtClean="0"/>
              <a:t>17</a:t>
            </a:fld>
            <a:endParaRPr lang="tr-TR" dirty="0"/>
          </a:p>
        </p:txBody>
      </p:sp>
    </p:spTree>
    <p:extLst>
      <p:ext uri="{BB962C8B-B14F-4D97-AF65-F5344CB8AC3E}">
        <p14:creationId xmlns:p14="http://schemas.microsoft.com/office/powerpoint/2010/main" val="3882060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467572400"/>
              </p:ext>
            </p:extLst>
          </p:nvPr>
        </p:nvGraphicFramePr>
        <p:xfrm>
          <a:off x="191911" y="282222"/>
          <a:ext cx="11161889" cy="589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2" name="Slayt Numarası Yer Tutucusu 1"/>
          <p:cNvSpPr>
            <a:spLocks noGrp="1"/>
          </p:cNvSpPr>
          <p:nvPr>
            <p:ph type="sldNum" sz="quarter" idx="12"/>
          </p:nvPr>
        </p:nvSpPr>
        <p:spPr/>
        <p:txBody>
          <a:bodyPr/>
          <a:lstStyle/>
          <a:p>
            <a:fld id="{99AE190A-FFC3-4768-8C67-FDDF76F0E9B5}" type="slidenum">
              <a:rPr lang="tr-TR" smtClean="0"/>
              <a:t>18</a:t>
            </a:fld>
            <a:endParaRPr lang="tr-TR" dirty="0"/>
          </a:p>
        </p:txBody>
      </p:sp>
    </p:spTree>
    <p:extLst>
      <p:ext uri="{BB962C8B-B14F-4D97-AF65-F5344CB8AC3E}">
        <p14:creationId xmlns:p14="http://schemas.microsoft.com/office/powerpoint/2010/main" val="144943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C00000"/>
                </a:solidFill>
                <a:latin typeface="Century Gothic" panose="020B0502020202020204" pitchFamily="34" charset="0"/>
              </a:rPr>
              <a:t>I. Stratejik Yönetim </a:t>
            </a:r>
            <a:r>
              <a:rPr lang="tr-TR" sz="3200" b="1" dirty="0">
                <a:solidFill>
                  <a:srgbClr val="C00000"/>
                </a:solidFill>
                <a:latin typeface="Century Gothic" panose="020B0502020202020204" pitchFamily="34" charset="0"/>
              </a:rPr>
              <a:t>ve </a:t>
            </a:r>
            <a:r>
              <a:rPr lang="tr-TR" sz="3200" b="1" dirty="0" smtClean="0">
                <a:solidFill>
                  <a:srgbClr val="C00000"/>
                </a:solidFill>
                <a:latin typeface="Century Gothic" panose="020B0502020202020204" pitchFamily="34" charset="0"/>
              </a:rPr>
              <a:t>Planlama Fonksiyonu Süreçleri</a:t>
            </a:r>
            <a:endParaRPr lang="tr-TR" sz="3200" b="1" dirty="0">
              <a:solidFill>
                <a:srgbClr val="C00000"/>
              </a:solidFill>
              <a:latin typeface="Century Gothic" panose="020B0502020202020204" pitchFamily="34" charset="0"/>
            </a:endParaRPr>
          </a:p>
        </p:txBody>
      </p:sp>
      <p:sp>
        <p:nvSpPr>
          <p:cNvPr id="3" name="İçerik Yer Tutucusu 2"/>
          <p:cNvSpPr>
            <a:spLocks noGrp="1"/>
          </p:cNvSpPr>
          <p:nvPr>
            <p:ph idx="1"/>
          </p:nvPr>
        </p:nvSpPr>
        <p:spPr/>
        <p:txBody>
          <a:bodyPr/>
          <a:lstStyle/>
          <a:p>
            <a:pPr>
              <a:buClr>
                <a:schemeClr val="accent5">
                  <a:lumMod val="50000"/>
                </a:schemeClr>
              </a:buClr>
              <a:buFont typeface="Wingdings" panose="05000000000000000000" pitchFamily="2" charset="2"/>
              <a:buChar char="Ø"/>
            </a:pPr>
            <a:r>
              <a:rPr lang="tr-TR" dirty="0">
                <a:latin typeface="Century Gothic" panose="020B0502020202020204" pitchFamily="34" charset="0"/>
              </a:rPr>
              <a:t> İdarenin stratejik planlama çalışmalarını koordine etmek</a:t>
            </a:r>
            <a:r>
              <a:rPr lang="tr-TR" dirty="0" smtClean="0">
                <a:latin typeface="Century Gothic" panose="020B0502020202020204" pitchFamily="34" charset="0"/>
              </a:rPr>
              <a:t>.</a:t>
            </a:r>
          </a:p>
          <a:p>
            <a:pPr>
              <a:buClr>
                <a:schemeClr val="accent5">
                  <a:lumMod val="50000"/>
                </a:schemeClr>
              </a:buClr>
              <a:buFont typeface="Wingdings" panose="05000000000000000000" pitchFamily="2" charset="2"/>
              <a:buChar char="Ø"/>
            </a:pPr>
            <a:endParaRPr lang="tr-TR" dirty="0">
              <a:latin typeface="Century Gothic" panose="020B0502020202020204" pitchFamily="34" charset="0"/>
            </a:endParaRPr>
          </a:p>
          <a:p>
            <a:pPr>
              <a:buClr>
                <a:schemeClr val="accent5">
                  <a:lumMod val="50000"/>
                </a:schemeClr>
              </a:buClr>
              <a:buFont typeface="Wingdings" panose="05000000000000000000" pitchFamily="2" charset="2"/>
              <a:buChar char="Ø"/>
            </a:pPr>
            <a:r>
              <a:rPr lang="tr-TR" dirty="0" smtClean="0">
                <a:latin typeface="Century Gothic" panose="020B0502020202020204" pitchFamily="34" charset="0"/>
              </a:rPr>
              <a:t> </a:t>
            </a:r>
            <a:r>
              <a:rPr lang="tr-TR" dirty="0">
                <a:latin typeface="Century Gothic" panose="020B0502020202020204" pitchFamily="34" charset="0"/>
              </a:rPr>
              <a:t>İdare faaliyet raporunu </a:t>
            </a:r>
            <a:r>
              <a:rPr lang="tr-TR" dirty="0" smtClean="0">
                <a:latin typeface="Century Gothic" panose="020B0502020202020204" pitchFamily="34" charset="0"/>
              </a:rPr>
              <a:t>hazırlamak,</a:t>
            </a:r>
          </a:p>
          <a:p>
            <a:pPr>
              <a:buClr>
                <a:schemeClr val="accent5">
                  <a:lumMod val="50000"/>
                </a:schemeClr>
              </a:buClr>
              <a:buFont typeface="Wingdings" panose="05000000000000000000" pitchFamily="2" charset="2"/>
              <a:buChar char="Ø"/>
            </a:pPr>
            <a:endParaRPr lang="tr-TR" dirty="0" smtClean="0">
              <a:latin typeface="Century Gothic" panose="020B0502020202020204" pitchFamily="34" charset="0"/>
            </a:endParaRPr>
          </a:p>
          <a:p>
            <a:pPr>
              <a:buClr>
                <a:schemeClr val="accent5">
                  <a:lumMod val="50000"/>
                </a:schemeClr>
              </a:buClr>
              <a:buFont typeface="Wingdings" panose="05000000000000000000" pitchFamily="2" charset="2"/>
              <a:buChar char="Ø"/>
            </a:pPr>
            <a:r>
              <a:rPr lang="tr-TR" dirty="0">
                <a:latin typeface="Century Gothic" panose="020B0502020202020204" pitchFamily="34" charset="0"/>
              </a:rPr>
              <a:t>İdarenin misyonunun belirlenmesi çalışmalarını </a:t>
            </a:r>
            <a:r>
              <a:rPr lang="tr-TR" dirty="0" smtClean="0">
                <a:latin typeface="Century Gothic" panose="020B0502020202020204" pitchFamily="34" charset="0"/>
              </a:rPr>
              <a:t>yürütmek.</a:t>
            </a: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19</a:t>
            </a:fld>
            <a:endParaRPr lang="tr-TR" dirty="0"/>
          </a:p>
        </p:txBody>
      </p:sp>
    </p:spTree>
    <p:extLst>
      <p:ext uri="{BB962C8B-B14F-4D97-AF65-F5344CB8AC3E}">
        <p14:creationId xmlns:p14="http://schemas.microsoft.com/office/powerpoint/2010/main" val="6164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SGBD -  Mali İşlerin Yönetim Süreci,06.02.2019</a:t>
            </a:r>
            <a:endParaRPr lang="en-US" dirty="0"/>
          </a:p>
        </p:txBody>
      </p:sp>
      <p:sp>
        <p:nvSpPr>
          <p:cNvPr id="3" name="Rectangle 2"/>
          <p:cNvSpPr/>
          <p:nvPr/>
        </p:nvSpPr>
        <p:spPr>
          <a:xfrm>
            <a:off x="3647728" y="1995325"/>
            <a:ext cx="5760640" cy="2862322"/>
          </a:xfrm>
          <a:prstGeom prst="rect">
            <a:avLst/>
          </a:prstGeom>
        </p:spPr>
        <p:txBody>
          <a:bodyPr wrap="square">
            <a:spAutoFit/>
          </a:bodyPr>
          <a:lstStyle/>
          <a:p>
            <a:pPr marL="400050" indent="-400050">
              <a:lnSpc>
                <a:spcPct val="150000"/>
              </a:lnSpc>
              <a:buFont typeface="+mj-lt"/>
              <a:buAutoNum type="arabicPeriod"/>
            </a:pP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Yönetim</a:t>
            </a:r>
            <a:r>
              <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70C0"/>
                </a:solidFill>
                <a:latin typeface="Tahoma" panose="020B0604030504040204" pitchFamily="34" charset="0"/>
                <a:ea typeface="Tahoma" panose="020B0604030504040204" pitchFamily="34" charset="0"/>
                <a:cs typeface="Tahoma" panose="020B0604030504040204" pitchFamily="34" charset="0"/>
              </a:rPr>
              <a:t>İdari</a:t>
            </a:r>
            <a:r>
              <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70C0"/>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rPr>
              <a:t> Destek </a:t>
            </a:r>
            <a:r>
              <a:rPr lang="en-US" sz="2400" dirty="0" err="1">
                <a:solidFill>
                  <a:srgbClr val="0070C0"/>
                </a:solidFill>
                <a:latin typeface="Tahoma" panose="020B0604030504040204" pitchFamily="34" charset="0"/>
                <a:ea typeface="Tahoma" panose="020B0604030504040204" pitchFamily="34" charset="0"/>
                <a:cs typeface="Tahoma" panose="020B0604030504040204" pitchFamily="34" charset="0"/>
              </a:rPr>
              <a:t>Süreçle</a:t>
            </a:r>
            <a:r>
              <a:rPr lang="tr-TR" sz="2400" dirty="0">
                <a:solidFill>
                  <a:srgbClr val="0070C0"/>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007768" y="4830896"/>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631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a:solidFill>
                  <a:srgbClr val="A50021"/>
                </a:solidFill>
                <a:latin typeface="Comic Sans MS" pitchFamily="66" charset="0"/>
              </a:rPr>
              <a:t/>
            </a:r>
            <a:br>
              <a:rPr lang="en-US" altLang="en-US" sz="4000" kern="0" dirty="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Süreçleri</a:t>
            </a:r>
          </a:p>
        </p:txBody>
      </p:sp>
      <p:sp>
        <p:nvSpPr>
          <p:cNvPr id="2" name="Slayt Numarası Yer Tutucusu 1"/>
          <p:cNvSpPr>
            <a:spLocks noGrp="1"/>
          </p:cNvSpPr>
          <p:nvPr>
            <p:ph type="sldNum" sz="quarter" idx="12"/>
          </p:nvPr>
        </p:nvSpPr>
        <p:spPr/>
        <p:txBody>
          <a:bodyPr/>
          <a:lstStyle/>
          <a:p>
            <a:fld id="{99AE190A-FFC3-4768-8C67-FDDF76F0E9B5}" type="slidenum">
              <a:rPr lang="tr-TR" smtClean="0"/>
              <a:t>2</a:t>
            </a:fld>
            <a:endParaRPr lang="tr-TR" dirty="0"/>
          </a:p>
        </p:txBody>
      </p:sp>
    </p:spTree>
    <p:extLst>
      <p:ext uri="{BB962C8B-B14F-4D97-AF65-F5344CB8AC3E}">
        <p14:creationId xmlns:p14="http://schemas.microsoft.com/office/powerpoint/2010/main" val="24964456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SGBD -  Mali İşlerin Yönetim Süreci,06.02.2019</a:t>
            </a:r>
            <a:endParaRPr lang="tr-TR" dirty="0"/>
          </a:p>
        </p:txBody>
      </p:sp>
      <p:sp>
        <p:nvSpPr>
          <p:cNvPr id="5" name="Unvan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smtClean="0">
                <a:solidFill>
                  <a:srgbClr val="C00000"/>
                </a:solidFill>
                <a:latin typeface="Century Gothic" panose="020B0502020202020204" pitchFamily="34" charset="0"/>
              </a:rPr>
              <a:t>Stratejik Yönetim ve Planlama Fonksiyonu</a:t>
            </a:r>
            <a:endParaRPr lang="tr-TR" sz="3200" b="1" dirty="0">
              <a:solidFill>
                <a:srgbClr val="C00000"/>
              </a:solidFill>
              <a:latin typeface="Century Gothic" panose="020B0502020202020204" pitchFamily="34" charset="0"/>
            </a:endParaRPr>
          </a:p>
        </p:txBody>
      </p:sp>
      <p:sp>
        <p:nvSpPr>
          <p:cNvPr id="6" name="Metin kutusu 5"/>
          <p:cNvSpPr txBox="1"/>
          <p:nvPr/>
        </p:nvSpPr>
        <p:spPr>
          <a:xfrm>
            <a:off x="1309510" y="1773511"/>
            <a:ext cx="3601156" cy="523220"/>
          </a:xfrm>
          <a:prstGeom prst="rect">
            <a:avLst/>
          </a:prstGeom>
          <a:noFill/>
        </p:spPr>
        <p:txBody>
          <a:bodyPr wrap="square" rtlCol="0">
            <a:spAutoFit/>
          </a:bodyPr>
          <a:lstStyle/>
          <a:p>
            <a:pPr algn="ctr"/>
            <a:r>
              <a:rPr lang="tr-TR" sz="2800" b="1" dirty="0" smtClean="0">
                <a:solidFill>
                  <a:srgbClr val="0070C0"/>
                </a:solidFill>
                <a:latin typeface="Century Gothic" panose="020B0502020202020204" pitchFamily="34" charset="0"/>
              </a:rPr>
              <a:t>Sağlayıcılar</a:t>
            </a:r>
            <a:endParaRPr lang="tr-TR" sz="2800" b="1" dirty="0">
              <a:solidFill>
                <a:srgbClr val="0070C0"/>
              </a:solidFill>
              <a:latin typeface="Century Gothic" panose="020B0502020202020204" pitchFamily="34" charset="0"/>
            </a:endParaRPr>
          </a:p>
        </p:txBody>
      </p:sp>
      <p:sp>
        <p:nvSpPr>
          <p:cNvPr id="7" name="Metin kutusu 6"/>
          <p:cNvSpPr txBox="1"/>
          <p:nvPr/>
        </p:nvSpPr>
        <p:spPr>
          <a:xfrm>
            <a:off x="6632221" y="1773511"/>
            <a:ext cx="3601156" cy="523220"/>
          </a:xfrm>
          <a:prstGeom prst="rect">
            <a:avLst/>
          </a:prstGeom>
          <a:noFill/>
        </p:spPr>
        <p:txBody>
          <a:bodyPr wrap="square" rtlCol="0">
            <a:spAutoFit/>
          </a:bodyPr>
          <a:lstStyle/>
          <a:p>
            <a:pPr algn="ctr"/>
            <a:r>
              <a:rPr lang="tr-TR" sz="2800" b="1" dirty="0" smtClean="0">
                <a:solidFill>
                  <a:srgbClr val="0070C0"/>
                </a:solidFill>
                <a:latin typeface="Century Gothic" panose="020B0502020202020204" pitchFamily="34" charset="0"/>
              </a:rPr>
              <a:t>Yararlananlar</a:t>
            </a:r>
            <a:endParaRPr lang="tr-TR" sz="2800" b="1" dirty="0">
              <a:solidFill>
                <a:srgbClr val="0070C0"/>
              </a:solidFill>
              <a:latin typeface="Century Gothic" panose="020B0502020202020204" pitchFamily="34" charset="0"/>
            </a:endParaRPr>
          </a:p>
        </p:txBody>
      </p:sp>
      <p:sp>
        <p:nvSpPr>
          <p:cNvPr id="8" name="Metin kutusu 7"/>
          <p:cNvSpPr txBox="1"/>
          <p:nvPr/>
        </p:nvSpPr>
        <p:spPr>
          <a:xfrm>
            <a:off x="1309510" y="2720948"/>
            <a:ext cx="3601156" cy="2862322"/>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Stratejik </a:t>
            </a:r>
            <a:r>
              <a:rPr lang="tr-TR" sz="2000" dirty="0">
                <a:latin typeface="Century Gothic" panose="020B0502020202020204" pitchFamily="34" charset="0"/>
              </a:rPr>
              <a:t>Yönetim ve Planlama Şube </a:t>
            </a:r>
            <a:r>
              <a:rPr lang="tr-TR" sz="2000" dirty="0" smtClean="0">
                <a:latin typeface="Century Gothic" panose="020B0502020202020204" pitchFamily="34" charset="0"/>
              </a:rPr>
              <a:t>Müdürlüğü</a:t>
            </a: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Strateji Geliştirme Kurulu</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Stratejik Planlama Ekibi</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Stratejik Plan Hazırlık Ekibi</a:t>
            </a:r>
            <a:endParaRPr lang="tr-TR" sz="2000" dirty="0">
              <a:latin typeface="Century Gothic" panose="020B0502020202020204" pitchFamily="34" charset="0"/>
            </a:endParaRPr>
          </a:p>
        </p:txBody>
      </p:sp>
      <p:sp>
        <p:nvSpPr>
          <p:cNvPr id="9" name="Metin kutusu 8"/>
          <p:cNvSpPr txBox="1"/>
          <p:nvPr/>
        </p:nvSpPr>
        <p:spPr>
          <a:xfrm>
            <a:off x="6632221" y="2718060"/>
            <a:ext cx="3601156" cy="3170099"/>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Akademik Birimler</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İdari Birimler</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İç Paydaşlar</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Dış Paydaşlar</a:t>
            </a:r>
          </a:p>
          <a:p>
            <a:pPr marL="457200" indent="-457200">
              <a:buClr>
                <a:schemeClr val="accent1">
                  <a:lumMod val="50000"/>
                </a:schemeClr>
              </a:buClr>
              <a:buFont typeface="Wingdings" panose="05000000000000000000" pitchFamily="2" charset="2"/>
              <a:buChar char="Ø"/>
            </a:pPr>
            <a:endParaRPr lang="tr-TR" sz="2000"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PAÜ Çalışanları</a:t>
            </a:r>
          </a:p>
          <a:p>
            <a:pPr marL="457200" indent="-457200">
              <a:buClr>
                <a:schemeClr val="accent1">
                  <a:lumMod val="50000"/>
                </a:schemeClr>
              </a:buClr>
              <a:buFont typeface="Wingdings" panose="05000000000000000000" pitchFamily="2" charset="2"/>
              <a:buChar char="Ø"/>
            </a:pPr>
            <a:endParaRPr lang="tr-TR" sz="2000" b="1" dirty="0">
              <a:latin typeface="Century Gothic" panose="020B0502020202020204" pitchFamily="34" charset="0"/>
            </a:endParaRPr>
          </a:p>
        </p:txBody>
      </p:sp>
      <p:sp>
        <p:nvSpPr>
          <p:cNvPr id="2" name="Slayt Numarası Yer Tutucusu 1"/>
          <p:cNvSpPr>
            <a:spLocks noGrp="1"/>
          </p:cNvSpPr>
          <p:nvPr>
            <p:ph type="sldNum" sz="quarter" idx="12"/>
          </p:nvPr>
        </p:nvSpPr>
        <p:spPr/>
        <p:txBody>
          <a:bodyPr/>
          <a:lstStyle/>
          <a:p>
            <a:fld id="{99AE190A-FFC3-4768-8C67-FDDF76F0E9B5}" type="slidenum">
              <a:rPr lang="tr-TR" smtClean="0"/>
              <a:t>20</a:t>
            </a:fld>
            <a:endParaRPr lang="tr-TR" dirty="0"/>
          </a:p>
        </p:txBody>
      </p:sp>
    </p:spTree>
    <p:extLst>
      <p:ext uri="{BB962C8B-B14F-4D97-AF65-F5344CB8AC3E}">
        <p14:creationId xmlns:p14="http://schemas.microsoft.com/office/powerpoint/2010/main" val="207790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solidFill>
                  <a:srgbClr val="C00000"/>
                </a:solidFill>
                <a:latin typeface="Century Gothic" panose="020B0502020202020204" pitchFamily="34" charset="0"/>
              </a:rPr>
              <a:t>Pamukkale Üniversitesi 2019-2023 Stratejik Planı</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078788479"/>
              </p:ext>
            </p:extLst>
          </p:nvPr>
        </p:nvGraphicFramePr>
        <p:xfrm>
          <a:off x="2069869" y="1330026"/>
          <a:ext cx="6949440" cy="4880221"/>
        </p:xfrm>
        <a:graphic>
          <a:graphicData uri="http://schemas.openxmlformats.org/drawingml/2006/table">
            <a:tbl>
              <a:tblPr firstRow="1">
                <a:tableStyleId>{5C22544A-7EE6-4342-B048-85BDC9FD1C3A}</a:tableStyleId>
              </a:tblPr>
              <a:tblGrid>
                <a:gridCol w="3257897">
                  <a:extLst>
                    <a:ext uri="{9D8B030D-6E8A-4147-A177-3AD203B41FA5}">
                      <a16:colId xmlns:a16="http://schemas.microsoft.com/office/drawing/2014/main" val="3989722812"/>
                    </a:ext>
                  </a:extLst>
                </a:gridCol>
                <a:gridCol w="3691543">
                  <a:extLst>
                    <a:ext uri="{9D8B030D-6E8A-4147-A177-3AD203B41FA5}">
                      <a16:colId xmlns:a16="http://schemas.microsoft.com/office/drawing/2014/main" val="767771632"/>
                    </a:ext>
                  </a:extLst>
                </a:gridCol>
              </a:tblGrid>
              <a:tr h="340733">
                <a:tc gridSpan="2">
                  <a:txBody>
                    <a:bodyPr/>
                    <a:lstStyle/>
                    <a:p>
                      <a:pPr algn="ctr">
                        <a:lnSpc>
                          <a:spcPct val="107000"/>
                        </a:lnSpc>
                        <a:spcBef>
                          <a:spcPts val="600"/>
                        </a:spcBef>
                        <a:spcAft>
                          <a:spcPts val="600"/>
                        </a:spcAft>
                      </a:pPr>
                      <a:r>
                        <a:rPr lang="tr-TR" sz="2400" dirty="0">
                          <a:effectLst/>
                        </a:rPr>
                        <a:t>STRATEJİ GELİŞTİRME KURULU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hMerge="1">
                  <a:txBody>
                    <a:bodyPr/>
                    <a:lstStyle/>
                    <a:p>
                      <a:endParaRPr lang="tr-TR"/>
                    </a:p>
                  </a:txBody>
                  <a:tcPr/>
                </a:tc>
                <a:extLst>
                  <a:ext uri="{0D108BD9-81ED-4DB2-BD59-A6C34878D82A}">
                    <a16:rowId xmlns:a16="http://schemas.microsoft.com/office/drawing/2014/main" val="1535679489"/>
                  </a:ext>
                </a:extLst>
              </a:tr>
              <a:tr h="195922">
                <a:tc>
                  <a:txBody>
                    <a:bodyPr/>
                    <a:lstStyle/>
                    <a:p>
                      <a:pPr algn="just">
                        <a:lnSpc>
                          <a:spcPct val="107000"/>
                        </a:lnSpc>
                        <a:spcBef>
                          <a:spcPts val="600"/>
                        </a:spcBef>
                        <a:spcAft>
                          <a:spcPts val="600"/>
                        </a:spcAft>
                      </a:pPr>
                      <a:r>
                        <a:rPr lang="tr-TR" sz="1000">
                          <a:effectLst/>
                        </a:rPr>
                        <a:t>Prof. Dr. Hüseyin BAĞ</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Rektör</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4076547950"/>
                  </a:ext>
                </a:extLst>
              </a:tr>
              <a:tr h="195922">
                <a:tc>
                  <a:txBody>
                    <a:bodyPr/>
                    <a:lstStyle/>
                    <a:p>
                      <a:pPr algn="just">
                        <a:lnSpc>
                          <a:spcPct val="107000"/>
                        </a:lnSpc>
                        <a:spcBef>
                          <a:spcPts val="600"/>
                        </a:spcBef>
                        <a:spcAft>
                          <a:spcPts val="600"/>
                        </a:spcAft>
                      </a:pPr>
                      <a:r>
                        <a:rPr lang="tr-TR" sz="1000">
                          <a:effectLst/>
                        </a:rPr>
                        <a:t>Prof. Dr. Rafet KILINÇARSLAN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Rektör Yardımcısı</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301955509"/>
                  </a:ext>
                </a:extLst>
              </a:tr>
              <a:tr h="195922">
                <a:tc>
                  <a:txBody>
                    <a:bodyPr/>
                    <a:lstStyle/>
                    <a:p>
                      <a:pPr algn="just">
                        <a:lnSpc>
                          <a:spcPct val="107000"/>
                        </a:lnSpc>
                        <a:spcBef>
                          <a:spcPts val="600"/>
                        </a:spcBef>
                        <a:spcAft>
                          <a:spcPts val="600"/>
                        </a:spcAft>
                      </a:pPr>
                      <a:r>
                        <a:rPr lang="tr-TR" sz="1000">
                          <a:effectLst/>
                        </a:rPr>
                        <a:t>Prof. Dr. Erdinç DURU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Rektör Yardımcısı</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2887574193"/>
                  </a:ext>
                </a:extLst>
              </a:tr>
              <a:tr h="195922">
                <a:tc>
                  <a:txBody>
                    <a:bodyPr/>
                    <a:lstStyle/>
                    <a:p>
                      <a:pPr algn="just">
                        <a:lnSpc>
                          <a:spcPct val="107000"/>
                        </a:lnSpc>
                        <a:spcBef>
                          <a:spcPts val="600"/>
                        </a:spcBef>
                        <a:spcAft>
                          <a:spcPts val="600"/>
                        </a:spcAft>
                      </a:pPr>
                      <a:r>
                        <a:rPr lang="tr-TR" sz="1000">
                          <a:effectLst/>
                        </a:rPr>
                        <a:t>Doç. Dr. Mehmet Ali SARI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Genel Sekreter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2385499615"/>
                  </a:ext>
                </a:extLst>
              </a:tr>
              <a:tr h="195922">
                <a:tc>
                  <a:txBody>
                    <a:bodyPr/>
                    <a:lstStyle/>
                    <a:p>
                      <a:pPr algn="just">
                        <a:lnSpc>
                          <a:spcPct val="107000"/>
                        </a:lnSpc>
                        <a:spcBef>
                          <a:spcPts val="600"/>
                        </a:spcBef>
                        <a:spcAft>
                          <a:spcPts val="600"/>
                        </a:spcAft>
                      </a:pPr>
                      <a:r>
                        <a:rPr lang="tr-TR" sz="1000">
                          <a:effectLst/>
                        </a:rPr>
                        <a:t>Prof. Dr. Hayati Murat AKGÜL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Diş Hekimliği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2674731319"/>
                  </a:ext>
                </a:extLst>
              </a:tr>
              <a:tr h="195922">
                <a:tc>
                  <a:txBody>
                    <a:bodyPr/>
                    <a:lstStyle/>
                    <a:p>
                      <a:pPr algn="just">
                        <a:lnSpc>
                          <a:spcPct val="107000"/>
                        </a:lnSpc>
                        <a:spcBef>
                          <a:spcPts val="600"/>
                        </a:spcBef>
                        <a:spcAft>
                          <a:spcPts val="600"/>
                        </a:spcAft>
                      </a:pPr>
                      <a:r>
                        <a:rPr lang="tr-TR" sz="1000">
                          <a:effectLst/>
                        </a:rPr>
                        <a:t>Prof. Dr. İbrahim ORGAN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Hukuk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3977769699"/>
                  </a:ext>
                </a:extLst>
              </a:tr>
              <a:tr h="195922">
                <a:tc>
                  <a:txBody>
                    <a:bodyPr/>
                    <a:lstStyle/>
                    <a:p>
                      <a:pPr algn="just">
                        <a:lnSpc>
                          <a:spcPct val="107000"/>
                        </a:lnSpc>
                        <a:spcBef>
                          <a:spcPts val="600"/>
                        </a:spcBef>
                        <a:spcAft>
                          <a:spcPts val="600"/>
                        </a:spcAft>
                      </a:pPr>
                      <a:r>
                        <a:rPr lang="tr-TR" sz="1000">
                          <a:effectLst/>
                        </a:rPr>
                        <a:t>Prof. Dr. Ertuğrul İŞLER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Fen Edebiyat Fakültesi-Dekan</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3855077905"/>
                  </a:ext>
                </a:extLst>
              </a:tr>
              <a:tr h="195922">
                <a:tc>
                  <a:txBody>
                    <a:bodyPr/>
                    <a:lstStyle/>
                    <a:p>
                      <a:pPr algn="just">
                        <a:lnSpc>
                          <a:spcPct val="107000"/>
                        </a:lnSpc>
                        <a:spcBef>
                          <a:spcPts val="600"/>
                        </a:spcBef>
                        <a:spcAft>
                          <a:spcPts val="600"/>
                        </a:spcAft>
                      </a:pPr>
                      <a:r>
                        <a:rPr lang="tr-TR" sz="1000" dirty="0">
                          <a:effectLst/>
                        </a:rPr>
                        <a:t>Prof. Dr. Hakan SARITAŞ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İktisadi Ve İdari Bilimler Fakültesi-Dekan </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3570011282"/>
                  </a:ext>
                </a:extLst>
              </a:tr>
              <a:tr h="195922">
                <a:tc>
                  <a:txBody>
                    <a:bodyPr/>
                    <a:lstStyle/>
                    <a:p>
                      <a:pPr algn="just">
                        <a:lnSpc>
                          <a:spcPct val="107000"/>
                        </a:lnSpc>
                        <a:spcBef>
                          <a:spcPts val="600"/>
                        </a:spcBef>
                        <a:spcAft>
                          <a:spcPts val="600"/>
                        </a:spcAft>
                      </a:pPr>
                      <a:r>
                        <a:rPr lang="tr-TR" sz="1000">
                          <a:effectLst/>
                        </a:rPr>
                        <a:t>Prof. Dr. Abdulhamit BİRIŞIK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İlahiyat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2807420796"/>
                  </a:ext>
                </a:extLst>
              </a:tr>
              <a:tr h="195922">
                <a:tc>
                  <a:txBody>
                    <a:bodyPr/>
                    <a:lstStyle/>
                    <a:p>
                      <a:pPr algn="just">
                        <a:lnSpc>
                          <a:spcPct val="107000"/>
                        </a:lnSpc>
                        <a:spcBef>
                          <a:spcPts val="600"/>
                        </a:spcBef>
                        <a:spcAft>
                          <a:spcPts val="600"/>
                        </a:spcAft>
                      </a:pPr>
                      <a:r>
                        <a:rPr lang="tr-TR" sz="1000">
                          <a:effectLst/>
                        </a:rPr>
                        <a:t>Prof. Dr. Halil SAVAŞ</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İletişim Fakültesi-Dekan </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275498994"/>
                  </a:ext>
                </a:extLst>
              </a:tr>
              <a:tr h="195922">
                <a:tc>
                  <a:txBody>
                    <a:bodyPr/>
                    <a:lstStyle/>
                    <a:p>
                      <a:pPr algn="just">
                        <a:lnSpc>
                          <a:spcPct val="107000"/>
                        </a:lnSpc>
                        <a:spcBef>
                          <a:spcPts val="600"/>
                        </a:spcBef>
                        <a:spcAft>
                          <a:spcPts val="600"/>
                        </a:spcAft>
                      </a:pPr>
                      <a:r>
                        <a:rPr lang="tr-TR" sz="1000">
                          <a:effectLst/>
                        </a:rPr>
                        <a:t>Prof. Dr. Koray ÖZCAN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Mimarlık Ve Tasarım Fakültesi-Dekan </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3280975066"/>
                  </a:ext>
                </a:extLst>
              </a:tr>
              <a:tr h="195922">
                <a:tc>
                  <a:txBody>
                    <a:bodyPr/>
                    <a:lstStyle/>
                    <a:p>
                      <a:pPr algn="just">
                        <a:lnSpc>
                          <a:spcPct val="107000"/>
                        </a:lnSpc>
                        <a:spcBef>
                          <a:spcPts val="600"/>
                        </a:spcBef>
                        <a:spcAft>
                          <a:spcPts val="600"/>
                        </a:spcAft>
                      </a:pPr>
                      <a:r>
                        <a:rPr lang="tr-TR" sz="1000">
                          <a:effectLst/>
                        </a:rPr>
                        <a:t>Prof. Dr. Yahya TÜLEK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Mühendislik Fakültesi-Dekan</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3653248696"/>
                  </a:ext>
                </a:extLst>
              </a:tr>
              <a:tr h="195922">
                <a:tc>
                  <a:txBody>
                    <a:bodyPr/>
                    <a:lstStyle/>
                    <a:p>
                      <a:pPr algn="just">
                        <a:lnSpc>
                          <a:spcPct val="107000"/>
                        </a:lnSpc>
                        <a:spcBef>
                          <a:spcPts val="600"/>
                        </a:spcBef>
                        <a:spcAft>
                          <a:spcPts val="600"/>
                        </a:spcAft>
                      </a:pPr>
                      <a:r>
                        <a:rPr lang="tr-TR" sz="1000">
                          <a:effectLst/>
                        </a:rPr>
                        <a:t>Prof. Dr. Ahmet Baki YAĞCI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Müzik Ve Sahne Sanatları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10101301"/>
                  </a:ext>
                </a:extLst>
              </a:tr>
              <a:tr h="195922">
                <a:tc>
                  <a:txBody>
                    <a:bodyPr/>
                    <a:lstStyle/>
                    <a:p>
                      <a:pPr algn="just">
                        <a:lnSpc>
                          <a:spcPct val="107000"/>
                        </a:lnSpc>
                        <a:spcBef>
                          <a:spcPts val="600"/>
                        </a:spcBef>
                        <a:spcAft>
                          <a:spcPts val="600"/>
                        </a:spcAft>
                      </a:pPr>
                      <a:r>
                        <a:rPr lang="tr-TR" sz="1000" dirty="0">
                          <a:effectLst/>
                        </a:rPr>
                        <a:t>Prof. Dr. Sevgi ÖZKAN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Sağlık Bilimleri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4161512219"/>
                  </a:ext>
                </a:extLst>
              </a:tr>
              <a:tr h="195922">
                <a:tc>
                  <a:txBody>
                    <a:bodyPr/>
                    <a:lstStyle/>
                    <a:p>
                      <a:pPr algn="just">
                        <a:lnSpc>
                          <a:spcPct val="107000"/>
                        </a:lnSpc>
                        <a:spcBef>
                          <a:spcPts val="600"/>
                        </a:spcBef>
                        <a:spcAft>
                          <a:spcPts val="600"/>
                        </a:spcAft>
                      </a:pPr>
                      <a:r>
                        <a:rPr lang="tr-TR" sz="1000">
                          <a:effectLst/>
                        </a:rPr>
                        <a:t>Prof. Dr. Bülent AĞBUĞA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Spor Bilimleri Fakültesi-Dekan </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437822171"/>
                  </a:ext>
                </a:extLst>
              </a:tr>
              <a:tr h="195922">
                <a:tc>
                  <a:txBody>
                    <a:bodyPr/>
                    <a:lstStyle/>
                    <a:p>
                      <a:pPr algn="just">
                        <a:lnSpc>
                          <a:spcPct val="107000"/>
                        </a:lnSpc>
                        <a:spcBef>
                          <a:spcPts val="600"/>
                        </a:spcBef>
                        <a:spcAft>
                          <a:spcPts val="600"/>
                        </a:spcAft>
                      </a:pPr>
                      <a:r>
                        <a:rPr lang="tr-TR" sz="1000">
                          <a:effectLst/>
                        </a:rPr>
                        <a:t>Prof. Dr. Aydın YAPAR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Teknik Eğitim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2934105917"/>
                  </a:ext>
                </a:extLst>
              </a:tr>
              <a:tr h="195922">
                <a:tc>
                  <a:txBody>
                    <a:bodyPr/>
                    <a:lstStyle/>
                    <a:p>
                      <a:pPr algn="just">
                        <a:lnSpc>
                          <a:spcPct val="107000"/>
                        </a:lnSpc>
                        <a:spcBef>
                          <a:spcPts val="600"/>
                        </a:spcBef>
                        <a:spcAft>
                          <a:spcPts val="600"/>
                        </a:spcAft>
                      </a:pPr>
                      <a:r>
                        <a:rPr lang="tr-TR" sz="1000">
                          <a:effectLst/>
                        </a:rPr>
                        <a:t>Prof. Dr. Ali AYDIN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Teknoloji Fakültesi-Dekan </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637270128"/>
                  </a:ext>
                </a:extLst>
              </a:tr>
              <a:tr h="195922">
                <a:tc>
                  <a:txBody>
                    <a:bodyPr/>
                    <a:lstStyle/>
                    <a:p>
                      <a:pPr algn="just">
                        <a:lnSpc>
                          <a:spcPct val="107000"/>
                        </a:lnSpc>
                        <a:spcBef>
                          <a:spcPts val="600"/>
                        </a:spcBef>
                        <a:spcAft>
                          <a:spcPts val="600"/>
                        </a:spcAft>
                      </a:pPr>
                      <a:r>
                        <a:rPr lang="tr-TR" sz="1000">
                          <a:effectLst/>
                        </a:rPr>
                        <a:t>Prof. Dr. Kasım İNCE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Turizm Fakültesi-Dekan</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2100051770"/>
                  </a:ext>
                </a:extLst>
              </a:tr>
              <a:tr h="195922">
                <a:tc>
                  <a:txBody>
                    <a:bodyPr/>
                    <a:lstStyle/>
                    <a:p>
                      <a:pPr algn="just">
                        <a:lnSpc>
                          <a:spcPct val="107000"/>
                        </a:lnSpc>
                        <a:spcBef>
                          <a:spcPts val="600"/>
                        </a:spcBef>
                        <a:spcAft>
                          <a:spcPts val="600"/>
                        </a:spcAft>
                      </a:pPr>
                      <a:r>
                        <a:rPr lang="tr-TR" sz="1000">
                          <a:effectLst/>
                        </a:rPr>
                        <a:t>Prof. Dr. Ercan Lütfi GÜRSES</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Üniversite Yönetim Kurulu Üyesi</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908016790"/>
                  </a:ext>
                </a:extLst>
              </a:tr>
              <a:tr h="195922">
                <a:tc>
                  <a:txBody>
                    <a:bodyPr/>
                    <a:lstStyle/>
                    <a:p>
                      <a:pPr algn="just">
                        <a:lnSpc>
                          <a:spcPct val="107000"/>
                        </a:lnSpc>
                        <a:spcBef>
                          <a:spcPts val="600"/>
                        </a:spcBef>
                        <a:spcAft>
                          <a:spcPts val="600"/>
                        </a:spcAft>
                      </a:pPr>
                      <a:r>
                        <a:rPr lang="tr-TR" sz="1000">
                          <a:effectLst/>
                        </a:rPr>
                        <a:t>Prof. Dr. Semin Melahat FENKÇİ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Tıp Fakültesi-Dekan V.</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752526695"/>
                  </a:ext>
                </a:extLst>
              </a:tr>
              <a:tr h="195922">
                <a:tc>
                  <a:txBody>
                    <a:bodyPr/>
                    <a:lstStyle/>
                    <a:p>
                      <a:pPr algn="just">
                        <a:lnSpc>
                          <a:spcPct val="107000"/>
                        </a:lnSpc>
                        <a:spcBef>
                          <a:spcPts val="600"/>
                        </a:spcBef>
                        <a:spcAft>
                          <a:spcPts val="600"/>
                        </a:spcAft>
                      </a:pPr>
                      <a:r>
                        <a:rPr lang="tr-TR" sz="1000">
                          <a:effectLst/>
                        </a:rPr>
                        <a:t>Prof. Dr. Hüseyin Aliyar DEMİRCİ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Üniversite Yönetim Kurulu Üyesi</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555155878"/>
                  </a:ext>
                </a:extLst>
              </a:tr>
              <a:tr h="195922">
                <a:tc>
                  <a:txBody>
                    <a:bodyPr/>
                    <a:lstStyle/>
                    <a:p>
                      <a:pPr algn="just">
                        <a:lnSpc>
                          <a:spcPct val="107000"/>
                        </a:lnSpc>
                        <a:spcBef>
                          <a:spcPts val="600"/>
                        </a:spcBef>
                        <a:spcAft>
                          <a:spcPts val="600"/>
                        </a:spcAft>
                      </a:pPr>
                      <a:r>
                        <a:rPr lang="tr-TR" sz="1000">
                          <a:effectLst/>
                        </a:rPr>
                        <a:t>Prof. Dr. İzzet KARA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a:effectLst/>
                        </a:rPr>
                        <a:t>Üniversite Yönetim Kurulu Üyesi</a:t>
                      </a:r>
                      <a:endParaRPr lang="tr-T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39642742"/>
                  </a:ext>
                </a:extLst>
              </a:tr>
              <a:tr h="195922">
                <a:tc>
                  <a:txBody>
                    <a:bodyPr/>
                    <a:lstStyle/>
                    <a:p>
                      <a:pPr algn="just">
                        <a:lnSpc>
                          <a:spcPct val="107000"/>
                        </a:lnSpc>
                        <a:spcBef>
                          <a:spcPts val="600"/>
                        </a:spcBef>
                        <a:spcAft>
                          <a:spcPts val="600"/>
                        </a:spcAft>
                      </a:pPr>
                      <a:r>
                        <a:rPr lang="tr-TR" sz="1000">
                          <a:effectLst/>
                        </a:rPr>
                        <a:t>Halime KAPLAN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lnSpc>
                          <a:spcPct val="115000"/>
                        </a:lnSpc>
                        <a:spcBef>
                          <a:spcPts val="600"/>
                        </a:spcBef>
                        <a:spcAft>
                          <a:spcPts val="600"/>
                        </a:spcAft>
                        <a:tabLst>
                          <a:tab pos="228600" algn="dec"/>
                        </a:tabLst>
                      </a:pPr>
                      <a:r>
                        <a:rPr lang="tr-TR" sz="1000" dirty="0">
                          <a:effectLst/>
                        </a:rPr>
                        <a:t>Strateji Geliştirme Daire Başkanı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69" marR="62569" marT="0" marB="0"/>
                </a:tc>
                <a:extLst>
                  <a:ext uri="{0D108BD9-81ED-4DB2-BD59-A6C34878D82A}">
                    <a16:rowId xmlns:a16="http://schemas.microsoft.com/office/drawing/2014/main" val="1456828456"/>
                  </a:ext>
                </a:extLst>
              </a:tr>
            </a:tbl>
          </a:graphicData>
        </a:graphic>
      </p:graphicFrame>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3" name="Slayt Numarası Yer Tutucusu 2"/>
          <p:cNvSpPr>
            <a:spLocks noGrp="1"/>
          </p:cNvSpPr>
          <p:nvPr>
            <p:ph type="sldNum" sz="quarter" idx="12"/>
          </p:nvPr>
        </p:nvSpPr>
        <p:spPr/>
        <p:txBody>
          <a:bodyPr/>
          <a:lstStyle/>
          <a:p>
            <a:fld id="{99AE190A-FFC3-4768-8C67-FDDF76F0E9B5}" type="slidenum">
              <a:rPr lang="tr-TR" smtClean="0"/>
              <a:t>21</a:t>
            </a:fld>
            <a:endParaRPr lang="tr-TR" dirty="0"/>
          </a:p>
        </p:txBody>
      </p:sp>
    </p:spTree>
    <p:extLst>
      <p:ext uri="{BB962C8B-B14F-4D97-AF65-F5344CB8AC3E}">
        <p14:creationId xmlns:p14="http://schemas.microsoft.com/office/powerpoint/2010/main" val="3334262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3424" y="0"/>
            <a:ext cx="10515600" cy="1354764"/>
          </a:xfrm>
        </p:spPr>
        <p:txBody>
          <a:bodyPr>
            <a:normAutofit/>
          </a:bodyPr>
          <a:lstStyle/>
          <a:p>
            <a:pPr algn="ctr"/>
            <a:r>
              <a:rPr lang="tr-TR" sz="3200" dirty="0">
                <a:solidFill>
                  <a:srgbClr val="C00000"/>
                </a:solidFill>
                <a:latin typeface="Century Gothic" panose="020B0502020202020204" pitchFamily="34" charset="0"/>
              </a:rPr>
              <a:t>Pamukkale Üniversitesi 2019-2023 Stratejik Planı</a:t>
            </a: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1271380035"/>
              </p:ext>
            </p:extLst>
          </p:nvPr>
        </p:nvGraphicFramePr>
        <p:xfrm>
          <a:off x="2198914" y="1159830"/>
          <a:ext cx="7794172" cy="5698170"/>
        </p:xfrm>
        <a:graphic>
          <a:graphicData uri="http://schemas.openxmlformats.org/drawingml/2006/table">
            <a:tbl>
              <a:tblPr firstRow="1">
                <a:tableStyleId>{5C22544A-7EE6-4342-B048-85BDC9FD1C3A}</a:tableStyleId>
              </a:tblPr>
              <a:tblGrid>
                <a:gridCol w="3487112">
                  <a:extLst>
                    <a:ext uri="{9D8B030D-6E8A-4147-A177-3AD203B41FA5}">
                      <a16:colId xmlns:a16="http://schemas.microsoft.com/office/drawing/2014/main" val="1133154063"/>
                    </a:ext>
                  </a:extLst>
                </a:gridCol>
                <a:gridCol w="2579872">
                  <a:extLst>
                    <a:ext uri="{9D8B030D-6E8A-4147-A177-3AD203B41FA5}">
                      <a16:colId xmlns:a16="http://schemas.microsoft.com/office/drawing/2014/main" val="3345319818"/>
                    </a:ext>
                  </a:extLst>
                </a:gridCol>
                <a:gridCol w="1727188">
                  <a:extLst>
                    <a:ext uri="{9D8B030D-6E8A-4147-A177-3AD203B41FA5}">
                      <a16:colId xmlns:a16="http://schemas.microsoft.com/office/drawing/2014/main" val="3487701019"/>
                    </a:ext>
                  </a:extLst>
                </a:gridCol>
              </a:tblGrid>
              <a:tr h="437668">
                <a:tc gridSpan="3">
                  <a:txBody>
                    <a:bodyPr/>
                    <a:lstStyle/>
                    <a:p>
                      <a:pPr algn="ctr">
                        <a:lnSpc>
                          <a:spcPct val="107000"/>
                        </a:lnSpc>
                        <a:spcBef>
                          <a:spcPts val="600"/>
                        </a:spcBef>
                        <a:spcAft>
                          <a:spcPts val="600"/>
                        </a:spcAft>
                        <a:tabLst>
                          <a:tab pos="2963863" algn="l"/>
                        </a:tabLst>
                      </a:pPr>
                      <a:r>
                        <a:rPr lang="tr-TR" sz="2400" dirty="0" smtClean="0">
                          <a:effectLst/>
                        </a:rPr>
                        <a:t>STRATEJİK PLANLAMA EKİBİ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983482"/>
                  </a:ext>
                </a:extLst>
              </a:tr>
              <a:tr h="206427">
                <a:tc>
                  <a:txBody>
                    <a:bodyPr/>
                    <a:lstStyle/>
                    <a:p>
                      <a:pPr algn="just">
                        <a:lnSpc>
                          <a:spcPct val="107000"/>
                        </a:lnSpc>
                        <a:spcBef>
                          <a:spcPts val="600"/>
                        </a:spcBef>
                        <a:spcAft>
                          <a:spcPts val="600"/>
                        </a:spcAft>
                      </a:pPr>
                      <a:r>
                        <a:rPr lang="tr-TR" sz="1000" dirty="0">
                          <a:effectLst/>
                        </a:rPr>
                        <a:t>Prof. Dr. Rafet KILINÇARSLAN (Başkan)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dirty="0">
                          <a:effectLst/>
                        </a:rPr>
                        <a:t>Rektörlük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dirty="0">
                          <a:effectLst/>
                        </a:rPr>
                        <a:t>Rektör Yardımcısı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565516852"/>
                  </a:ext>
                </a:extLst>
              </a:tr>
              <a:tr h="152827">
                <a:tc>
                  <a:txBody>
                    <a:bodyPr/>
                    <a:lstStyle/>
                    <a:p>
                      <a:pPr algn="just">
                        <a:lnSpc>
                          <a:spcPct val="107000"/>
                        </a:lnSpc>
                        <a:spcBef>
                          <a:spcPts val="600"/>
                        </a:spcBef>
                        <a:spcAft>
                          <a:spcPts val="600"/>
                        </a:spcAft>
                      </a:pPr>
                      <a:r>
                        <a:rPr lang="tr-TR" sz="1000" dirty="0">
                          <a:effectLst/>
                        </a:rPr>
                        <a:t>Doç. Dr. Mehmet Ali SARI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Genel Sekreterlik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dirty="0">
                          <a:effectLst/>
                        </a:rPr>
                        <a:t>Genel Sekreter V.</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442260290"/>
                  </a:ext>
                </a:extLst>
              </a:tr>
              <a:tr h="152827">
                <a:tc>
                  <a:txBody>
                    <a:bodyPr/>
                    <a:lstStyle/>
                    <a:p>
                      <a:pPr algn="just">
                        <a:lnSpc>
                          <a:spcPct val="107000"/>
                        </a:lnSpc>
                        <a:spcBef>
                          <a:spcPts val="600"/>
                        </a:spcBef>
                        <a:spcAft>
                          <a:spcPts val="600"/>
                        </a:spcAft>
                      </a:pPr>
                      <a:r>
                        <a:rPr lang="tr-TR" sz="1000">
                          <a:effectLst/>
                        </a:rPr>
                        <a:t>Prof. Dr. Metin 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Fen Edebiyat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269897769"/>
                  </a:ext>
                </a:extLst>
              </a:tr>
              <a:tr h="304181">
                <a:tc>
                  <a:txBody>
                    <a:bodyPr/>
                    <a:lstStyle/>
                    <a:p>
                      <a:pPr algn="just">
                        <a:lnSpc>
                          <a:spcPct val="107000"/>
                        </a:lnSpc>
                        <a:spcBef>
                          <a:spcPts val="600"/>
                        </a:spcBef>
                        <a:spcAft>
                          <a:spcPts val="600"/>
                        </a:spcAft>
                      </a:pPr>
                      <a:r>
                        <a:rPr lang="tr-TR" sz="1000" dirty="0">
                          <a:effectLst/>
                        </a:rPr>
                        <a:t>Prof. Dr. İbrahim TÜRKÇÜER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Sağlık Araştırma ve Uygulama Merkezi Müdürlüğü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89896249"/>
                  </a:ext>
                </a:extLst>
              </a:tr>
              <a:tr h="152827">
                <a:tc>
                  <a:txBody>
                    <a:bodyPr/>
                    <a:lstStyle/>
                    <a:p>
                      <a:pPr algn="just">
                        <a:lnSpc>
                          <a:spcPct val="107000"/>
                        </a:lnSpc>
                        <a:spcBef>
                          <a:spcPts val="600"/>
                        </a:spcBef>
                        <a:spcAft>
                          <a:spcPts val="600"/>
                        </a:spcAft>
                      </a:pPr>
                      <a:r>
                        <a:rPr lang="tr-TR" sz="1000">
                          <a:effectLst/>
                        </a:rPr>
                        <a:t>Prof. Dr. Ertuğrul İŞLER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Fen Edebiyat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946663500"/>
                  </a:ext>
                </a:extLst>
              </a:tr>
              <a:tr h="197920">
                <a:tc>
                  <a:txBody>
                    <a:bodyPr/>
                    <a:lstStyle/>
                    <a:p>
                      <a:pPr algn="just">
                        <a:lnSpc>
                          <a:spcPct val="107000"/>
                        </a:lnSpc>
                        <a:spcBef>
                          <a:spcPts val="600"/>
                        </a:spcBef>
                        <a:spcAft>
                          <a:spcPts val="600"/>
                        </a:spcAft>
                      </a:pPr>
                      <a:r>
                        <a:rPr lang="tr-TR" sz="1000" dirty="0">
                          <a:effectLst/>
                        </a:rPr>
                        <a:t>Prof. Dr. Fatih YAYLA</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Müzik ve Sahne Sanatları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345569395"/>
                  </a:ext>
                </a:extLst>
              </a:tr>
              <a:tr h="152827">
                <a:tc>
                  <a:txBody>
                    <a:bodyPr/>
                    <a:lstStyle/>
                    <a:p>
                      <a:pPr algn="just">
                        <a:lnSpc>
                          <a:spcPct val="107000"/>
                        </a:lnSpc>
                        <a:spcBef>
                          <a:spcPts val="600"/>
                        </a:spcBef>
                        <a:spcAft>
                          <a:spcPts val="600"/>
                        </a:spcAft>
                      </a:pPr>
                      <a:r>
                        <a:rPr lang="tr-TR" sz="1000">
                          <a:effectLst/>
                        </a:rPr>
                        <a:t>Prof. Dr. Abdullah Tahsin TOLA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Mühendislik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780881529"/>
                  </a:ext>
                </a:extLst>
              </a:tr>
              <a:tr h="152827">
                <a:tc>
                  <a:txBody>
                    <a:bodyPr/>
                    <a:lstStyle/>
                    <a:p>
                      <a:pPr algn="just">
                        <a:lnSpc>
                          <a:spcPct val="107000"/>
                        </a:lnSpc>
                        <a:spcBef>
                          <a:spcPts val="600"/>
                        </a:spcBef>
                        <a:spcAft>
                          <a:spcPts val="600"/>
                        </a:spcAft>
                      </a:pPr>
                      <a:r>
                        <a:rPr lang="tr-TR" sz="1000">
                          <a:effectLst/>
                        </a:rPr>
                        <a:t>Prof. Dr. Bülent AĞBUĞA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Spor Bilimleri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3798459544"/>
                  </a:ext>
                </a:extLst>
              </a:tr>
              <a:tr h="152827">
                <a:tc>
                  <a:txBody>
                    <a:bodyPr/>
                    <a:lstStyle/>
                    <a:p>
                      <a:pPr algn="just">
                        <a:lnSpc>
                          <a:spcPct val="107000"/>
                        </a:lnSpc>
                        <a:spcBef>
                          <a:spcPts val="600"/>
                        </a:spcBef>
                        <a:spcAft>
                          <a:spcPts val="600"/>
                        </a:spcAft>
                      </a:pPr>
                      <a:r>
                        <a:rPr lang="tr-TR" sz="1000" dirty="0">
                          <a:effectLst/>
                        </a:rPr>
                        <a:t>Prof. Dr. Gönül İÇLİ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Fen Edebiyat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4237865678"/>
                  </a:ext>
                </a:extLst>
              </a:tr>
              <a:tr h="152827">
                <a:tc>
                  <a:txBody>
                    <a:bodyPr/>
                    <a:lstStyle/>
                    <a:p>
                      <a:pPr algn="just">
                        <a:lnSpc>
                          <a:spcPct val="107000"/>
                        </a:lnSpc>
                        <a:spcBef>
                          <a:spcPts val="600"/>
                        </a:spcBef>
                        <a:spcAft>
                          <a:spcPts val="600"/>
                        </a:spcAft>
                      </a:pPr>
                      <a:r>
                        <a:rPr lang="tr-TR" sz="1000">
                          <a:effectLst/>
                        </a:rPr>
                        <a:t>Prof. Dr. Koray YILMAZ</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Fen Edebiyat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301729904"/>
                  </a:ext>
                </a:extLst>
              </a:tr>
              <a:tr h="152827">
                <a:tc>
                  <a:txBody>
                    <a:bodyPr/>
                    <a:lstStyle/>
                    <a:p>
                      <a:pPr algn="just">
                        <a:lnSpc>
                          <a:spcPct val="107000"/>
                        </a:lnSpc>
                        <a:spcBef>
                          <a:spcPts val="600"/>
                        </a:spcBef>
                        <a:spcAft>
                          <a:spcPts val="600"/>
                        </a:spcAft>
                      </a:pPr>
                      <a:r>
                        <a:rPr lang="tr-TR" sz="1000">
                          <a:effectLst/>
                        </a:rPr>
                        <a:t>Doç. Dr. Ferhat AĞIRMAN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Fen Edebiyat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924224875"/>
                  </a:ext>
                </a:extLst>
              </a:tr>
              <a:tr h="304181">
                <a:tc>
                  <a:txBody>
                    <a:bodyPr/>
                    <a:lstStyle/>
                    <a:p>
                      <a:pPr algn="just">
                        <a:lnSpc>
                          <a:spcPct val="107000"/>
                        </a:lnSpc>
                        <a:spcBef>
                          <a:spcPts val="600"/>
                        </a:spcBef>
                        <a:spcAft>
                          <a:spcPts val="600"/>
                        </a:spcAft>
                      </a:pPr>
                      <a:r>
                        <a:rPr lang="tr-TR" sz="1000" dirty="0">
                          <a:effectLst/>
                        </a:rPr>
                        <a:t>Doç. Dr. Abdullah AKDOĞAN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İleri Teknoloji Uygulama ve Araştırma Merkezi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3841360605"/>
                  </a:ext>
                </a:extLst>
              </a:tr>
              <a:tr h="152827">
                <a:tc>
                  <a:txBody>
                    <a:bodyPr/>
                    <a:lstStyle/>
                    <a:p>
                      <a:pPr algn="just">
                        <a:lnSpc>
                          <a:spcPct val="107000"/>
                        </a:lnSpc>
                        <a:spcBef>
                          <a:spcPts val="600"/>
                        </a:spcBef>
                        <a:spcAft>
                          <a:spcPts val="600"/>
                        </a:spcAft>
                      </a:pPr>
                      <a:r>
                        <a:rPr lang="tr-TR" sz="1000">
                          <a:effectLst/>
                        </a:rPr>
                        <a:t>Doç. Dr. Necip ATAR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Mühendislik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07458315"/>
                  </a:ext>
                </a:extLst>
              </a:tr>
              <a:tr h="304181">
                <a:tc>
                  <a:txBody>
                    <a:bodyPr/>
                    <a:lstStyle/>
                    <a:p>
                      <a:pPr algn="just">
                        <a:lnSpc>
                          <a:spcPct val="107000"/>
                        </a:lnSpc>
                        <a:spcBef>
                          <a:spcPts val="600"/>
                        </a:spcBef>
                        <a:spcAft>
                          <a:spcPts val="600"/>
                        </a:spcAft>
                      </a:pPr>
                      <a:r>
                        <a:rPr lang="tr-TR" sz="1000">
                          <a:effectLst/>
                        </a:rPr>
                        <a:t>Doç. Dr. Murat ÖZBAN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Sağlık Araştırma ve Uygulama Merkezi Müdürlüğü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3790984854"/>
                  </a:ext>
                </a:extLst>
              </a:tr>
              <a:tr h="160423">
                <a:tc>
                  <a:txBody>
                    <a:bodyPr/>
                    <a:lstStyle/>
                    <a:p>
                      <a:pPr algn="just">
                        <a:lnSpc>
                          <a:spcPct val="107000"/>
                        </a:lnSpc>
                        <a:spcBef>
                          <a:spcPts val="600"/>
                        </a:spcBef>
                        <a:spcAft>
                          <a:spcPts val="600"/>
                        </a:spcAft>
                      </a:pPr>
                      <a:r>
                        <a:rPr lang="tr-TR" sz="1000">
                          <a:effectLst/>
                        </a:rPr>
                        <a:t>Doç. Dr. Zeha YAKAR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Uluslararası İlişkiler Koordinatörlüğü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673362757"/>
                  </a:ext>
                </a:extLst>
              </a:tr>
              <a:tr h="152827">
                <a:tc>
                  <a:txBody>
                    <a:bodyPr/>
                    <a:lstStyle/>
                    <a:p>
                      <a:pPr algn="just">
                        <a:lnSpc>
                          <a:spcPct val="107000"/>
                        </a:lnSpc>
                        <a:spcBef>
                          <a:spcPts val="600"/>
                        </a:spcBef>
                        <a:spcAft>
                          <a:spcPts val="600"/>
                        </a:spcAft>
                      </a:pPr>
                      <a:r>
                        <a:rPr lang="tr-TR" sz="1000">
                          <a:effectLst/>
                        </a:rPr>
                        <a:t>Doç. Dr. Ömer ŞİMŞEK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dirty="0">
                          <a:effectLst/>
                        </a:rPr>
                        <a:t>Mühendislik Fakültesi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946944839"/>
                  </a:ext>
                </a:extLst>
              </a:tr>
              <a:tr h="152827">
                <a:tc>
                  <a:txBody>
                    <a:bodyPr/>
                    <a:lstStyle/>
                    <a:p>
                      <a:pPr algn="just">
                        <a:lnSpc>
                          <a:spcPct val="107000"/>
                        </a:lnSpc>
                        <a:spcBef>
                          <a:spcPts val="600"/>
                        </a:spcBef>
                        <a:spcAft>
                          <a:spcPts val="600"/>
                        </a:spcAft>
                      </a:pPr>
                      <a:r>
                        <a:rPr lang="tr-TR" sz="1000">
                          <a:effectLst/>
                        </a:rPr>
                        <a:t>Doç. Dr. Özlem Girgin ATLIHAN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Fen Bilimleri Enstitüsü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932818592"/>
                  </a:ext>
                </a:extLst>
              </a:tr>
              <a:tr h="304181">
                <a:tc>
                  <a:txBody>
                    <a:bodyPr/>
                    <a:lstStyle/>
                    <a:p>
                      <a:pPr algn="just">
                        <a:lnSpc>
                          <a:spcPct val="107000"/>
                        </a:lnSpc>
                        <a:spcBef>
                          <a:spcPts val="600"/>
                        </a:spcBef>
                        <a:spcAft>
                          <a:spcPts val="600"/>
                        </a:spcAft>
                      </a:pPr>
                      <a:r>
                        <a:rPr lang="tr-TR" sz="1000">
                          <a:effectLst/>
                        </a:rPr>
                        <a:t>Doç. Dr. Orçin TELLİ ATALAY</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Fizik Tedavi ve Rehabilitasyon Yüksekokulu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952963261"/>
                  </a:ext>
                </a:extLst>
              </a:tr>
              <a:tr h="152827">
                <a:tc>
                  <a:txBody>
                    <a:bodyPr/>
                    <a:lstStyle/>
                    <a:p>
                      <a:pPr algn="just">
                        <a:lnSpc>
                          <a:spcPct val="107000"/>
                        </a:lnSpc>
                        <a:spcBef>
                          <a:spcPts val="600"/>
                        </a:spcBef>
                        <a:spcAft>
                          <a:spcPts val="600"/>
                        </a:spcAft>
                      </a:pPr>
                      <a:r>
                        <a:rPr lang="tr-TR" sz="1000">
                          <a:effectLst/>
                        </a:rPr>
                        <a:t>Dr. Öğr. Üyesi İbrahim TUNCEL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Eğitim Bilimleri Enstitüsü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026507367"/>
                  </a:ext>
                </a:extLst>
              </a:tr>
              <a:tr h="152827">
                <a:tc>
                  <a:txBody>
                    <a:bodyPr/>
                    <a:lstStyle/>
                    <a:p>
                      <a:pPr algn="just">
                        <a:lnSpc>
                          <a:spcPct val="107000"/>
                        </a:lnSpc>
                        <a:spcBef>
                          <a:spcPts val="600"/>
                        </a:spcBef>
                        <a:spcAft>
                          <a:spcPts val="600"/>
                        </a:spcAft>
                      </a:pPr>
                      <a:r>
                        <a:rPr lang="tr-TR" sz="1000" dirty="0">
                          <a:effectLst/>
                        </a:rPr>
                        <a:t>Dr. </a:t>
                      </a:r>
                      <a:r>
                        <a:rPr lang="tr-TR" sz="1000" dirty="0" err="1">
                          <a:effectLst/>
                        </a:rPr>
                        <a:t>Öğr</a:t>
                      </a:r>
                      <a:r>
                        <a:rPr lang="tr-TR" sz="1000" dirty="0">
                          <a:effectLst/>
                        </a:rPr>
                        <a:t>. Üyesi Cumali ERDEMİL</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Buldan Meslek Yüksekokulu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1603245404"/>
                  </a:ext>
                </a:extLst>
              </a:tr>
              <a:tr h="166631">
                <a:tc>
                  <a:txBody>
                    <a:bodyPr/>
                    <a:lstStyle/>
                    <a:p>
                      <a:pPr algn="just">
                        <a:lnSpc>
                          <a:spcPct val="107000"/>
                        </a:lnSpc>
                        <a:spcBef>
                          <a:spcPts val="600"/>
                        </a:spcBef>
                        <a:spcAft>
                          <a:spcPts val="600"/>
                        </a:spcAft>
                      </a:pPr>
                      <a:r>
                        <a:rPr lang="tr-TR" sz="1000">
                          <a:effectLst/>
                        </a:rPr>
                        <a:t>Dr. Öğr. Üyesi. Mesut ÖNCEL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Uygulamalı Bilimler Yüksekokulu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142492391"/>
                  </a:ext>
                </a:extLst>
              </a:tr>
              <a:tr h="386110">
                <a:tc>
                  <a:txBody>
                    <a:bodyPr/>
                    <a:lstStyle/>
                    <a:p>
                      <a:pPr algn="just">
                        <a:lnSpc>
                          <a:spcPct val="107000"/>
                        </a:lnSpc>
                        <a:spcBef>
                          <a:spcPts val="600"/>
                        </a:spcBef>
                        <a:spcAft>
                          <a:spcPts val="600"/>
                        </a:spcAft>
                      </a:pPr>
                      <a:r>
                        <a:rPr lang="tr-TR" sz="1000" dirty="0">
                          <a:effectLst/>
                        </a:rPr>
                        <a:t>Dr. </a:t>
                      </a:r>
                      <a:r>
                        <a:rPr lang="tr-TR" sz="1000" dirty="0" err="1">
                          <a:effectLst/>
                        </a:rPr>
                        <a:t>Öğr</a:t>
                      </a:r>
                      <a:r>
                        <a:rPr lang="tr-TR" sz="1000" dirty="0">
                          <a:effectLst/>
                        </a:rPr>
                        <a:t>. Üyesi Semih COŞKUN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dirty="0">
                          <a:effectLst/>
                        </a:rPr>
                        <a:t>Kalite Yönetimi ve Veri Değerlendirme Uygulama ve Araştırma Merkezi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3848986911"/>
                  </a:ext>
                </a:extLst>
              </a:tr>
              <a:tr h="270624">
                <a:tc>
                  <a:txBody>
                    <a:bodyPr/>
                    <a:lstStyle/>
                    <a:p>
                      <a:pPr algn="just">
                        <a:lnSpc>
                          <a:spcPct val="107000"/>
                        </a:lnSpc>
                        <a:spcBef>
                          <a:spcPts val="600"/>
                        </a:spcBef>
                        <a:spcAft>
                          <a:spcPts val="600"/>
                        </a:spcAft>
                      </a:pPr>
                      <a:r>
                        <a:rPr lang="tr-TR" sz="1000">
                          <a:effectLst/>
                        </a:rPr>
                        <a:t>Dr. Öğr. Üyesi Mehmet UTKU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İktisadi ve İdari Bilimler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993346561"/>
                  </a:ext>
                </a:extLst>
              </a:tr>
              <a:tr h="152827">
                <a:tc>
                  <a:txBody>
                    <a:bodyPr/>
                    <a:lstStyle/>
                    <a:p>
                      <a:pPr algn="just">
                        <a:lnSpc>
                          <a:spcPct val="107000"/>
                        </a:lnSpc>
                        <a:spcBef>
                          <a:spcPts val="600"/>
                        </a:spcBef>
                        <a:spcAft>
                          <a:spcPts val="600"/>
                        </a:spcAft>
                      </a:pPr>
                      <a:r>
                        <a:rPr lang="tr-TR" sz="1000">
                          <a:effectLst/>
                        </a:rPr>
                        <a:t>Dr. Öğr. Üyesi Nur Sinem PARTİGÖÇ</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Mimarlık ve Tasarım Fakültesi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Üyesi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4292931602"/>
                  </a:ext>
                </a:extLst>
              </a:tr>
              <a:tr h="152827">
                <a:tc>
                  <a:txBody>
                    <a:bodyPr/>
                    <a:lstStyle/>
                    <a:p>
                      <a:pPr algn="just">
                        <a:lnSpc>
                          <a:spcPct val="107000"/>
                        </a:lnSpc>
                        <a:spcBef>
                          <a:spcPts val="600"/>
                        </a:spcBef>
                        <a:spcAft>
                          <a:spcPts val="600"/>
                        </a:spcAft>
                      </a:pPr>
                      <a:r>
                        <a:rPr lang="tr-TR" sz="1000">
                          <a:effectLst/>
                        </a:rPr>
                        <a:t>Öğr. Gör. Yüksel KEPENEK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a:effectLst/>
                        </a:rPr>
                        <a:t>Honaz Meslek Yüksekokulu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a:effectLst/>
                        </a:rPr>
                        <a:t>Öğretim Görevlisi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451551594"/>
                  </a:ext>
                </a:extLst>
              </a:tr>
              <a:tr h="152827">
                <a:tc>
                  <a:txBody>
                    <a:bodyPr/>
                    <a:lstStyle/>
                    <a:p>
                      <a:pPr algn="just">
                        <a:lnSpc>
                          <a:spcPct val="107000"/>
                        </a:lnSpc>
                        <a:spcBef>
                          <a:spcPts val="600"/>
                        </a:spcBef>
                        <a:spcAft>
                          <a:spcPts val="600"/>
                        </a:spcAft>
                      </a:pPr>
                      <a:r>
                        <a:rPr lang="tr-TR" sz="1000">
                          <a:effectLst/>
                        </a:rPr>
                        <a:t>Öğr. Gör.  Senem TÜFEKÇİ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nSpc>
                          <a:spcPct val="107000"/>
                        </a:lnSpc>
                        <a:spcBef>
                          <a:spcPts val="600"/>
                        </a:spcBef>
                        <a:spcAft>
                          <a:spcPts val="600"/>
                        </a:spcAft>
                      </a:pPr>
                      <a:r>
                        <a:rPr lang="tr-TR" sz="1000" dirty="0">
                          <a:effectLst/>
                        </a:rPr>
                        <a:t>Acıpayam Meslek Yüksekokulu</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tc>
                  <a:txBody>
                    <a:bodyPr/>
                    <a:lstStyle/>
                    <a:p>
                      <a:pPr algn="just">
                        <a:lnSpc>
                          <a:spcPct val="107000"/>
                        </a:lnSpc>
                        <a:spcBef>
                          <a:spcPts val="600"/>
                        </a:spcBef>
                        <a:spcAft>
                          <a:spcPts val="600"/>
                        </a:spcAft>
                      </a:pPr>
                      <a:r>
                        <a:rPr lang="tr-TR" sz="1000" dirty="0">
                          <a:effectLst/>
                        </a:rPr>
                        <a:t>Öğretim Görevlisi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001" marR="35001" marT="0" marB="0"/>
                </a:tc>
                <a:extLst>
                  <a:ext uri="{0D108BD9-81ED-4DB2-BD59-A6C34878D82A}">
                    <a16:rowId xmlns:a16="http://schemas.microsoft.com/office/drawing/2014/main" val="2453514665"/>
                  </a:ext>
                </a:extLst>
              </a:tr>
            </a:tbl>
          </a:graphicData>
        </a:graphic>
      </p:graphicFrame>
      <p:sp>
        <p:nvSpPr>
          <p:cNvPr id="3" name="Slayt Numarası Yer Tutucusu 2"/>
          <p:cNvSpPr>
            <a:spLocks noGrp="1"/>
          </p:cNvSpPr>
          <p:nvPr>
            <p:ph type="sldNum" sz="quarter" idx="12"/>
          </p:nvPr>
        </p:nvSpPr>
        <p:spPr/>
        <p:txBody>
          <a:bodyPr/>
          <a:lstStyle/>
          <a:p>
            <a:fld id="{99AE190A-FFC3-4768-8C67-FDDF76F0E9B5}" type="slidenum">
              <a:rPr lang="tr-TR" smtClean="0"/>
              <a:t>22</a:t>
            </a:fld>
            <a:endParaRPr lang="tr-TR" dirty="0"/>
          </a:p>
        </p:txBody>
      </p:sp>
    </p:spTree>
    <p:extLst>
      <p:ext uri="{BB962C8B-B14F-4D97-AF65-F5344CB8AC3E}">
        <p14:creationId xmlns:p14="http://schemas.microsoft.com/office/powerpoint/2010/main" val="296970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9753"/>
            <a:ext cx="10515600" cy="606829"/>
          </a:xfrm>
        </p:spPr>
        <p:txBody>
          <a:bodyPr>
            <a:normAutofit/>
          </a:bodyPr>
          <a:lstStyle/>
          <a:p>
            <a:pPr algn="ctr"/>
            <a:r>
              <a:rPr lang="tr-TR" sz="3200" dirty="0">
                <a:solidFill>
                  <a:srgbClr val="C00000"/>
                </a:solidFill>
                <a:latin typeface="Century Gothic" panose="020B0502020202020204" pitchFamily="34" charset="0"/>
              </a:rPr>
              <a:t>Pamukkale Üniversitesi 2019-2023 Stratejik Planı</a:t>
            </a: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315594684"/>
              </p:ext>
            </p:extLst>
          </p:nvPr>
        </p:nvGraphicFramePr>
        <p:xfrm>
          <a:off x="2293544" y="986135"/>
          <a:ext cx="7604911" cy="5370215"/>
        </p:xfrm>
        <a:graphic>
          <a:graphicData uri="http://schemas.openxmlformats.org/drawingml/2006/table">
            <a:tbl>
              <a:tblPr firstRow="1">
                <a:tableStyleId>{5C22544A-7EE6-4342-B048-85BDC9FD1C3A}</a:tableStyleId>
              </a:tblPr>
              <a:tblGrid>
                <a:gridCol w="2392273">
                  <a:extLst>
                    <a:ext uri="{9D8B030D-6E8A-4147-A177-3AD203B41FA5}">
                      <a16:colId xmlns:a16="http://schemas.microsoft.com/office/drawing/2014/main" val="3645544136"/>
                    </a:ext>
                  </a:extLst>
                </a:gridCol>
                <a:gridCol w="3189697">
                  <a:extLst>
                    <a:ext uri="{9D8B030D-6E8A-4147-A177-3AD203B41FA5}">
                      <a16:colId xmlns:a16="http://schemas.microsoft.com/office/drawing/2014/main" val="1911679841"/>
                    </a:ext>
                  </a:extLst>
                </a:gridCol>
                <a:gridCol w="2022941">
                  <a:extLst>
                    <a:ext uri="{9D8B030D-6E8A-4147-A177-3AD203B41FA5}">
                      <a16:colId xmlns:a16="http://schemas.microsoft.com/office/drawing/2014/main" val="1991386015"/>
                    </a:ext>
                  </a:extLst>
                </a:gridCol>
              </a:tblGrid>
              <a:tr h="706056">
                <a:tc gridSpan="3">
                  <a:txBody>
                    <a:bodyPr/>
                    <a:lstStyle/>
                    <a:p>
                      <a:pPr algn="ctr">
                        <a:lnSpc>
                          <a:spcPct val="107000"/>
                        </a:lnSpc>
                        <a:spcBef>
                          <a:spcPts val="600"/>
                        </a:spcBef>
                        <a:spcAft>
                          <a:spcPts val="600"/>
                        </a:spcAft>
                      </a:pPr>
                      <a:r>
                        <a:rPr lang="tr-TR" sz="2400" dirty="0" smtClean="0">
                          <a:effectLst/>
                        </a:rPr>
                        <a:t>STRATEJİK </a:t>
                      </a:r>
                      <a:r>
                        <a:rPr lang="tr-TR" sz="2400" dirty="0">
                          <a:effectLst/>
                        </a:rPr>
                        <a:t>PLANLAMA </a:t>
                      </a:r>
                      <a:r>
                        <a:rPr lang="tr-TR" sz="2400" dirty="0" smtClean="0">
                          <a:effectLst/>
                        </a:rPr>
                        <a:t>EKİBİ-2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2806172"/>
                  </a:ext>
                </a:extLst>
              </a:tr>
              <a:tr h="296636">
                <a:tc>
                  <a:txBody>
                    <a:bodyPr/>
                    <a:lstStyle/>
                    <a:p>
                      <a:pPr algn="just">
                        <a:lnSpc>
                          <a:spcPct val="107000"/>
                        </a:lnSpc>
                        <a:spcBef>
                          <a:spcPts val="600"/>
                        </a:spcBef>
                        <a:spcAft>
                          <a:spcPts val="600"/>
                        </a:spcAft>
                      </a:pPr>
                      <a:r>
                        <a:rPr lang="tr-TR" sz="1000" dirty="0" err="1">
                          <a:effectLst/>
                        </a:rPr>
                        <a:t>Öğr</a:t>
                      </a:r>
                      <a:r>
                        <a:rPr lang="tr-TR" sz="1000" dirty="0">
                          <a:effectLst/>
                        </a:rPr>
                        <a:t>. Gör. Huriye DEMİRHAN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Denizli Sağlık Hizmetleri Meslek Yüksekokulu</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Öğretim Görevlisi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1430560407"/>
                  </a:ext>
                </a:extLst>
              </a:tr>
              <a:tr h="359085">
                <a:tc>
                  <a:txBody>
                    <a:bodyPr/>
                    <a:lstStyle/>
                    <a:p>
                      <a:pPr algn="just">
                        <a:lnSpc>
                          <a:spcPct val="107000"/>
                        </a:lnSpc>
                        <a:spcBef>
                          <a:spcPts val="600"/>
                        </a:spcBef>
                        <a:spcAft>
                          <a:spcPts val="600"/>
                        </a:spcAft>
                      </a:pPr>
                      <a:r>
                        <a:rPr lang="tr-TR" sz="1000" dirty="0" err="1">
                          <a:effectLst/>
                        </a:rPr>
                        <a:t>Öğr</a:t>
                      </a:r>
                      <a:r>
                        <a:rPr lang="tr-TR" sz="1000" dirty="0">
                          <a:effectLst/>
                        </a:rPr>
                        <a:t>. Gör. Cengiz AKSEKİ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Atatürk İlke Ve İnkılapları Tarihi Araştırma Ve Uygulama Merkezi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dirty="0">
                          <a:effectLst/>
                        </a:rPr>
                        <a:t>Öğretim Görevlisi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3626732822"/>
                  </a:ext>
                </a:extLst>
              </a:tr>
              <a:tr h="262551">
                <a:tc>
                  <a:txBody>
                    <a:bodyPr/>
                    <a:lstStyle/>
                    <a:p>
                      <a:pPr algn="just">
                        <a:lnSpc>
                          <a:spcPct val="107000"/>
                        </a:lnSpc>
                        <a:spcBef>
                          <a:spcPts val="600"/>
                        </a:spcBef>
                        <a:spcAft>
                          <a:spcPts val="600"/>
                        </a:spcAft>
                      </a:pPr>
                      <a:r>
                        <a:rPr lang="tr-TR" sz="1000">
                          <a:effectLst/>
                        </a:rPr>
                        <a:t>Öğr. Gör. Meltem BALABAN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Strateji Geliştirme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Öğretim Görevlisi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430163347"/>
                  </a:ext>
                </a:extLst>
              </a:tr>
              <a:tr h="391589">
                <a:tc>
                  <a:txBody>
                    <a:bodyPr/>
                    <a:lstStyle/>
                    <a:p>
                      <a:pPr algn="just">
                        <a:lnSpc>
                          <a:spcPct val="107000"/>
                        </a:lnSpc>
                        <a:spcBef>
                          <a:spcPts val="600"/>
                        </a:spcBef>
                        <a:spcAft>
                          <a:spcPts val="600"/>
                        </a:spcAft>
                      </a:pPr>
                      <a:r>
                        <a:rPr lang="tr-TR" sz="1000">
                          <a:effectLst/>
                        </a:rPr>
                        <a:t>Fatih Mehmet DEMİR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Sağlık Kültür Spor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Daire Başkan Yrd.</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624347829"/>
                  </a:ext>
                </a:extLst>
              </a:tr>
              <a:tr h="216217">
                <a:tc>
                  <a:txBody>
                    <a:bodyPr/>
                    <a:lstStyle/>
                    <a:p>
                      <a:pPr algn="just">
                        <a:lnSpc>
                          <a:spcPct val="107000"/>
                        </a:lnSpc>
                        <a:spcBef>
                          <a:spcPts val="600"/>
                        </a:spcBef>
                        <a:spcAft>
                          <a:spcPts val="600"/>
                        </a:spcAft>
                      </a:pPr>
                      <a:r>
                        <a:rPr lang="tr-TR" sz="1000" dirty="0">
                          <a:effectLst/>
                        </a:rPr>
                        <a:t>Şerife CİHANGİR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Bilgi İşlem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Daire Başkanı V.</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3441864786"/>
                  </a:ext>
                </a:extLst>
              </a:tr>
              <a:tr h="261326">
                <a:tc>
                  <a:txBody>
                    <a:bodyPr/>
                    <a:lstStyle/>
                    <a:p>
                      <a:pPr algn="just">
                        <a:lnSpc>
                          <a:spcPct val="107000"/>
                        </a:lnSpc>
                        <a:spcBef>
                          <a:spcPts val="600"/>
                        </a:spcBef>
                        <a:spcAft>
                          <a:spcPts val="600"/>
                        </a:spcAft>
                      </a:pPr>
                      <a:r>
                        <a:rPr lang="tr-TR" sz="1000" dirty="0">
                          <a:effectLst/>
                        </a:rPr>
                        <a:t>Halime KAPLAN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Strateji Geliştirme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Daire Başkanı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580423421"/>
                  </a:ext>
                </a:extLst>
              </a:tr>
              <a:tr h="280658">
                <a:tc>
                  <a:txBody>
                    <a:bodyPr/>
                    <a:lstStyle/>
                    <a:p>
                      <a:pPr algn="just">
                        <a:lnSpc>
                          <a:spcPct val="107000"/>
                        </a:lnSpc>
                        <a:spcBef>
                          <a:spcPts val="600"/>
                        </a:spcBef>
                        <a:spcAft>
                          <a:spcPts val="600"/>
                        </a:spcAft>
                      </a:pPr>
                      <a:r>
                        <a:rPr lang="tr-TR" sz="1000">
                          <a:effectLst/>
                        </a:rPr>
                        <a:t>Özgür Volkan YILMAZ</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Kütüphane ve Dokümantasyon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Daire Başkanı V.</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015623679"/>
                  </a:ext>
                </a:extLst>
              </a:tr>
              <a:tr h="216217">
                <a:tc>
                  <a:txBody>
                    <a:bodyPr/>
                    <a:lstStyle/>
                    <a:p>
                      <a:pPr algn="just">
                        <a:lnSpc>
                          <a:spcPct val="107000"/>
                        </a:lnSpc>
                        <a:spcBef>
                          <a:spcPts val="600"/>
                        </a:spcBef>
                        <a:spcAft>
                          <a:spcPts val="600"/>
                        </a:spcAft>
                      </a:pPr>
                      <a:r>
                        <a:rPr lang="tr-TR" sz="1000">
                          <a:effectLst/>
                        </a:rPr>
                        <a:t>Hüseyin ŞAHİN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Öğrenci İşleri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Daire Başkanı V.</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301999960"/>
                  </a:ext>
                </a:extLst>
              </a:tr>
              <a:tr h="216217">
                <a:tc>
                  <a:txBody>
                    <a:bodyPr/>
                    <a:lstStyle/>
                    <a:p>
                      <a:pPr algn="just">
                        <a:lnSpc>
                          <a:spcPct val="107000"/>
                        </a:lnSpc>
                        <a:spcBef>
                          <a:spcPts val="600"/>
                        </a:spcBef>
                        <a:spcAft>
                          <a:spcPts val="600"/>
                        </a:spcAft>
                      </a:pPr>
                      <a:r>
                        <a:rPr lang="tr-TR" sz="1000">
                          <a:effectLst/>
                        </a:rPr>
                        <a:t>Yalçın ŞENAY</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Genel Sekreterlik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Genel Sekreter Yrd.</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4028927349"/>
                  </a:ext>
                </a:extLst>
              </a:tr>
              <a:tr h="319004">
                <a:tc>
                  <a:txBody>
                    <a:bodyPr/>
                    <a:lstStyle/>
                    <a:p>
                      <a:pPr algn="just">
                        <a:lnSpc>
                          <a:spcPct val="107000"/>
                        </a:lnSpc>
                        <a:spcBef>
                          <a:spcPts val="600"/>
                        </a:spcBef>
                        <a:spcAft>
                          <a:spcPts val="600"/>
                        </a:spcAft>
                      </a:pPr>
                      <a:r>
                        <a:rPr lang="tr-TR" sz="1000" dirty="0">
                          <a:effectLst/>
                        </a:rPr>
                        <a:t>Bilal BOZOĞLU</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İdari ve Mali İşler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Daire Başkanı V.</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621633996"/>
                  </a:ext>
                </a:extLst>
              </a:tr>
              <a:tr h="216217">
                <a:tc>
                  <a:txBody>
                    <a:bodyPr/>
                    <a:lstStyle/>
                    <a:p>
                      <a:pPr algn="just">
                        <a:lnSpc>
                          <a:spcPct val="107000"/>
                        </a:lnSpc>
                        <a:spcBef>
                          <a:spcPts val="600"/>
                        </a:spcBef>
                        <a:spcAft>
                          <a:spcPts val="600"/>
                        </a:spcAft>
                      </a:pPr>
                      <a:r>
                        <a:rPr lang="tr-TR" sz="1000" dirty="0">
                          <a:effectLst/>
                        </a:rPr>
                        <a:t>Hasan KARAAL</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İç Denetim Birimi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İç Denetçi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810172157"/>
                  </a:ext>
                </a:extLst>
              </a:tr>
              <a:tr h="411195">
                <a:tc>
                  <a:txBody>
                    <a:bodyPr/>
                    <a:lstStyle/>
                    <a:p>
                      <a:pPr algn="just">
                        <a:lnSpc>
                          <a:spcPct val="107000"/>
                        </a:lnSpc>
                        <a:spcBef>
                          <a:spcPts val="600"/>
                        </a:spcBef>
                        <a:spcAft>
                          <a:spcPts val="600"/>
                        </a:spcAft>
                      </a:pPr>
                      <a:r>
                        <a:rPr lang="tr-TR" sz="1000" dirty="0">
                          <a:effectLst/>
                        </a:rPr>
                        <a:t>Hamit TOK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Yapı İşleri ve Teknik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Mühendis</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683710623"/>
                  </a:ext>
                </a:extLst>
              </a:tr>
              <a:tr h="216217">
                <a:tc>
                  <a:txBody>
                    <a:bodyPr/>
                    <a:lstStyle/>
                    <a:p>
                      <a:pPr algn="just">
                        <a:lnSpc>
                          <a:spcPct val="107000"/>
                        </a:lnSpc>
                        <a:spcBef>
                          <a:spcPts val="600"/>
                        </a:spcBef>
                        <a:spcAft>
                          <a:spcPts val="600"/>
                        </a:spcAft>
                      </a:pPr>
                      <a:r>
                        <a:rPr lang="tr-TR" sz="1000">
                          <a:effectLst/>
                        </a:rPr>
                        <a:t>Dilek DEMİR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dirty="0">
                          <a:effectLst/>
                        </a:rPr>
                        <a:t>Hukuk Müşavirliği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Avukat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486682959"/>
                  </a:ext>
                </a:extLst>
              </a:tr>
              <a:tr h="397035">
                <a:tc>
                  <a:txBody>
                    <a:bodyPr/>
                    <a:lstStyle/>
                    <a:p>
                      <a:pPr algn="just">
                        <a:lnSpc>
                          <a:spcPct val="107000"/>
                        </a:lnSpc>
                        <a:spcBef>
                          <a:spcPts val="600"/>
                        </a:spcBef>
                        <a:spcAft>
                          <a:spcPts val="600"/>
                        </a:spcAft>
                      </a:pPr>
                      <a:r>
                        <a:rPr lang="tr-TR" sz="1000">
                          <a:effectLst/>
                        </a:rPr>
                        <a:t>İsmail OYTUN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Döner Sermaye İşletme Müdürlüğü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İşletme Müdürü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111858449"/>
                  </a:ext>
                </a:extLst>
              </a:tr>
              <a:tr h="387778">
                <a:tc>
                  <a:txBody>
                    <a:bodyPr/>
                    <a:lstStyle/>
                    <a:p>
                      <a:pPr algn="just">
                        <a:lnSpc>
                          <a:spcPct val="107000"/>
                        </a:lnSpc>
                        <a:spcBef>
                          <a:spcPts val="600"/>
                        </a:spcBef>
                        <a:spcAft>
                          <a:spcPts val="600"/>
                        </a:spcAft>
                      </a:pPr>
                      <a:r>
                        <a:rPr lang="tr-TR" sz="1000">
                          <a:effectLst/>
                        </a:rPr>
                        <a:t>Veli BAYSAL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İdari ve Mali İşler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a:effectLst/>
                        </a:rPr>
                        <a:t>Şube Müdürü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1234981166"/>
                  </a:ext>
                </a:extLst>
              </a:tr>
              <a:tr h="216217">
                <a:tc>
                  <a:txBody>
                    <a:bodyPr/>
                    <a:lstStyle/>
                    <a:p>
                      <a:pPr algn="just">
                        <a:lnSpc>
                          <a:spcPct val="107000"/>
                        </a:lnSpc>
                        <a:spcBef>
                          <a:spcPts val="600"/>
                        </a:spcBef>
                        <a:spcAft>
                          <a:spcPts val="600"/>
                        </a:spcAft>
                      </a:pPr>
                      <a:r>
                        <a:rPr lang="tr-TR" sz="1000" dirty="0" err="1">
                          <a:effectLst/>
                        </a:rPr>
                        <a:t>Hasibe</a:t>
                      </a:r>
                      <a:r>
                        <a:rPr lang="tr-TR" sz="1000" dirty="0">
                          <a:effectLst/>
                        </a:rPr>
                        <a:t> AKGÜNDÜZ</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nSpc>
                          <a:spcPct val="107000"/>
                        </a:lnSpc>
                        <a:spcBef>
                          <a:spcPts val="600"/>
                        </a:spcBef>
                        <a:spcAft>
                          <a:spcPts val="600"/>
                        </a:spcAft>
                      </a:pPr>
                      <a:r>
                        <a:rPr lang="tr-TR" sz="1000">
                          <a:effectLst/>
                        </a:rPr>
                        <a:t>Bilgi İşlem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tc>
                  <a:txBody>
                    <a:bodyPr/>
                    <a:lstStyle/>
                    <a:p>
                      <a:pPr algn="just">
                        <a:lnSpc>
                          <a:spcPct val="107000"/>
                        </a:lnSpc>
                        <a:spcBef>
                          <a:spcPts val="600"/>
                        </a:spcBef>
                        <a:spcAft>
                          <a:spcPts val="600"/>
                        </a:spcAft>
                      </a:pPr>
                      <a:r>
                        <a:rPr lang="tr-TR" sz="1000" dirty="0">
                          <a:effectLst/>
                        </a:rPr>
                        <a:t>Eğitim Destek Şefi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201" marR="20201" marT="0" marB="0"/>
                </a:tc>
                <a:extLst>
                  <a:ext uri="{0D108BD9-81ED-4DB2-BD59-A6C34878D82A}">
                    <a16:rowId xmlns:a16="http://schemas.microsoft.com/office/drawing/2014/main" val="2057547"/>
                  </a:ext>
                </a:extLst>
              </a:tr>
            </a:tbl>
          </a:graphicData>
        </a:graphic>
      </p:graphicFrame>
      <p:sp>
        <p:nvSpPr>
          <p:cNvPr id="3" name="Slayt Numarası Yer Tutucusu 2"/>
          <p:cNvSpPr>
            <a:spLocks noGrp="1"/>
          </p:cNvSpPr>
          <p:nvPr>
            <p:ph type="sldNum" sz="quarter" idx="12"/>
          </p:nvPr>
        </p:nvSpPr>
        <p:spPr/>
        <p:txBody>
          <a:bodyPr/>
          <a:lstStyle/>
          <a:p>
            <a:fld id="{99AE190A-FFC3-4768-8C67-FDDF76F0E9B5}" type="slidenum">
              <a:rPr lang="tr-TR" smtClean="0"/>
              <a:t>23</a:t>
            </a:fld>
            <a:endParaRPr lang="tr-TR" dirty="0"/>
          </a:p>
        </p:txBody>
      </p:sp>
    </p:spTree>
    <p:extLst>
      <p:ext uri="{BB962C8B-B14F-4D97-AF65-F5344CB8AC3E}">
        <p14:creationId xmlns:p14="http://schemas.microsoft.com/office/powerpoint/2010/main" val="1637121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9753"/>
            <a:ext cx="10515600" cy="1086251"/>
          </a:xfrm>
        </p:spPr>
        <p:txBody>
          <a:bodyPr>
            <a:normAutofit/>
          </a:bodyPr>
          <a:lstStyle/>
          <a:p>
            <a:pPr algn="ctr"/>
            <a:r>
              <a:rPr lang="tr-TR" sz="3200" dirty="0">
                <a:solidFill>
                  <a:srgbClr val="C00000"/>
                </a:solidFill>
                <a:latin typeface="Century Gothic" panose="020B0502020202020204" pitchFamily="34" charset="0"/>
              </a:rPr>
              <a:t>Pamukkale Üniversitesi 2019-2023 Stratejik Planı</a:t>
            </a: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560273631"/>
              </p:ext>
            </p:extLst>
          </p:nvPr>
        </p:nvGraphicFramePr>
        <p:xfrm>
          <a:off x="1973655" y="1539088"/>
          <a:ext cx="8094270" cy="3655946"/>
        </p:xfrm>
        <a:graphic>
          <a:graphicData uri="http://schemas.openxmlformats.org/drawingml/2006/table">
            <a:tbl>
              <a:tblPr firstRow="1">
                <a:tableStyleId>{5C22544A-7EE6-4342-B048-85BDC9FD1C3A}</a:tableStyleId>
              </a:tblPr>
              <a:tblGrid>
                <a:gridCol w="8094270">
                  <a:extLst>
                    <a:ext uri="{9D8B030D-6E8A-4147-A177-3AD203B41FA5}">
                      <a16:colId xmlns:a16="http://schemas.microsoft.com/office/drawing/2014/main" val="3675485246"/>
                    </a:ext>
                  </a:extLst>
                </a:gridCol>
              </a:tblGrid>
              <a:tr h="1376128">
                <a:tc>
                  <a:txBody>
                    <a:bodyPr/>
                    <a:lstStyle/>
                    <a:p>
                      <a:pPr marL="0" marR="0" lvl="0" indent="0" algn="ctr" defTabSz="914400" rtl="0" eaLnBrk="1" fontAlgn="auto" latinLnBrk="0" hangingPunct="1">
                        <a:lnSpc>
                          <a:spcPct val="107000"/>
                        </a:lnSpc>
                        <a:spcBef>
                          <a:spcPts val="600"/>
                        </a:spcBef>
                        <a:spcAft>
                          <a:spcPts val="600"/>
                        </a:spcAft>
                        <a:buClrTx/>
                        <a:buSzTx/>
                        <a:buFontTx/>
                        <a:buNone/>
                        <a:tabLst/>
                        <a:defRPr/>
                      </a:pPr>
                      <a:endParaRPr lang="tr-TR" sz="2000" dirty="0" smtClean="0">
                        <a:effectLst/>
                        <a:latin typeface="Century Gothic" panose="020B0502020202020204" pitchFamily="34" charset="0"/>
                      </a:endParaRPr>
                    </a:p>
                    <a:p>
                      <a:pPr marL="0" marR="0" lvl="0" indent="0" algn="ctr" defTabSz="914400" rtl="0" eaLnBrk="1" fontAlgn="auto" latinLnBrk="0" hangingPunct="1">
                        <a:lnSpc>
                          <a:spcPct val="107000"/>
                        </a:lnSpc>
                        <a:spcBef>
                          <a:spcPts val="600"/>
                        </a:spcBef>
                        <a:spcAft>
                          <a:spcPts val="600"/>
                        </a:spcAft>
                        <a:buClrTx/>
                        <a:buSzTx/>
                        <a:buFontTx/>
                        <a:buNone/>
                        <a:tabLst/>
                        <a:defRPr/>
                      </a:pPr>
                      <a:r>
                        <a:rPr lang="tr-TR" sz="2400" dirty="0" smtClean="0">
                          <a:effectLst/>
                          <a:latin typeface="Century Gothic" panose="020B0502020202020204" pitchFamily="34" charset="0"/>
                        </a:rPr>
                        <a:t>STRATEJİK PLAN HAZIRLIK EKİBİ</a:t>
                      </a:r>
                    </a:p>
                    <a:p>
                      <a:pPr marL="0" marR="0" lvl="0" indent="0" algn="ctr" defTabSz="914400" rtl="0" eaLnBrk="1" fontAlgn="auto" latinLnBrk="0" hangingPunct="1">
                        <a:lnSpc>
                          <a:spcPct val="107000"/>
                        </a:lnSpc>
                        <a:spcBef>
                          <a:spcPts val="600"/>
                        </a:spcBef>
                        <a:spcAft>
                          <a:spcPts val="600"/>
                        </a:spcAft>
                        <a:buClrTx/>
                        <a:buSzTx/>
                        <a:buFontTx/>
                        <a:buNone/>
                        <a:tabLst/>
                        <a:defRPr/>
                      </a:pPr>
                      <a:r>
                        <a:rPr lang="tr-TR" sz="2400" dirty="0" smtClean="0"/>
                        <a:t>(Strateji Geliştirme Daire Başkanlığı</a:t>
                      </a:r>
                      <a:r>
                        <a:rPr lang="tr-TR" sz="1800" dirty="0" smtClean="0"/>
                        <a:t>)</a:t>
                      </a:r>
                      <a:endParaRPr lang="tr-TR"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9928958"/>
                  </a:ext>
                </a:extLst>
              </a:tr>
              <a:tr h="46411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2000" baseline="0" dirty="0" smtClean="0">
                          <a:latin typeface="Century Gothic" panose="020B0502020202020204" pitchFamily="34" charset="0"/>
                        </a:rPr>
                        <a:t>Destek ve koordinasyon</a:t>
                      </a:r>
                      <a:endParaRPr lang="tr-TR" sz="2000" dirty="0" smtClean="0">
                        <a:latin typeface="Century Gothic" panose="020B0502020202020204" pitchFamily="34" charset="0"/>
                      </a:endParaRPr>
                    </a:p>
                  </a:txBody>
                  <a:tcPr marL="68580" marR="68580" marT="0" marB="0"/>
                </a:tc>
                <a:extLst>
                  <a:ext uri="{0D108BD9-81ED-4DB2-BD59-A6C34878D82A}">
                    <a16:rowId xmlns:a16="http://schemas.microsoft.com/office/drawing/2014/main" val="1374505577"/>
                  </a:ext>
                </a:extLst>
              </a:tr>
              <a:tr h="464112">
                <a:tc>
                  <a:txBody>
                    <a:bodyPr/>
                    <a:lstStyle/>
                    <a:p>
                      <a:pPr marL="342900" indent="-342900">
                        <a:buFont typeface="Arial" panose="020B0604020202020204" pitchFamily="34" charset="0"/>
                        <a:buChar char="•"/>
                      </a:pPr>
                      <a:r>
                        <a:rPr lang="tr-TR" sz="2000" dirty="0" smtClean="0">
                          <a:latin typeface="Century Gothic" panose="020B0502020202020204" pitchFamily="34" charset="0"/>
                        </a:rPr>
                        <a:t>Toplantıların organizasyonu,</a:t>
                      </a:r>
                      <a:endParaRPr lang="tr-TR" sz="2000" dirty="0">
                        <a:latin typeface="Century Gothic" panose="020B0502020202020204" pitchFamily="34" charset="0"/>
                      </a:endParaRPr>
                    </a:p>
                  </a:txBody>
                  <a:tcPr marL="68580" marR="68580" marT="0" marB="0"/>
                </a:tc>
                <a:extLst>
                  <a:ext uri="{0D108BD9-81ED-4DB2-BD59-A6C34878D82A}">
                    <a16:rowId xmlns:a16="http://schemas.microsoft.com/office/drawing/2014/main" val="3992433797"/>
                  </a:ext>
                </a:extLst>
              </a:tr>
              <a:tr h="453234">
                <a:tc>
                  <a:txBody>
                    <a:bodyPr/>
                    <a:lstStyle/>
                    <a:p>
                      <a:pPr marL="342900" indent="-342900" algn="just">
                        <a:lnSpc>
                          <a:spcPct val="107000"/>
                        </a:lnSpc>
                        <a:spcBef>
                          <a:spcPts val="600"/>
                        </a:spcBef>
                        <a:spcAft>
                          <a:spcPts val="600"/>
                        </a:spcAft>
                        <a:buFont typeface="Arial" panose="020B0604020202020204" pitchFamily="34" charset="0"/>
                        <a:buChar char="•"/>
                      </a:pPr>
                      <a:r>
                        <a:rPr lang="tr-TR" sz="2000" dirty="0" smtClean="0">
                          <a:latin typeface="Century Gothic" panose="020B0502020202020204" pitchFamily="34" charset="0"/>
                        </a:rPr>
                        <a:t>Üniversite içi ve dışı iletişimin sağlanması, </a:t>
                      </a:r>
                      <a:endParaRPr lang="tr-TR"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3162082"/>
                  </a:ext>
                </a:extLst>
              </a:tr>
              <a:tr h="470569">
                <a:tc>
                  <a:txBody>
                    <a:bodyPr/>
                    <a:lstStyle/>
                    <a:p>
                      <a:pPr marL="342900" indent="-342900">
                        <a:buFont typeface="Arial" panose="020B0604020202020204" pitchFamily="34" charset="0"/>
                        <a:buChar char="•"/>
                      </a:pPr>
                      <a:r>
                        <a:rPr lang="tr-TR" sz="2000" dirty="0" smtClean="0">
                          <a:latin typeface="Century Gothic" panose="020B0502020202020204" pitchFamily="34" charset="0"/>
                        </a:rPr>
                        <a:t>Belge yönetimi,</a:t>
                      </a:r>
                      <a:endParaRPr lang="tr-TR" sz="2000" dirty="0">
                        <a:latin typeface="Century Gothic" panose="020B0502020202020204" pitchFamily="34" charset="0"/>
                      </a:endParaRPr>
                    </a:p>
                  </a:txBody>
                  <a:tcPr marL="68580" marR="68580" marT="0" marB="0"/>
                </a:tc>
                <a:extLst>
                  <a:ext uri="{0D108BD9-81ED-4DB2-BD59-A6C34878D82A}">
                    <a16:rowId xmlns:a16="http://schemas.microsoft.com/office/drawing/2014/main" val="844616055"/>
                  </a:ext>
                </a:extLst>
              </a:tr>
              <a:tr h="407617">
                <a:tc>
                  <a:txBody>
                    <a:bodyPr/>
                    <a:lstStyle/>
                    <a:p>
                      <a:pPr marL="342900" indent="-342900">
                        <a:buFont typeface="Arial" panose="020B0604020202020204" pitchFamily="34" charset="0"/>
                        <a:buChar char="•"/>
                      </a:pPr>
                      <a:r>
                        <a:rPr lang="tr-TR" sz="2000" dirty="0" smtClean="0">
                          <a:latin typeface="Century Gothic" panose="020B0502020202020204" pitchFamily="34" charset="0"/>
                        </a:rPr>
                        <a:t>Her türlü resmi yazışma,</a:t>
                      </a:r>
                    </a:p>
                  </a:txBody>
                  <a:tcPr marL="68580" marR="68580" marT="0" marB="0"/>
                </a:tc>
                <a:extLst>
                  <a:ext uri="{0D108BD9-81ED-4DB2-BD59-A6C34878D82A}">
                    <a16:rowId xmlns:a16="http://schemas.microsoft.com/office/drawing/2014/main" val="1198854853"/>
                  </a:ext>
                </a:extLst>
              </a:tr>
            </a:tbl>
          </a:graphicData>
        </a:graphic>
      </p:graphicFrame>
      <p:sp>
        <p:nvSpPr>
          <p:cNvPr id="3" name="Slayt Numarası Yer Tutucusu 2"/>
          <p:cNvSpPr>
            <a:spLocks noGrp="1"/>
          </p:cNvSpPr>
          <p:nvPr>
            <p:ph type="sldNum" sz="quarter" idx="12"/>
          </p:nvPr>
        </p:nvSpPr>
        <p:spPr/>
        <p:txBody>
          <a:bodyPr/>
          <a:lstStyle/>
          <a:p>
            <a:fld id="{99AE190A-FFC3-4768-8C67-FDDF76F0E9B5}" type="slidenum">
              <a:rPr lang="tr-TR" smtClean="0"/>
              <a:t>24</a:t>
            </a:fld>
            <a:endParaRPr lang="tr-TR" dirty="0"/>
          </a:p>
        </p:txBody>
      </p:sp>
    </p:spTree>
    <p:extLst>
      <p:ext uri="{BB962C8B-B14F-4D97-AF65-F5344CB8AC3E}">
        <p14:creationId xmlns:p14="http://schemas.microsoft.com/office/powerpoint/2010/main" val="3559839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3" name="İçerik Yer Tutucusu 2"/>
          <p:cNvSpPr>
            <a:spLocks noGrp="1"/>
          </p:cNvSpPr>
          <p:nvPr>
            <p:ph idx="1"/>
          </p:nvPr>
        </p:nvSpPr>
        <p:spPr/>
        <p:txBody>
          <a:bodyPr/>
          <a:lstStyle/>
          <a:p>
            <a:endParaRPr lang="tr-TR"/>
          </a:p>
        </p:txBody>
      </p:sp>
      <p:pic>
        <p:nvPicPr>
          <p:cNvPr id="8" name="Resim 7"/>
          <p:cNvPicPr>
            <a:picLocks noChangeAspect="1"/>
          </p:cNvPicPr>
          <p:nvPr/>
        </p:nvPicPr>
        <p:blipFill>
          <a:blip r:embed="rId2"/>
          <a:stretch>
            <a:fillRect/>
          </a:stretch>
        </p:blipFill>
        <p:spPr>
          <a:xfrm>
            <a:off x="0" y="0"/>
            <a:ext cx="12192000" cy="6176963"/>
          </a:xfrm>
          <a:prstGeom prst="rect">
            <a:avLst/>
          </a:prstGeom>
        </p:spPr>
      </p:pic>
      <p:sp>
        <p:nvSpPr>
          <p:cNvPr id="9" name="Slayt Numarası Yer Tutucusu 8"/>
          <p:cNvSpPr>
            <a:spLocks noGrp="1"/>
          </p:cNvSpPr>
          <p:nvPr>
            <p:ph type="sldNum" sz="quarter" idx="12"/>
          </p:nvPr>
        </p:nvSpPr>
        <p:spPr/>
        <p:txBody>
          <a:bodyPr/>
          <a:lstStyle/>
          <a:p>
            <a:fld id="{99AE190A-FFC3-4768-8C67-FDDF76F0E9B5}" type="slidenum">
              <a:rPr lang="tr-TR" smtClean="0"/>
              <a:t>25</a:t>
            </a:fld>
            <a:endParaRPr lang="tr-TR" dirty="0"/>
          </a:p>
        </p:txBody>
      </p:sp>
    </p:spTree>
    <p:extLst>
      <p:ext uri="{BB962C8B-B14F-4D97-AF65-F5344CB8AC3E}">
        <p14:creationId xmlns:p14="http://schemas.microsoft.com/office/powerpoint/2010/main" val="2548634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5" name="Resim 4"/>
          <p:cNvPicPr>
            <a:picLocks noChangeAspect="1"/>
          </p:cNvPicPr>
          <p:nvPr/>
        </p:nvPicPr>
        <p:blipFill>
          <a:blip r:embed="rId2"/>
          <a:stretch>
            <a:fillRect/>
          </a:stretch>
        </p:blipFill>
        <p:spPr>
          <a:xfrm>
            <a:off x="0" y="1"/>
            <a:ext cx="12191999" cy="6356350"/>
          </a:xfrm>
          <a:prstGeom prst="rect">
            <a:avLst/>
          </a:prstGeom>
        </p:spPr>
      </p:pic>
      <p:sp>
        <p:nvSpPr>
          <p:cNvPr id="6" name="Slayt Numarası Yer Tutucusu 5"/>
          <p:cNvSpPr>
            <a:spLocks noGrp="1"/>
          </p:cNvSpPr>
          <p:nvPr>
            <p:ph type="sldNum" sz="quarter" idx="12"/>
          </p:nvPr>
        </p:nvSpPr>
        <p:spPr/>
        <p:txBody>
          <a:bodyPr/>
          <a:lstStyle/>
          <a:p>
            <a:fld id="{99AE190A-FFC3-4768-8C67-FDDF76F0E9B5}" type="slidenum">
              <a:rPr lang="tr-TR" smtClean="0"/>
              <a:t>26</a:t>
            </a:fld>
            <a:endParaRPr lang="tr-TR" dirty="0"/>
          </a:p>
        </p:txBody>
      </p:sp>
    </p:spTree>
    <p:extLst>
      <p:ext uri="{BB962C8B-B14F-4D97-AF65-F5344CB8AC3E}">
        <p14:creationId xmlns:p14="http://schemas.microsoft.com/office/powerpoint/2010/main" val="2167308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899896"/>
          </a:xfrm>
        </p:spPr>
        <p:txBody>
          <a:bodyPr>
            <a:noAutofit/>
          </a:bodyPr>
          <a:lstStyle/>
          <a:p>
            <a:pPr algn="ctr"/>
            <a:r>
              <a:rPr lang="tr-TR" sz="3200" dirty="0" smtClean="0">
                <a:solidFill>
                  <a:srgbClr val="C00000"/>
                </a:solidFill>
                <a:latin typeface="Century Gothic" panose="020B0502020202020204" pitchFamily="34" charset="0"/>
              </a:rPr>
              <a:t/>
            </a:r>
            <a:br>
              <a:rPr lang="tr-TR" sz="3200" dirty="0" smtClean="0">
                <a:solidFill>
                  <a:srgbClr val="C00000"/>
                </a:solidFill>
                <a:latin typeface="Century Gothic" panose="020B0502020202020204" pitchFamily="34" charset="0"/>
              </a:rPr>
            </a:br>
            <a:r>
              <a:rPr lang="tr-TR" sz="3200" dirty="0" smtClean="0">
                <a:solidFill>
                  <a:srgbClr val="C00000"/>
                </a:solidFill>
                <a:latin typeface="Century Gothic" panose="020B0502020202020204" pitchFamily="34" charset="0"/>
              </a:rPr>
              <a:t>Stratejik Yönetim Bilgi Sistemi</a:t>
            </a:r>
            <a:r>
              <a:rPr lang="tr-TR" sz="3200" dirty="0" smtClean="0"/>
              <a:t/>
            </a:r>
            <a:br>
              <a:rPr lang="tr-TR" sz="3200" dirty="0" smtClean="0"/>
            </a:br>
            <a:endParaRPr lang="tr-TR" sz="3200" dirty="0"/>
          </a:p>
        </p:txBody>
      </p:sp>
      <p:sp>
        <p:nvSpPr>
          <p:cNvPr id="4" name="Altbilgi Yer Tutucusu 3"/>
          <p:cNvSpPr>
            <a:spLocks noGrp="1"/>
          </p:cNvSpPr>
          <p:nvPr>
            <p:ph type="ftr" sz="quarter" idx="11"/>
          </p:nvPr>
        </p:nvSpPr>
        <p:spPr>
          <a:xfrm>
            <a:off x="4038600" y="6444032"/>
            <a:ext cx="4114800" cy="365125"/>
          </a:xfrm>
        </p:spPr>
        <p:txBody>
          <a:bodyPr/>
          <a:lstStyle/>
          <a:p>
            <a:r>
              <a:rPr lang="tr-TR" smtClean="0"/>
              <a:t>SGBD -  Mali İşlerin Yönetim Süreci,06.02.2019</a:t>
            </a:r>
            <a:endParaRPr lang="tr-TR" dirty="0"/>
          </a:p>
        </p:txBody>
      </p:sp>
      <p:pic>
        <p:nvPicPr>
          <p:cNvPr id="6" name="İçerik Yer Tutucusu 5"/>
          <p:cNvPicPr>
            <a:picLocks noGrp="1" noChangeAspect="1"/>
          </p:cNvPicPr>
          <p:nvPr>
            <p:ph idx="1"/>
          </p:nvPr>
        </p:nvPicPr>
        <p:blipFill>
          <a:blip r:embed="rId2"/>
          <a:stretch>
            <a:fillRect/>
          </a:stretch>
        </p:blipFill>
        <p:spPr>
          <a:xfrm>
            <a:off x="90312" y="899896"/>
            <a:ext cx="12101688" cy="5544135"/>
          </a:xfrm>
          <a:prstGeom prst="rect">
            <a:avLst/>
          </a:prstGeom>
        </p:spPr>
      </p:pic>
      <p:sp>
        <p:nvSpPr>
          <p:cNvPr id="3" name="Slayt Numarası Yer Tutucusu 2"/>
          <p:cNvSpPr>
            <a:spLocks noGrp="1"/>
          </p:cNvSpPr>
          <p:nvPr>
            <p:ph type="sldNum" sz="quarter" idx="12"/>
          </p:nvPr>
        </p:nvSpPr>
        <p:spPr/>
        <p:txBody>
          <a:bodyPr/>
          <a:lstStyle/>
          <a:p>
            <a:fld id="{99AE190A-FFC3-4768-8C67-FDDF76F0E9B5}" type="slidenum">
              <a:rPr lang="tr-TR" smtClean="0"/>
              <a:t>27</a:t>
            </a:fld>
            <a:endParaRPr lang="tr-TR" dirty="0"/>
          </a:p>
        </p:txBody>
      </p:sp>
    </p:spTree>
    <p:extLst>
      <p:ext uri="{BB962C8B-B14F-4D97-AF65-F5344CB8AC3E}">
        <p14:creationId xmlns:p14="http://schemas.microsoft.com/office/powerpoint/2010/main" val="2186938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Kalite Güvence Sistemi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lgn="just">
              <a:buNone/>
            </a:pPr>
            <a:r>
              <a:rPr lang="tr-TR" sz="2000" dirty="0">
                <a:latin typeface="Century Gothic" panose="020B0502020202020204" pitchFamily="34" charset="0"/>
              </a:rPr>
              <a:t>Stratejik amaç, hedef ve performans göstergeleri </a:t>
            </a:r>
            <a:r>
              <a:rPr lang="tr-TR" sz="2000" dirty="0" smtClean="0">
                <a:solidFill>
                  <a:srgbClr val="0070C0"/>
                </a:solidFill>
                <a:latin typeface="Century Gothic" panose="020B0502020202020204" pitchFamily="34" charset="0"/>
              </a:rPr>
              <a:t>Stratejik </a:t>
            </a:r>
            <a:r>
              <a:rPr lang="tr-TR" sz="2000" dirty="0">
                <a:solidFill>
                  <a:srgbClr val="0070C0"/>
                </a:solidFill>
                <a:latin typeface="Century Gothic" panose="020B0502020202020204" pitchFamily="34" charset="0"/>
              </a:rPr>
              <a:t>Yönetim Bilgi </a:t>
            </a:r>
            <a:r>
              <a:rPr lang="tr-TR" sz="2000" dirty="0" smtClean="0">
                <a:solidFill>
                  <a:srgbClr val="0070C0"/>
                </a:solidFill>
                <a:latin typeface="Century Gothic" panose="020B0502020202020204" pitchFamily="34" charset="0"/>
              </a:rPr>
              <a:t>Sistemi </a:t>
            </a:r>
            <a:r>
              <a:rPr lang="tr-TR" sz="2000" dirty="0">
                <a:solidFill>
                  <a:srgbClr val="0070C0"/>
                </a:solidFill>
                <a:latin typeface="Century Gothic" panose="020B0502020202020204" pitchFamily="34" charset="0"/>
              </a:rPr>
              <a:t>Modülü</a:t>
            </a:r>
            <a:r>
              <a:rPr lang="tr-TR" sz="2000" dirty="0">
                <a:latin typeface="Century Gothic" panose="020B0502020202020204" pitchFamily="34" charset="0"/>
              </a:rPr>
              <a:t> aracılığıyla </a:t>
            </a:r>
            <a:r>
              <a:rPr lang="tr-TR" sz="2000" dirty="0" smtClean="0">
                <a:latin typeface="Century Gothic" panose="020B0502020202020204" pitchFamily="34" charset="0"/>
              </a:rPr>
              <a:t>izlenebilmektedir.</a:t>
            </a:r>
          </a:p>
          <a:p>
            <a:pPr marL="0" indent="0" algn="just">
              <a:buNone/>
            </a:pPr>
            <a:r>
              <a:rPr lang="tr-TR" sz="2000" dirty="0" smtClean="0">
                <a:latin typeface="Century Gothic" panose="020B0502020202020204" pitchFamily="34" charset="0"/>
              </a:rPr>
              <a:t>Her </a:t>
            </a:r>
            <a:r>
              <a:rPr lang="tr-TR" sz="2000" dirty="0">
                <a:latin typeface="Century Gothic" panose="020B0502020202020204" pitchFamily="34" charset="0"/>
              </a:rPr>
              <a:t>Birim de kendi stratejik amaçlarını, hedeflerini ve performans </a:t>
            </a:r>
            <a:r>
              <a:rPr lang="tr-TR" sz="2000" dirty="0" smtClean="0">
                <a:latin typeface="Century Gothic" panose="020B0502020202020204" pitchFamily="34" charset="0"/>
              </a:rPr>
              <a:t>göstergelerini </a:t>
            </a:r>
          </a:p>
          <a:p>
            <a:pPr marL="0" indent="0" algn="just">
              <a:buNone/>
            </a:pPr>
            <a:r>
              <a:rPr lang="tr-TR" sz="2000" dirty="0" smtClean="0">
                <a:latin typeface="Century Gothic" panose="020B0502020202020204" pitchFamily="34" charset="0"/>
              </a:rPr>
              <a:t> </a:t>
            </a:r>
            <a:r>
              <a:rPr lang="tr-TR" sz="2000" dirty="0">
                <a:latin typeface="Century Gothic" panose="020B0502020202020204" pitchFamily="34" charset="0"/>
              </a:rPr>
              <a:t>tanımlama ve </a:t>
            </a:r>
            <a:r>
              <a:rPr lang="tr-TR" sz="2000" dirty="0" smtClean="0">
                <a:latin typeface="Century Gothic" panose="020B0502020202020204" pitchFamily="34" charset="0"/>
              </a:rPr>
              <a:t>ana stratejik </a:t>
            </a:r>
            <a:r>
              <a:rPr lang="tr-TR" sz="2000" dirty="0">
                <a:latin typeface="Century Gothic" panose="020B0502020202020204" pitchFamily="34" charset="0"/>
              </a:rPr>
              <a:t>planla ilişkilendirme olanağı bulmaktadır. Bu </a:t>
            </a:r>
            <a:r>
              <a:rPr lang="tr-TR" sz="2000" dirty="0" smtClean="0">
                <a:latin typeface="Century Gothic" panose="020B0502020202020204" pitchFamily="34" charset="0"/>
              </a:rPr>
              <a:t>modülde</a:t>
            </a:r>
          </a:p>
          <a:p>
            <a:pPr marL="0" indent="0" algn="just">
              <a:buNone/>
            </a:pPr>
            <a:r>
              <a:rPr lang="tr-TR" sz="2000" dirty="0" smtClean="0">
                <a:latin typeface="Century Gothic" panose="020B0502020202020204" pitchFamily="34" charset="0"/>
              </a:rPr>
              <a:t> </a:t>
            </a:r>
            <a:r>
              <a:rPr lang="tr-TR" sz="2000" dirty="0">
                <a:latin typeface="Century Gothic" panose="020B0502020202020204" pitchFamily="34" charset="0"/>
              </a:rPr>
              <a:t>stratejik unsurlarla </a:t>
            </a:r>
            <a:r>
              <a:rPr lang="tr-TR" sz="2000" dirty="0" smtClean="0">
                <a:latin typeface="Century Gothic" panose="020B0502020202020204" pitchFamily="34" charset="0"/>
              </a:rPr>
              <a:t>bütçenin ilişkilendirmesine </a:t>
            </a:r>
            <a:r>
              <a:rPr lang="tr-TR" sz="2000" dirty="0">
                <a:latin typeface="Century Gothic" panose="020B0502020202020204" pitchFamily="34" charset="0"/>
              </a:rPr>
              <a:t>yönelik veri girişlerinin yapılması </a:t>
            </a:r>
            <a:r>
              <a:rPr lang="tr-TR" sz="2000" dirty="0" smtClean="0">
                <a:latin typeface="Century Gothic" panose="020B0502020202020204" pitchFamily="34" charset="0"/>
              </a:rPr>
              <a:t>da</a:t>
            </a:r>
          </a:p>
          <a:p>
            <a:pPr marL="0" indent="0" algn="just">
              <a:buNone/>
            </a:pPr>
            <a:r>
              <a:rPr lang="tr-TR" sz="2000" dirty="0" smtClean="0">
                <a:latin typeface="Century Gothic" panose="020B0502020202020204" pitchFamily="34" charset="0"/>
              </a:rPr>
              <a:t> </a:t>
            </a:r>
            <a:r>
              <a:rPr lang="tr-TR" sz="2000" dirty="0">
                <a:latin typeface="Century Gothic" panose="020B0502020202020204" pitchFamily="34" charset="0"/>
              </a:rPr>
              <a:t>sağlanmaktadır. </a:t>
            </a:r>
            <a:r>
              <a:rPr lang="tr-TR" sz="2000" u="sng" dirty="0">
                <a:latin typeface="Century Gothic" panose="020B0502020202020204" pitchFamily="34" charset="0"/>
              </a:rPr>
              <a:t>Yazılımın kullanımı </a:t>
            </a:r>
            <a:r>
              <a:rPr lang="tr-TR" sz="2000" u="sng" dirty="0" smtClean="0">
                <a:latin typeface="Century Gothic" panose="020B0502020202020204" pitchFamily="34" charset="0"/>
              </a:rPr>
              <a:t>ile </a:t>
            </a:r>
            <a:r>
              <a:rPr lang="tr-TR" sz="2000" b="1" u="sng" dirty="0" smtClean="0">
                <a:solidFill>
                  <a:srgbClr val="C00000"/>
                </a:solidFill>
                <a:latin typeface="Century Gothic" panose="020B0502020202020204" pitchFamily="34" charset="0"/>
              </a:rPr>
              <a:t>izleme</a:t>
            </a:r>
            <a:r>
              <a:rPr lang="tr-TR" sz="2000" u="sng" dirty="0" smtClean="0">
                <a:latin typeface="Century Gothic" panose="020B0502020202020204" pitchFamily="34" charset="0"/>
              </a:rPr>
              <a:t> </a:t>
            </a:r>
            <a:r>
              <a:rPr lang="tr-TR" sz="2000" u="sng" dirty="0">
                <a:latin typeface="Century Gothic" panose="020B0502020202020204" pitchFamily="34" charset="0"/>
              </a:rPr>
              <a:t>ve </a:t>
            </a:r>
            <a:r>
              <a:rPr lang="tr-TR" sz="2000" b="1" u="sng" dirty="0">
                <a:solidFill>
                  <a:srgbClr val="0070C0"/>
                </a:solidFill>
                <a:latin typeface="Century Gothic" panose="020B0502020202020204" pitchFamily="34" charset="0"/>
              </a:rPr>
              <a:t>raporlamanın</a:t>
            </a:r>
            <a:r>
              <a:rPr lang="tr-TR" sz="2000" u="sng" dirty="0">
                <a:latin typeface="Century Gothic" panose="020B0502020202020204" pitchFamily="34" charset="0"/>
              </a:rPr>
              <a:t> etkinliğinin </a:t>
            </a:r>
            <a:r>
              <a:rPr lang="tr-TR" sz="2000" u="sng" dirty="0" smtClean="0">
                <a:latin typeface="Century Gothic" panose="020B0502020202020204" pitchFamily="34" charset="0"/>
              </a:rPr>
              <a:t>artırılması</a:t>
            </a:r>
          </a:p>
          <a:p>
            <a:pPr marL="0" indent="0" algn="just">
              <a:buNone/>
            </a:pPr>
            <a:r>
              <a:rPr lang="tr-TR" sz="2000" u="sng" dirty="0" smtClean="0">
                <a:latin typeface="Century Gothic" panose="020B0502020202020204" pitchFamily="34" charset="0"/>
              </a:rPr>
              <a:t> </a:t>
            </a:r>
            <a:r>
              <a:rPr lang="tr-TR" sz="2000" u="sng" dirty="0">
                <a:latin typeface="Century Gothic" panose="020B0502020202020204" pitchFamily="34" charset="0"/>
              </a:rPr>
              <a:t>hedeflenmektedir.</a:t>
            </a: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28</a:t>
            </a:fld>
            <a:endParaRPr lang="tr-TR" dirty="0"/>
          </a:p>
        </p:txBody>
      </p:sp>
    </p:spTree>
    <p:extLst>
      <p:ext uri="{BB962C8B-B14F-4D97-AF65-F5344CB8AC3E}">
        <p14:creationId xmlns:p14="http://schemas.microsoft.com/office/powerpoint/2010/main" val="1020544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solidFill>
                  <a:srgbClr val="C00000"/>
                </a:solidFill>
                <a:latin typeface="Century Gothic" panose="020B0502020202020204" pitchFamily="34" charset="0"/>
              </a:rPr>
              <a:t>İdare Faaliyet Raporu</a:t>
            </a: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5" name="Resim 4"/>
          <p:cNvPicPr>
            <a:picLocks noChangeAspect="1"/>
          </p:cNvPicPr>
          <p:nvPr/>
        </p:nvPicPr>
        <p:blipFill>
          <a:blip r:embed="rId2"/>
          <a:stretch>
            <a:fillRect/>
          </a:stretch>
        </p:blipFill>
        <p:spPr>
          <a:xfrm>
            <a:off x="0" y="1825625"/>
            <a:ext cx="12192000" cy="4351338"/>
          </a:xfrm>
          <a:prstGeom prst="rect">
            <a:avLst/>
          </a:prstGeom>
        </p:spPr>
      </p:pic>
      <p:sp>
        <p:nvSpPr>
          <p:cNvPr id="6" name="Slayt Numarası Yer Tutucusu 5"/>
          <p:cNvSpPr>
            <a:spLocks noGrp="1"/>
          </p:cNvSpPr>
          <p:nvPr>
            <p:ph type="sldNum" sz="quarter" idx="12"/>
          </p:nvPr>
        </p:nvSpPr>
        <p:spPr/>
        <p:txBody>
          <a:bodyPr/>
          <a:lstStyle/>
          <a:p>
            <a:fld id="{99AE190A-FFC3-4768-8C67-FDDF76F0E9B5}" type="slidenum">
              <a:rPr lang="tr-TR" smtClean="0"/>
              <a:t>29</a:t>
            </a:fld>
            <a:endParaRPr lang="tr-TR" dirty="0"/>
          </a:p>
        </p:txBody>
      </p:sp>
    </p:spTree>
    <p:extLst>
      <p:ext uri="{BB962C8B-B14F-4D97-AF65-F5344CB8AC3E}">
        <p14:creationId xmlns:p14="http://schemas.microsoft.com/office/powerpoint/2010/main" val="79690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029403" y="573645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2"/>
          <p:cNvSpPr txBox="1">
            <a:spLocks noChangeArrowheads="1"/>
          </p:cNvSpPr>
          <p:nvPr/>
        </p:nvSpPr>
        <p:spPr bwMode="auto">
          <a:xfrm>
            <a:off x="2788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2229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a:lnSpc>
                    <a:spcPct val="90000"/>
                  </a:lnSpc>
                  <a:spcBef>
                    <a:spcPct val="0"/>
                  </a:spcBef>
                  <a:spcAft>
                    <a:spcPct val="35000"/>
                  </a:spcAft>
                </a:pPr>
                <a:r>
                  <a:rPr lang="tr-TR" sz="900" dirty="0">
                    <a:solidFill>
                      <a:schemeClr val="tx1"/>
                    </a:solidFill>
                  </a:rPr>
                  <a:t>Vizyon ve değerler tanımlanır</a:t>
                </a:r>
                <a:endParaRPr lang="en-US" sz="9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a:lnSpc>
                    <a:spcPct val="90000"/>
                  </a:lnSpc>
                  <a:spcBef>
                    <a:spcPct val="0"/>
                  </a:spcBef>
                  <a:spcAft>
                    <a:spcPct val="35000"/>
                  </a:spcAft>
                </a:pPr>
                <a:r>
                  <a:rPr lang="tr-TR" sz="900" dirty="0">
                    <a:solidFill>
                      <a:schemeClr val="tx1"/>
                    </a:solidFill>
                  </a:rPr>
                  <a:t>Strateji ve Hedefler belirlenir</a:t>
                </a:r>
                <a:endParaRPr lang="en-US" sz="9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a:lnSpc>
                    <a:spcPct val="90000"/>
                  </a:lnSpc>
                  <a:spcBef>
                    <a:spcPct val="0"/>
                  </a:spcBef>
                  <a:spcAft>
                    <a:spcPct val="35000"/>
                  </a:spcAft>
                </a:pPr>
                <a:r>
                  <a:rPr lang="tr-TR" sz="900" dirty="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400050">
                  <a:lnSpc>
                    <a:spcPct val="90000"/>
                  </a:lnSpc>
                  <a:spcBef>
                    <a:spcPct val="0"/>
                  </a:spcBef>
                  <a:spcAft>
                    <a:spcPct val="35000"/>
                  </a:spcAft>
                </a:pPr>
                <a:r>
                  <a:rPr lang="tr-TR" sz="900" dirty="0">
                    <a:solidFill>
                      <a:schemeClr val="tx1"/>
                    </a:solidFill>
                  </a:rPr>
                  <a:t>Paydaşlarla takımlar oluşturulur</a:t>
                </a:r>
                <a:endParaRPr lang="en-US" sz="9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a:lnSpc>
                    <a:spcPct val="90000"/>
                  </a:lnSpc>
                  <a:spcBef>
                    <a:spcPct val="0"/>
                  </a:spcBef>
                  <a:spcAft>
                    <a:spcPct val="35000"/>
                  </a:spcAft>
                </a:pPr>
                <a:r>
                  <a:rPr lang="tr-TR" sz="900" dirty="0">
                    <a:solidFill>
                      <a:schemeClr val="tx1"/>
                    </a:solidFill>
                  </a:rPr>
                  <a:t>Kaynaklar sağlanır</a:t>
                </a:r>
                <a:endParaRPr lang="en-US" sz="9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a:lnSpc>
                    <a:spcPct val="90000"/>
                  </a:lnSpc>
                  <a:spcBef>
                    <a:spcPct val="0"/>
                  </a:spcBef>
                  <a:spcAft>
                    <a:spcPct val="35000"/>
                  </a:spcAft>
                </a:pPr>
                <a:r>
                  <a:rPr lang="tr-TR" sz="1100" dirty="0">
                    <a:solidFill>
                      <a:schemeClr val="tx1"/>
                    </a:solidFill>
                  </a:rPr>
                  <a:t>Kaynaklar dağıtılır</a:t>
                </a:r>
                <a:endParaRPr lang="en-US" sz="11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a:lnSpc>
                    <a:spcPct val="90000"/>
                  </a:lnSpc>
                  <a:spcBef>
                    <a:spcPct val="0"/>
                  </a:spcBef>
                  <a:spcAft>
                    <a:spcPct val="35000"/>
                  </a:spcAft>
                </a:pPr>
                <a:r>
                  <a:rPr lang="tr-TR" sz="900" dirty="0">
                    <a:solidFill>
                      <a:schemeClr val="tx1"/>
                    </a:solidFill>
                  </a:rPr>
                  <a:t>Yönetişim  oluşturulur</a:t>
                </a:r>
                <a:endParaRPr lang="en-US" sz="9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400050">
                  <a:lnSpc>
                    <a:spcPct val="90000"/>
                  </a:lnSpc>
                  <a:spcBef>
                    <a:spcPct val="0"/>
                  </a:spcBef>
                  <a:spcAft>
                    <a:spcPct val="35000"/>
                  </a:spcAft>
                </a:pPr>
                <a:r>
                  <a:rPr lang="tr-TR" sz="900" dirty="0">
                    <a:solidFill>
                      <a:schemeClr val="tx1"/>
                    </a:solidFill>
                  </a:rPr>
                  <a:t>Değişim yönetilir</a:t>
                </a:r>
                <a:endParaRPr lang="en-US" sz="900" dirty="0">
                  <a:solidFill>
                    <a:schemeClr val="tx1"/>
                  </a:solidFill>
                </a:endParaRPr>
              </a:p>
            </p:txBody>
          </p:sp>
        </p:grpSp>
        <p:sp>
          <p:nvSpPr>
            <p:cNvPr id="12" name="TextBox 11"/>
            <p:cNvSpPr txBox="1"/>
            <p:nvPr/>
          </p:nvSpPr>
          <p:spPr>
            <a:xfrm>
              <a:off x="3724586" y="657449"/>
              <a:ext cx="1625894" cy="338554"/>
            </a:xfrm>
            <a:prstGeom prst="rect">
              <a:avLst/>
            </a:prstGeom>
            <a:noFill/>
          </p:spPr>
          <p:txBody>
            <a:bodyPr wrap="none" rtlCol="0">
              <a:spAutoFit/>
            </a:bodyPr>
            <a:lstStyle/>
            <a:p>
              <a:r>
                <a:rPr lang="tr-TR" sz="1600" dirty="0"/>
                <a:t>Yönetim süreçleri</a:t>
              </a:r>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241584" cy="338554"/>
              </a:xfrm>
              <a:prstGeom prst="rect">
                <a:avLst/>
              </a:prstGeom>
              <a:noFill/>
            </p:spPr>
            <p:txBody>
              <a:bodyPr wrap="none" rtlCol="0">
                <a:spAutoFit/>
              </a:bodyPr>
              <a:lstStyle/>
              <a:p>
                <a:r>
                  <a:rPr lang="tr-TR" sz="1600" dirty="0"/>
                  <a:t>Eğitim ve Öğretim Süreci</a:t>
                </a:r>
              </a:p>
            </p:txBody>
          </p:sp>
        </p:grpSp>
      </p:grpSp>
      <p:grpSp>
        <p:nvGrpSpPr>
          <p:cNvPr id="46" name="Group 45"/>
          <p:cNvGrpSpPr/>
          <p:nvPr/>
        </p:nvGrpSpPr>
        <p:grpSpPr>
          <a:xfrm>
            <a:off x="2298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087879" cy="338554"/>
            </a:xfrm>
            <a:prstGeom prst="rect">
              <a:avLst/>
            </a:prstGeom>
            <a:noFill/>
          </p:spPr>
          <p:txBody>
            <a:bodyPr wrap="none" rtlCol="0">
              <a:spAutoFit/>
            </a:bodyPr>
            <a:lstStyle/>
            <a:p>
              <a:r>
                <a:rPr lang="tr-TR" sz="1600" dirty="0"/>
                <a:t>Topluma Hizmet Süreci</a:t>
              </a:r>
            </a:p>
          </p:txBody>
        </p:sp>
      </p:grpSp>
      <p:grpSp>
        <p:nvGrpSpPr>
          <p:cNvPr id="44" name="Group 43"/>
          <p:cNvGrpSpPr/>
          <p:nvPr/>
        </p:nvGrpSpPr>
        <p:grpSpPr>
          <a:xfrm>
            <a:off x="2278786" y="2092098"/>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692660" cy="359691"/>
            </a:xfrm>
            <a:prstGeom prst="rect">
              <a:avLst/>
            </a:prstGeom>
            <a:noFill/>
          </p:spPr>
          <p:txBody>
            <a:bodyPr wrap="none" rtlCol="0">
              <a:spAutoFit/>
            </a:bodyPr>
            <a:lstStyle/>
            <a:p>
              <a:r>
                <a:rPr lang="tr-TR" sz="1600" dirty="0"/>
                <a:t>Araştırma ve Geliştirme Süreci</a:t>
              </a:r>
            </a:p>
          </p:txBody>
        </p:sp>
      </p:grpSp>
      <p:grpSp>
        <p:nvGrpSpPr>
          <p:cNvPr id="42" name="Group 41"/>
          <p:cNvGrpSpPr/>
          <p:nvPr/>
        </p:nvGrpSpPr>
        <p:grpSpPr>
          <a:xfrm>
            <a:off x="2298958" y="3861048"/>
            <a:ext cx="7776864" cy="1694270"/>
            <a:chOff x="755958" y="4061330"/>
            <a:chExt cx="7776864" cy="1694270"/>
          </a:xfrm>
        </p:grpSpPr>
        <p:sp>
          <p:nvSpPr>
            <p:cNvPr id="41" name="Rectangle 4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129044" cy="338554"/>
            </a:xfrm>
            <a:prstGeom prst="rect">
              <a:avLst/>
            </a:prstGeom>
            <a:noFill/>
          </p:spPr>
          <p:txBody>
            <a:bodyPr wrap="none" rtlCol="0">
              <a:spAutoFit/>
            </a:bodyPr>
            <a:lstStyle/>
            <a:p>
              <a:r>
                <a:rPr lang="tr-TR" sz="1600" dirty="0"/>
                <a:t>Sanayi İşbirlikleri Süreci</a:t>
              </a:r>
            </a:p>
          </p:txBody>
        </p:sp>
      </p:grpSp>
      <p:sp>
        <p:nvSpPr>
          <p:cNvPr id="22" name="TextBox 21"/>
          <p:cNvSpPr txBox="1"/>
          <p:nvPr/>
        </p:nvSpPr>
        <p:spPr>
          <a:xfrm>
            <a:off x="5345718" y="5631930"/>
            <a:ext cx="1514389" cy="338554"/>
          </a:xfrm>
          <a:prstGeom prst="rect">
            <a:avLst/>
          </a:prstGeom>
          <a:noFill/>
        </p:spPr>
        <p:txBody>
          <a:bodyPr wrap="none" rtlCol="0">
            <a:spAutoFit/>
          </a:bodyPr>
          <a:lstStyle/>
          <a:p>
            <a:r>
              <a:rPr lang="tr-TR" sz="1600" dirty="0"/>
              <a:t>Destek süreçleri</a:t>
            </a:r>
          </a:p>
        </p:txBody>
      </p:sp>
      <p:grpSp>
        <p:nvGrpSpPr>
          <p:cNvPr id="4" name="Group 3"/>
          <p:cNvGrpSpPr/>
          <p:nvPr/>
        </p:nvGrpSpPr>
        <p:grpSpPr>
          <a:xfrm>
            <a:off x="2135561" y="5864432"/>
            <a:ext cx="8240221" cy="676565"/>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a:lnSpc>
                  <a:spcPct val="90000"/>
                </a:lnSpc>
                <a:spcBef>
                  <a:spcPct val="0"/>
                </a:spcBef>
                <a:spcAft>
                  <a:spcPct val="35000"/>
                </a:spcAft>
              </a:pPr>
              <a:r>
                <a:rPr lang="tr-TR" sz="1050" dirty="0">
                  <a:solidFill>
                    <a:schemeClr val="tx1"/>
                  </a:solidFill>
                </a:rPr>
                <a:t>Personel yönetimi</a:t>
              </a:r>
              <a:endParaRPr lang="en-US" sz="105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algn="ctr" defTabSz="466725">
                <a:lnSpc>
                  <a:spcPct val="90000"/>
                </a:lnSpc>
                <a:spcBef>
                  <a:spcPct val="0"/>
                </a:spcBef>
                <a:spcAft>
                  <a:spcPct val="35000"/>
                </a:spcAft>
              </a:pPr>
              <a:r>
                <a:rPr lang="tr-TR" sz="1050" dirty="0">
                  <a:solidFill>
                    <a:schemeClr val="tx1"/>
                  </a:solidFill>
                </a:rPr>
                <a:t>Öğrenci yönetimi</a:t>
              </a:r>
              <a:endParaRPr lang="en-US" sz="105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algn="ctr" defTabSz="466725">
                <a:lnSpc>
                  <a:spcPct val="90000"/>
                </a:lnSpc>
                <a:spcBef>
                  <a:spcPct val="0"/>
                </a:spcBef>
                <a:spcAft>
                  <a:spcPct val="35000"/>
                </a:spcAft>
              </a:pPr>
              <a:r>
                <a:rPr lang="tr-TR" sz="1050" dirty="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050" dirty="0">
                  <a:solidFill>
                    <a:schemeClr val="tx1"/>
                  </a:solidFill>
                </a:rPr>
                <a:t>Kalite yönetimi</a:t>
              </a:r>
              <a:endParaRPr lang="en-US" sz="105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050" dirty="0">
                  <a:solidFill>
                    <a:schemeClr val="tx1"/>
                  </a:solidFill>
                </a:rPr>
                <a:t>Tesislerin yönetimi</a:t>
              </a:r>
              <a:endParaRPr lang="en-US" sz="105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algn="ctr" defTabSz="444500">
                <a:lnSpc>
                  <a:spcPct val="90000"/>
                </a:lnSpc>
                <a:spcBef>
                  <a:spcPct val="0"/>
                </a:spcBef>
                <a:spcAft>
                  <a:spcPct val="35000"/>
                </a:spcAft>
              </a:pPr>
              <a:r>
                <a:rPr lang="tr-TR" sz="1000" dirty="0">
                  <a:solidFill>
                    <a:schemeClr val="tx1"/>
                  </a:solidFill>
                </a:rPr>
                <a:t>Bilişim sisteminin yapılandırılması</a:t>
              </a:r>
              <a:endParaRPr lang="en-US" sz="10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050" dirty="0">
                  <a:solidFill>
                    <a:schemeClr val="tx1"/>
                  </a:solidFill>
                </a:rPr>
                <a:t>Bilgi yönetimi</a:t>
              </a:r>
              <a:endParaRPr lang="en-US" sz="105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050" b="1" dirty="0">
                  <a:solidFill>
                    <a:srgbClr val="FF0000"/>
                  </a:solidFill>
                </a:rPr>
                <a:t>Finansal kaynakların yönetimi</a:t>
              </a:r>
              <a:endParaRPr lang="en-US" sz="1050" b="1" dirty="0">
                <a:solidFill>
                  <a:srgbClr val="FF0000"/>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050" dirty="0">
                  <a:solidFill>
                    <a:schemeClr val="tx1"/>
                  </a:solidFill>
                </a:rPr>
                <a:t>Şikayetlerin yönetimi</a:t>
              </a:r>
              <a:endParaRPr lang="en-US" sz="105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a:lnSpc>
                  <a:spcPct val="90000"/>
                </a:lnSpc>
                <a:spcBef>
                  <a:spcPct val="0"/>
                </a:spcBef>
                <a:spcAft>
                  <a:spcPct val="35000"/>
                </a:spcAft>
              </a:pPr>
              <a:r>
                <a:rPr lang="tr-TR" sz="1050" dirty="0">
                  <a:solidFill>
                    <a:schemeClr val="tx1"/>
                  </a:solidFill>
                </a:rPr>
                <a:t>Mezunlarla bağlantıların yönetimi</a:t>
              </a:r>
              <a:endParaRPr lang="en-US" sz="1050" dirty="0">
                <a:solidFill>
                  <a:schemeClr val="tx1"/>
                </a:solidFill>
              </a:endParaRPr>
            </a:p>
          </p:txBody>
        </p:sp>
      </p:grpSp>
      <p:grpSp>
        <p:nvGrpSpPr>
          <p:cNvPr id="50" name="Group 49"/>
          <p:cNvGrpSpPr/>
          <p:nvPr/>
        </p:nvGrpSpPr>
        <p:grpSpPr>
          <a:xfrm>
            <a:off x="2290817" y="4702550"/>
            <a:ext cx="7776864" cy="1413998"/>
            <a:chOff x="1156790" y="4311850"/>
            <a:chExt cx="7776864" cy="1694270"/>
          </a:xfrm>
        </p:grpSpPr>
        <p:sp>
          <p:nvSpPr>
            <p:cNvPr id="51" name="Rectangle 50"/>
            <p:cNvSpPr/>
            <p:nvPr/>
          </p:nvSpPr>
          <p:spPr>
            <a:xfrm>
              <a:off x="1156790" y="451869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1298141" y="431185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4029429" y="4496618"/>
              <a:ext cx="2191690" cy="338554"/>
            </a:xfrm>
            <a:prstGeom prst="rect">
              <a:avLst/>
            </a:prstGeom>
            <a:noFill/>
          </p:spPr>
          <p:txBody>
            <a:bodyPr wrap="none" rtlCol="0">
              <a:spAutoFit/>
            </a:bodyPr>
            <a:lstStyle/>
            <a:p>
              <a:r>
                <a:rPr lang="tr-TR" sz="1600" dirty="0" err="1"/>
                <a:t>Uluslararasılaşma</a:t>
              </a:r>
              <a:r>
                <a:rPr lang="tr-TR" sz="1600" dirty="0"/>
                <a:t> Süreci</a:t>
              </a:r>
            </a:p>
          </p:txBody>
        </p:sp>
      </p:grpSp>
      <p:sp>
        <p:nvSpPr>
          <p:cNvPr id="11" name="Footer Placeholder 10"/>
          <p:cNvSpPr>
            <a:spLocks noGrp="1"/>
          </p:cNvSpPr>
          <p:nvPr>
            <p:ph type="ftr" sz="quarter" idx="11"/>
          </p:nvPr>
        </p:nvSpPr>
        <p:spPr>
          <a:xfrm>
            <a:off x="4038600" y="6531714"/>
            <a:ext cx="4114800" cy="365125"/>
          </a:xfrm>
        </p:spPr>
        <p:txBody>
          <a:bodyPr/>
          <a:lstStyle/>
          <a:p>
            <a:pPr>
              <a:defRPr/>
            </a:pPr>
            <a:r>
              <a:rPr lang="en-US" dirty="0" smtClean="0"/>
              <a:t>SGBD -  Mali </a:t>
            </a:r>
            <a:r>
              <a:rPr lang="en-US" dirty="0" err="1" smtClean="0"/>
              <a:t>İşlerin</a:t>
            </a:r>
            <a:r>
              <a:rPr lang="en-US" dirty="0" smtClean="0"/>
              <a:t> </a:t>
            </a:r>
            <a:r>
              <a:rPr lang="en-US" dirty="0" err="1" smtClean="0"/>
              <a:t>Yönetim</a:t>
            </a:r>
            <a:r>
              <a:rPr lang="en-US" dirty="0" smtClean="0"/>
              <a:t> Süreci,06.02.2019</a:t>
            </a:r>
            <a:endParaRPr lang="en-US" dirty="0"/>
          </a:p>
        </p:txBody>
      </p:sp>
      <p:sp>
        <p:nvSpPr>
          <p:cNvPr id="2" name="Slayt Numarası Yer Tutucusu 1"/>
          <p:cNvSpPr>
            <a:spLocks noGrp="1"/>
          </p:cNvSpPr>
          <p:nvPr>
            <p:ph type="sldNum" sz="quarter" idx="12"/>
          </p:nvPr>
        </p:nvSpPr>
        <p:spPr/>
        <p:txBody>
          <a:bodyPr/>
          <a:lstStyle/>
          <a:p>
            <a:fld id="{99AE190A-FFC3-4768-8C67-FDDF76F0E9B5}" type="slidenum">
              <a:rPr lang="tr-TR" smtClean="0"/>
              <a:t>3</a:t>
            </a:fld>
            <a:endParaRPr lang="tr-TR" dirty="0"/>
          </a:p>
        </p:txBody>
      </p:sp>
    </p:spTree>
    <p:extLst>
      <p:ext uri="{BB962C8B-B14F-4D97-AF65-F5344CB8AC3E}">
        <p14:creationId xmlns:p14="http://schemas.microsoft.com/office/powerpoint/2010/main" val="2131550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smtClean="0">
                <a:solidFill>
                  <a:srgbClr val="C00000"/>
                </a:solidFill>
                <a:latin typeface="Century Gothic" panose="020B0502020202020204" pitchFamily="34" charset="0"/>
              </a:rPr>
              <a:t>II. Performans </a:t>
            </a:r>
            <a:r>
              <a:rPr lang="tr-TR" sz="3200" b="1" dirty="0">
                <a:solidFill>
                  <a:srgbClr val="C00000"/>
                </a:solidFill>
                <a:latin typeface="Century Gothic" panose="020B0502020202020204" pitchFamily="34" charset="0"/>
              </a:rPr>
              <a:t>ve </a:t>
            </a:r>
            <a:r>
              <a:rPr lang="tr-TR" sz="3200" b="1" dirty="0" smtClean="0">
                <a:solidFill>
                  <a:srgbClr val="C00000"/>
                </a:solidFill>
                <a:latin typeface="Century Gothic" panose="020B0502020202020204" pitchFamily="34" charset="0"/>
              </a:rPr>
              <a:t>Kalite </a:t>
            </a:r>
            <a:r>
              <a:rPr lang="tr-TR" sz="3200" b="1" dirty="0">
                <a:solidFill>
                  <a:srgbClr val="C00000"/>
                </a:solidFill>
                <a:latin typeface="Century Gothic" panose="020B0502020202020204" pitchFamily="34" charset="0"/>
              </a:rPr>
              <a:t>Ö</a:t>
            </a:r>
            <a:r>
              <a:rPr lang="tr-TR" sz="3200" b="1" dirty="0" smtClean="0">
                <a:solidFill>
                  <a:srgbClr val="C00000"/>
                </a:solidFill>
                <a:latin typeface="Century Gothic" panose="020B0502020202020204" pitchFamily="34" charset="0"/>
              </a:rPr>
              <a:t>lçütleri </a:t>
            </a:r>
            <a:r>
              <a:rPr lang="tr-TR" sz="3200" b="1" dirty="0">
                <a:solidFill>
                  <a:srgbClr val="C00000"/>
                </a:solidFill>
                <a:latin typeface="Century Gothic" panose="020B0502020202020204" pitchFamily="34" charset="0"/>
              </a:rPr>
              <a:t>Geliştirme Fonksiyonu</a:t>
            </a:r>
            <a:br>
              <a:rPr lang="tr-TR" sz="3200" b="1" dirty="0">
                <a:solidFill>
                  <a:srgbClr val="C00000"/>
                </a:solidFill>
                <a:latin typeface="Century Gothic" panose="020B0502020202020204" pitchFamily="34" charset="0"/>
              </a:rPr>
            </a:br>
            <a:r>
              <a:rPr lang="tr-TR" sz="3200" b="1" dirty="0">
                <a:solidFill>
                  <a:srgbClr val="C00000"/>
                </a:solidFill>
                <a:latin typeface="Century Gothic" panose="020B0502020202020204" pitchFamily="34" charset="0"/>
              </a:rPr>
              <a:t> </a:t>
            </a:r>
            <a:r>
              <a:rPr lang="tr-TR" sz="3200" b="1" dirty="0" smtClean="0">
                <a:solidFill>
                  <a:srgbClr val="C00000"/>
                </a:solidFill>
                <a:latin typeface="Century Gothic" panose="020B0502020202020204" pitchFamily="34" charset="0"/>
              </a:rPr>
              <a:t>Süreçleri</a:t>
            </a:r>
            <a:endParaRPr lang="tr-TR" sz="3200" b="1" dirty="0">
              <a:solidFill>
                <a:srgbClr val="C00000"/>
              </a:solidFill>
              <a:latin typeface="Century Gothic" panose="020B0502020202020204" pitchFamily="34" charset="0"/>
            </a:endParaRPr>
          </a:p>
        </p:txBody>
      </p:sp>
      <p:sp>
        <p:nvSpPr>
          <p:cNvPr id="3" name="İçerik Yer Tutucusu 2"/>
          <p:cNvSpPr>
            <a:spLocks noGrp="1"/>
          </p:cNvSpPr>
          <p:nvPr>
            <p:ph idx="1"/>
          </p:nvPr>
        </p:nvSpPr>
        <p:spPr/>
        <p:txBody>
          <a:bodyPr/>
          <a:lstStyle/>
          <a:p>
            <a:pPr>
              <a:buClr>
                <a:schemeClr val="accent1">
                  <a:lumMod val="50000"/>
                </a:schemeClr>
              </a:buClr>
              <a:buFont typeface="Wingdings" panose="05000000000000000000" pitchFamily="2" charset="2"/>
              <a:buChar char="Ø"/>
            </a:pPr>
            <a:r>
              <a:rPr lang="tr-TR" sz="2000" dirty="0">
                <a:latin typeface="Century Gothic" panose="020B0502020202020204" pitchFamily="34" charset="0"/>
              </a:rPr>
              <a:t>İdarenin yönetimi ile hizmetlerin geliştirilmesi ve performansla ilgili bilgi ve </a:t>
            </a:r>
            <a:r>
              <a:rPr lang="tr-TR" sz="2000" dirty="0" smtClean="0">
                <a:latin typeface="Century Gothic" panose="020B0502020202020204" pitchFamily="34" charset="0"/>
              </a:rPr>
              <a:t>verileri</a:t>
            </a:r>
          </a:p>
          <a:p>
            <a:pPr marL="0" indent="0">
              <a:buClr>
                <a:schemeClr val="accent1">
                  <a:lumMod val="50000"/>
                </a:schemeClr>
              </a:buClr>
              <a:buNone/>
            </a:pPr>
            <a:r>
              <a:rPr lang="tr-TR" sz="2000" dirty="0" smtClean="0">
                <a:latin typeface="Century Gothic" panose="020B0502020202020204" pitchFamily="34" charset="0"/>
              </a:rPr>
              <a:t> </a:t>
            </a:r>
            <a:r>
              <a:rPr lang="tr-TR" sz="2000" dirty="0">
                <a:latin typeface="Century Gothic" panose="020B0502020202020204" pitchFamily="34" charset="0"/>
              </a:rPr>
              <a:t>toplamak, analiz etmek </a:t>
            </a:r>
            <a:r>
              <a:rPr lang="tr-TR" sz="2000" dirty="0" smtClean="0">
                <a:latin typeface="Century Gothic" panose="020B0502020202020204" pitchFamily="34" charset="0"/>
              </a:rPr>
              <a:t>ve yorumlamak</a:t>
            </a:r>
          </a:p>
          <a:p>
            <a:pPr marL="0" indent="0">
              <a:buClr>
                <a:schemeClr val="accent1">
                  <a:lumMod val="50000"/>
                </a:schemeClr>
              </a:buClr>
              <a:buNone/>
            </a:pPr>
            <a:endParaRPr lang="tr-TR" sz="2000" dirty="0" smtClean="0">
              <a:latin typeface="Century Gothic" panose="020B0502020202020204" pitchFamily="34" charset="0"/>
            </a:endParaRPr>
          </a:p>
          <a:p>
            <a:pPr>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İdarenin </a:t>
            </a:r>
            <a:r>
              <a:rPr lang="tr-TR" sz="2000" dirty="0">
                <a:latin typeface="Century Gothic" panose="020B0502020202020204" pitchFamily="34" charset="0"/>
              </a:rPr>
              <a:t>ve/veya birimlerin belirlenen performans ve kalite ölçütlerine </a:t>
            </a:r>
            <a:r>
              <a:rPr lang="tr-TR" sz="2000" dirty="0" smtClean="0">
                <a:latin typeface="Century Gothic" panose="020B0502020202020204" pitchFamily="34" charset="0"/>
              </a:rPr>
              <a:t>uyumunu</a:t>
            </a:r>
          </a:p>
          <a:p>
            <a:pPr marL="0" indent="0">
              <a:buClr>
                <a:schemeClr val="accent1">
                  <a:lumMod val="50000"/>
                </a:schemeClr>
              </a:buClr>
              <a:buNone/>
            </a:pPr>
            <a:endParaRPr lang="tr-TR" sz="2000" dirty="0" smtClean="0">
              <a:latin typeface="Century Gothic" panose="020B0502020202020204" pitchFamily="34" charset="0"/>
            </a:endParaRPr>
          </a:p>
          <a:p>
            <a:pPr marL="0" indent="0">
              <a:buClr>
                <a:schemeClr val="accent1">
                  <a:lumMod val="50000"/>
                </a:schemeClr>
              </a:buClr>
              <a:buNone/>
            </a:pPr>
            <a:r>
              <a:rPr lang="tr-TR" sz="2000" dirty="0" smtClean="0">
                <a:latin typeface="Century Gothic" panose="020B0502020202020204" pitchFamily="34" charset="0"/>
              </a:rPr>
              <a:t> </a:t>
            </a:r>
            <a:r>
              <a:rPr lang="tr-TR" sz="2000" dirty="0">
                <a:latin typeface="Century Gothic" panose="020B0502020202020204" pitchFamily="34" charset="0"/>
              </a:rPr>
              <a:t>değerlendirerek üst </a:t>
            </a:r>
            <a:r>
              <a:rPr lang="tr-TR" sz="2000" dirty="0" smtClean="0">
                <a:latin typeface="Century Gothic" panose="020B0502020202020204" pitchFamily="34" charset="0"/>
              </a:rPr>
              <a:t>yöneticiye sunmak.(İzleme/İdare Faaliyet Raporu)</a:t>
            </a: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30</a:t>
            </a:fld>
            <a:endParaRPr lang="tr-TR" dirty="0"/>
          </a:p>
        </p:txBody>
      </p:sp>
    </p:spTree>
    <p:extLst>
      <p:ext uri="{BB962C8B-B14F-4D97-AF65-F5344CB8AC3E}">
        <p14:creationId xmlns:p14="http://schemas.microsoft.com/office/powerpoint/2010/main" val="2711816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SGBD -  Mali İşlerin Yönetim Süreci,06.02.2019</a:t>
            </a:r>
            <a:endParaRPr lang="tr-TR" dirty="0"/>
          </a:p>
        </p:txBody>
      </p:sp>
      <p:sp>
        <p:nvSpPr>
          <p:cNvPr id="6" name="Metin kutusu 5"/>
          <p:cNvSpPr txBox="1"/>
          <p:nvPr/>
        </p:nvSpPr>
        <p:spPr>
          <a:xfrm>
            <a:off x="1309510" y="1773511"/>
            <a:ext cx="3601156" cy="523220"/>
          </a:xfrm>
          <a:prstGeom prst="rect">
            <a:avLst/>
          </a:prstGeom>
          <a:noFill/>
        </p:spPr>
        <p:txBody>
          <a:bodyPr wrap="square" rtlCol="0">
            <a:spAutoFit/>
          </a:bodyPr>
          <a:lstStyle/>
          <a:p>
            <a:pPr algn="ctr"/>
            <a:r>
              <a:rPr lang="tr-TR" sz="2800" b="1" dirty="0" smtClean="0">
                <a:solidFill>
                  <a:srgbClr val="0070C0"/>
                </a:solidFill>
                <a:latin typeface="Century Gothic" panose="020B0502020202020204" pitchFamily="34" charset="0"/>
              </a:rPr>
              <a:t>Sağlayıcılar</a:t>
            </a:r>
            <a:endParaRPr lang="tr-TR" sz="2800" b="1" dirty="0">
              <a:solidFill>
                <a:srgbClr val="0070C0"/>
              </a:solidFill>
              <a:latin typeface="Century Gothic" panose="020B0502020202020204" pitchFamily="34" charset="0"/>
            </a:endParaRPr>
          </a:p>
        </p:txBody>
      </p:sp>
      <p:sp>
        <p:nvSpPr>
          <p:cNvPr id="7" name="Metin kutusu 6"/>
          <p:cNvSpPr txBox="1"/>
          <p:nvPr/>
        </p:nvSpPr>
        <p:spPr>
          <a:xfrm>
            <a:off x="6632221" y="1773511"/>
            <a:ext cx="3601156" cy="523220"/>
          </a:xfrm>
          <a:prstGeom prst="rect">
            <a:avLst/>
          </a:prstGeom>
          <a:noFill/>
        </p:spPr>
        <p:txBody>
          <a:bodyPr wrap="square" rtlCol="0">
            <a:spAutoFit/>
          </a:bodyPr>
          <a:lstStyle/>
          <a:p>
            <a:pPr algn="ctr"/>
            <a:r>
              <a:rPr lang="tr-TR" sz="2800" b="1" dirty="0" smtClean="0">
                <a:solidFill>
                  <a:srgbClr val="0070C0"/>
                </a:solidFill>
                <a:latin typeface="Century Gothic" panose="020B0502020202020204" pitchFamily="34" charset="0"/>
              </a:rPr>
              <a:t>Yararlananlar</a:t>
            </a:r>
            <a:endParaRPr lang="tr-TR" sz="2800" b="1" dirty="0">
              <a:solidFill>
                <a:srgbClr val="0070C0"/>
              </a:solidFill>
              <a:latin typeface="Century Gothic" panose="020B0502020202020204" pitchFamily="34" charset="0"/>
            </a:endParaRPr>
          </a:p>
        </p:txBody>
      </p:sp>
      <p:sp>
        <p:nvSpPr>
          <p:cNvPr id="8" name="Metin kutusu 7"/>
          <p:cNvSpPr txBox="1"/>
          <p:nvPr/>
        </p:nvSpPr>
        <p:spPr>
          <a:xfrm>
            <a:off x="1309510" y="2720948"/>
            <a:ext cx="3601156" cy="1323439"/>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 Bütçe ve Performans Şube Müdürlüğü</a:t>
            </a:r>
          </a:p>
          <a:p>
            <a:pPr marL="457200" indent="-457200">
              <a:buClr>
                <a:schemeClr val="accent1">
                  <a:lumMod val="50000"/>
                </a:schemeClr>
              </a:buClr>
              <a:buFont typeface="Wingdings" panose="05000000000000000000" pitchFamily="2" charset="2"/>
              <a:buChar char="Ø"/>
            </a:pPr>
            <a:endParaRPr lang="tr-TR" sz="2000"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endParaRPr lang="tr-TR" sz="2000" dirty="0">
              <a:latin typeface="Century Gothic" panose="020B0502020202020204" pitchFamily="34" charset="0"/>
            </a:endParaRPr>
          </a:p>
        </p:txBody>
      </p:sp>
      <p:sp>
        <p:nvSpPr>
          <p:cNvPr id="9" name="Metin kutusu 8"/>
          <p:cNvSpPr txBox="1"/>
          <p:nvPr/>
        </p:nvSpPr>
        <p:spPr>
          <a:xfrm>
            <a:off x="6632221" y="2718060"/>
            <a:ext cx="3601156" cy="2554545"/>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Akademik Birimler</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İdari Birimler</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İç Paydaşlar</a:t>
            </a:r>
          </a:p>
          <a:p>
            <a:pPr marL="457200" indent="-457200">
              <a:buClr>
                <a:schemeClr val="accent1">
                  <a:lumMod val="50000"/>
                </a:schemeClr>
              </a:buClr>
              <a:buFont typeface="Wingdings" panose="05000000000000000000" pitchFamily="2" charset="2"/>
              <a:buChar char="Ø"/>
            </a:pPr>
            <a:endParaRPr lang="tr-TR" sz="2000"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dirty="0" smtClean="0">
                <a:latin typeface="Century Gothic" panose="020B0502020202020204" pitchFamily="34" charset="0"/>
              </a:rPr>
              <a:t>Dış Paydaşlar</a:t>
            </a:r>
          </a:p>
          <a:p>
            <a:pPr marL="457200" indent="-457200">
              <a:buClr>
                <a:schemeClr val="accent1">
                  <a:lumMod val="50000"/>
                </a:schemeClr>
              </a:buClr>
              <a:buFont typeface="Wingdings" panose="05000000000000000000" pitchFamily="2" charset="2"/>
              <a:buChar char="Ø"/>
            </a:pPr>
            <a:endParaRPr lang="tr-TR" sz="2000" dirty="0">
              <a:latin typeface="Century Gothic" panose="020B0502020202020204" pitchFamily="34" charset="0"/>
            </a:endParaRPr>
          </a:p>
        </p:txBody>
      </p:sp>
      <p:sp>
        <p:nvSpPr>
          <p:cNvPr id="11" name="Unvan 1"/>
          <p:cNvSpPr>
            <a:spLocks noGrp="1"/>
          </p:cNvSpPr>
          <p:nvPr>
            <p:ph type="title"/>
          </p:nvPr>
        </p:nvSpPr>
        <p:spPr>
          <a:xfrm>
            <a:off x="838200" y="365125"/>
            <a:ext cx="10515600" cy="1325563"/>
          </a:xfrm>
        </p:spPr>
        <p:txBody>
          <a:bodyPr>
            <a:normAutofit fontScale="90000"/>
          </a:bodyPr>
          <a:lstStyle/>
          <a:p>
            <a:pPr algn="ctr"/>
            <a:r>
              <a:rPr lang="tr-TR" sz="3200" b="1" dirty="0" smtClean="0">
                <a:solidFill>
                  <a:srgbClr val="C00000"/>
                </a:solidFill>
                <a:latin typeface="Century Gothic" panose="020B0502020202020204" pitchFamily="34" charset="0"/>
              </a:rPr>
              <a:t>II. Performans </a:t>
            </a:r>
            <a:r>
              <a:rPr lang="tr-TR" sz="3200" b="1" dirty="0">
                <a:solidFill>
                  <a:srgbClr val="C00000"/>
                </a:solidFill>
                <a:latin typeface="Century Gothic" panose="020B0502020202020204" pitchFamily="34" charset="0"/>
              </a:rPr>
              <a:t>ve </a:t>
            </a:r>
            <a:r>
              <a:rPr lang="tr-TR" sz="3200" b="1" dirty="0" smtClean="0">
                <a:solidFill>
                  <a:srgbClr val="C00000"/>
                </a:solidFill>
                <a:latin typeface="Century Gothic" panose="020B0502020202020204" pitchFamily="34" charset="0"/>
              </a:rPr>
              <a:t>Kalite </a:t>
            </a:r>
            <a:r>
              <a:rPr lang="tr-TR" sz="3200" b="1" dirty="0">
                <a:solidFill>
                  <a:srgbClr val="C00000"/>
                </a:solidFill>
                <a:latin typeface="Century Gothic" panose="020B0502020202020204" pitchFamily="34" charset="0"/>
              </a:rPr>
              <a:t>Ö</a:t>
            </a:r>
            <a:r>
              <a:rPr lang="tr-TR" sz="3200" b="1" dirty="0" smtClean="0">
                <a:solidFill>
                  <a:srgbClr val="C00000"/>
                </a:solidFill>
                <a:latin typeface="Century Gothic" panose="020B0502020202020204" pitchFamily="34" charset="0"/>
              </a:rPr>
              <a:t>lçütleri </a:t>
            </a:r>
            <a:r>
              <a:rPr lang="tr-TR" sz="3200" b="1" dirty="0">
                <a:solidFill>
                  <a:srgbClr val="C00000"/>
                </a:solidFill>
                <a:latin typeface="Century Gothic" panose="020B0502020202020204" pitchFamily="34" charset="0"/>
              </a:rPr>
              <a:t>Geliştirme Fonksiyonu</a:t>
            </a:r>
            <a:br>
              <a:rPr lang="tr-TR" sz="3200" b="1" dirty="0">
                <a:solidFill>
                  <a:srgbClr val="C00000"/>
                </a:solidFill>
                <a:latin typeface="Century Gothic" panose="020B0502020202020204" pitchFamily="34" charset="0"/>
              </a:rPr>
            </a:br>
            <a:r>
              <a:rPr lang="tr-TR" sz="3200" b="1" dirty="0">
                <a:solidFill>
                  <a:srgbClr val="C00000"/>
                </a:solidFill>
                <a:latin typeface="Century Gothic" panose="020B0502020202020204" pitchFamily="34" charset="0"/>
              </a:rPr>
              <a:t> </a:t>
            </a:r>
          </a:p>
        </p:txBody>
      </p:sp>
      <p:sp>
        <p:nvSpPr>
          <p:cNvPr id="2" name="Slayt Numarası Yer Tutucusu 1"/>
          <p:cNvSpPr>
            <a:spLocks noGrp="1"/>
          </p:cNvSpPr>
          <p:nvPr>
            <p:ph type="sldNum" sz="quarter" idx="12"/>
          </p:nvPr>
        </p:nvSpPr>
        <p:spPr/>
        <p:txBody>
          <a:bodyPr/>
          <a:lstStyle/>
          <a:p>
            <a:fld id="{99AE190A-FFC3-4768-8C67-FDDF76F0E9B5}" type="slidenum">
              <a:rPr lang="tr-TR" smtClean="0"/>
              <a:t>31</a:t>
            </a:fld>
            <a:endParaRPr lang="tr-TR" dirty="0"/>
          </a:p>
        </p:txBody>
      </p:sp>
    </p:spTree>
    <p:extLst>
      <p:ext uri="{BB962C8B-B14F-4D97-AF65-F5344CB8AC3E}">
        <p14:creationId xmlns:p14="http://schemas.microsoft.com/office/powerpoint/2010/main" val="3942276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SGBD -  Mali İşlerin Yönetim Süreci,06.02.2019</a:t>
            </a:r>
            <a:endParaRPr lang="tr-TR" dirty="0"/>
          </a:p>
        </p:txBody>
      </p:sp>
      <p:sp>
        <p:nvSpPr>
          <p:cNvPr id="5" name="Unvan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rgbClr val="C00000"/>
                </a:solidFill>
                <a:latin typeface="Century Gothic" panose="020B0502020202020204" pitchFamily="34" charset="0"/>
              </a:rPr>
              <a:t>Performans ve Kalite Ölçütleri Geliştirme Fonksiyonu</a:t>
            </a:r>
            <a:br>
              <a:rPr lang="tr-TR" sz="3200" b="1" dirty="0">
                <a:solidFill>
                  <a:srgbClr val="C00000"/>
                </a:solidFill>
                <a:latin typeface="Century Gothic" panose="020B0502020202020204" pitchFamily="34" charset="0"/>
              </a:rPr>
            </a:br>
            <a:endParaRPr lang="tr-TR" sz="3200" b="1" dirty="0">
              <a:solidFill>
                <a:srgbClr val="C00000"/>
              </a:solidFill>
              <a:latin typeface="Century Gothic" panose="020B0502020202020204" pitchFamily="34" charset="0"/>
            </a:endParaRPr>
          </a:p>
        </p:txBody>
      </p:sp>
      <p:sp>
        <p:nvSpPr>
          <p:cNvPr id="6" name="Metin kutusu 5"/>
          <p:cNvSpPr txBox="1"/>
          <p:nvPr/>
        </p:nvSpPr>
        <p:spPr>
          <a:xfrm>
            <a:off x="1456266" y="1868665"/>
            <a:ext cx="3601156"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Sağlayıcılar</a:t>
            </a:r>
            <a:endParaRPr lang="tr-TR" sz="2800" b="1" dirty="0">
              <a:solidFill>
                <a:srgbClr val="C00000"/>
              </a:solidFill>
              <a:latin typeface="Century Gothic" panose="020B0502020202020204" pitchFamily="34" charset="0"/>
            </a:endParaRPr>
          </a:p>
        </p:txBody>
      </p:sp>
      <p:sp>
        <p:nvSpPr>
          <p:cNvPr id="7" name="Metin kutusu 6"/>
          <p:cNvSpPr txBox="1"/>
          <p:nvPr/>
        </p:nvSpPr>
        <p:spPr>
          <a:xfrm>
            <a:off x="6801555" y="1843088"/>
            <a:ext cx="3601156"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Yararlananlar</a:t>
            </a:r>
            <a:endParaRPr lang="tr-TR" sz="2800" b="1" dirty="0">
              <a:solidFill>
                <a:srgbClr val="C00000"/>
              </a:solidFill>
              <a:latin typeface="Century Gothic" panose="020B0502020202020204" pitchFamily="34" charset="0"/>
            </a:endParaRPr>
          </a:p>
        </p:txBody>
      </p:sp>
      <p:sp>
        <p:nvSpPr>
          <p:cNvPr id="8" name="Metin kutusu 7"/>
          <p:cNvSpPr txBox="1"/>
          <p:nvPr/>
        </p:nvSpPr>
        <p:spPr>
          <a:xfrm>
            <a:off x="1456266" y="2927045"/>
            <a:ext cx="3601156" cy="2246769"/>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Bütçe ve Performans Şube Müdürlüğü</a:t>
            </a:r>
          </a:p>
          <a:p>
            <a:pPr marL="457200" indent="-457200">
              <a:buClr>
                <a:schemeClr val="accent1">
                  <a:lumMod val="50000"/>
                </a:schemeClr>
              </a:buClr>
              <a:buFont typeface="Wingdings" panose="05000000000000000000" pitchFamily="2" charset="2"/>
              <a:buChar char="Ø"/>
            </a:pPr>
            <a:r>
              <a:rPr lang="tr-TR" sz="2000" b="1" dirty="0">
                <a:latin typeface="Century Gothic" panose="020B0502020202020204" pitchFamily="34" charset="0"/>
              </a:rPr>
              <a:t>Stratejik Yönetim ve Planlama Şube Müdürlüğü</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p:txBody>
      </p:sp>
      <p:sp>
        <p:nvSpPr>
          <p:cNvPr id="9" name="Metin kutusu 8"/>
          <p:cNvSpPr txBox="1"/>
          <p:nvPr/>
        </p:nvSpPr>
        <p:spPr>
          <a:xfrm>
            <a:off x="6801555" y="2927045"/>
            <a:ext cx="3601156" cy="1323439"/>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Akademik Birimler</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İdari Birimler</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p:txBody>
      </p:sp>
      <p:pic>
        <p:nvPicPr>
          <p:cNvPr id="2" name="Resim 1"/>
          <p:cNvPicPr>
            <a:picLocks noChangeAspect="1"/>
          </p:cNvPicPr>
          <p:nvPr/>
        </p:nvPicPr>
        <p:blipFill>
          <a:blip r:embed="rId2"/>
          <a:stretch>
            <a:fillRect/>
          </a:stretch>
        </p:blipFill>
        <p:spPr>
          <a:xfrm>
            <a:off x="0" y="0"/>
            <a:ext cx="12811125" cy="6896100"/>
          </a:xfrm>
          <a:prstGeom prst="rect">
            <a:avLst/>
          </a:prstGeom>
        </p:spPr>
      </p:pic>
      <p:sp>
        <p:nvSpPr>
          <p:cNvPr id="3" name="Slayt Numarası Yer Tutucusu 2"/>
          <p:cNvSpPr>
            <a:spLocks noGrp="1"/>
          </p:cNvSpPr>
          <p:nvPr>
            <p:ph type="sldNum" sz="quarter" idx="12"/>
          </p:nvPr>
        </p:nvSpPr>
        <p:spPr/>
        <p:txBody>
          <a:bodyPr/>
          <a:lstStyle/>
          <a:p>
            <a:fld id="{99AE190A-FFC3-4768-8C67-FDDF76F0E9B5}" type="slidenum">
              <a:rPr lang="tr-TR" smtClean="0"/>
              <a:t>32</a:t>
            </a:fld>
            <a:endParaRPr lang="tr-TR" dirty="0"/>
          </a:p>
        </p:txBody>
      </p:sp>
    </p:spTree>
    <p:extLst>
      <p:ext uri="{BB962C8B-B14F-4D97-AF65-F5344CB8AC3E}">
        <p14:creationId xmlns:p14="http://schemas.microsoft.com/office/powerpoint/2010/main" val="285425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5125"/>
            <a:ext cx="11678856" cy="1325563"/>
          </a:xfrm>
        </p:spPr>
        <p:txBody>
          <a:bodyPr>
            <a:normAutofit/>
          </a:bodyPr>
          <a:lstStyle/>
          <a:p>
            <a:pPr algn="ctr"/>
            <a:r>
              <a:rPr lang="tr-TR" sz="3200" b="1" dirty="0">
                <a:solidFill>
                  <a:srgbClr val="C00000"/>
                </a:solidFill>
                <a:latin typeface="Century Gothic" panose="020B0502020202020204" pitchFamily="34" charset="0"/>
              </a:rPr>
              <a:t>III. Yönetim </a:t>
            </a:r>
            <a:r>
              <a:rPr lang="tr-TR" sz="3200" b="1" dirty="0" smtClean="0">
                <a:solidFill>
                  <a:srgbClr val="C00000"/>
                </a:solidFill>
                <a:latin typeface="Century Gothic" panose="020B0502020202020204" pitchFamily="34" charset="0"/>
              </a:rPr>
              <a:t>Bilgi </a:t>
            </a:r>
            <a:r>
              <a:rPr lang="tr-TR" sz="3200" b="1" dirty="0">
                <a:solidFill>
                  <a:srgbClr val="C00000"/>
                </a:solidFill>
                <a:latin typeface="Century Gothic" panose="020B0502020202020204" pitchFamily="34" charset="0"/>
              </a:rPr>
              <a:t>Sistemi Fonksiyonu</a:t>
            </a:r>
            <a:br>
              <a:rPr lang="tr-TR" sz="3200" b="1" dirty="0">
                <a:solidFill>
                  <a:srgbClr val="C00000"/>
                </a:solidFill>
                <a:latin typeface="Century Gothic" panose="020B0502020202020204" pitchFamily="34" charset="0"/>
              </a:rPr>
            </a:br>
            <a:r>
              <a:rPr lang="tr-TR" sz="3200" b="1" dirty="0">
                <a:solidFill>
                  <a:srgbClr val="C00000"/>
                </a:solidFill>
                <a:latin typeface="Century Gothic" panose="020B0502020202020204" pitchFamily="34" charset="0"/>
              </a:rPr>
              <a:t> </a:t>
            </a:r>
            <a:r>
              <a:rPr lang="tr-TR" sz="3200" b="1" dirty="0" smtClean="0">
                <a:solidFill>
                  <a:srgbClr val="C00000"/>
                </a:solidFill>
                <a:latin typeface="Century Gothic" panose="020B0502020202020204" pitchFamily="34" charset="0"/>
              </a:rPr>
              <a:t>Süreçleri</a:t>
            </a:r>
            <a:endParaRPr lang="tr-TR" sz="3200" b="1" dirty="0">
              <a:solidFill>
                <a:srgbClr val="C00000"/>
              </a:solidFill>
              <a:latin typeface="Century Gothic" panose="020B0502020202020204" pitchFamily="34" charset="0"/>
            </a:endParaRPr>
          </a:p>
        </p:txBody>
      </p:sp>
      <p:sp>
        <p:nvSpPr>
          <p:cNvPr id="3" name="İçerik Yer Tutucusu 2"/>
          <p:cNvSpPr>
            <a:spLocks noGrp="1"/>
          </p:cNvSpPr>
          <p:nvPr>
            <p:ph idx="1"/>
          </p:nvPr>
        </p:nvSpPr>
        <p:spPr>
          <a:xfrm>
            <a:off x="838200" y="2443941"/>
            <a:ext cx="10515600" cy="3733021"/>
          </a:xfrm>
        </p:spPr>
        <p:txBody>
          <a:bodyPr/>
          <a:lstStyle/>
          <a:p>
            <a:pPr>
              <a:buClr>
                <a:schemeClr val="accent5">
                  <a:lumMod val="50000"/>
                </a:schemeClr>
              </a:buClr>
              <a:buFont typeface="Wingdings" panose="05000000000000000000" pitchFamily="2" charset="2"/>
              <a:buChar char="Ø"/>
            </a:pPr>
            <a:r>
              <a:rPr lang="tr-TR" dirty="0" smtClean="0"/>
              <a:t> </a:t>
            </a:r>
            <a:r>
              <a:rPr lang="tr-TR" dirty="0"/>
              <a:t>Yönetim bilgi sistemlerine ilişkin hizmetleri varsa ilgili birimlerle işbirliği içinde yerine </a:t>
            </a:r>
            <a:r>
              <a:rPr lang="tr-TR" dirty="0" smtClean="0"/>
              <a:t>getirmek,</a:t>
            </a:r>
          </a:p>
          <a:p>
            <a:pPr algn="just">
              <a:buClr>
                <a:schemeClr val="accent5">
                  <a:lumMod val="50000"/>
                </a:schemeClr>
              </a:buClr>
              <a:buFont typeface="Wingdings" panose="05000000000000000000" pitchFamily="2" charset="2"/>
              <a:buChar char="Ø"/>
            </a:pPr>
            <a:r>
              <a:rPr lang="tr-TR" dirty="0" smtClean="0"/>
              <a:t> </a:t>
            </a:r>
            <a:r>
              <a:rPr lang="tr-TR" dirty="0"/>
              <a:t>Yönetim bilgi sisteminin geliştirilmesi çalışmalarını </a:t>
            </a:r>
            <a:r>
              <a:rPr lang="tr-TR" dirty="0" smtClean="0"/>
              <a:t>yürütmek,</a:t>
            </a:r>
          </a:p>
          <a:p>
            <a:pPr algn="just">
              <a:buClr>
                <a:schemeClr val="accent5">
                  <a:lumMod val="50000"/>
                </a:schemeClr>
              </a:buClr>
              <a:buFont typeface="Wingdings" panose="05000000000000000000" pitchFamily="2" charset="2"/>
              <a:buChar char="Ø"/>
            </a:pPr>
            <a:endParaRPr lang="tr-TR" dirty="0"/>
          </a:p>
          <a:p>
            <a:pPr marL="0" indent="0" algn="just">
              <a:buClr>
                <a:schemeClr val="accent5">
                  <a:lumMod val="50000"/>
                </a:schemeClr>
              </a:buClr>
              <a:buNone/>
            </a:pPr>
            <a:r>
              <a:rPr lang="tr-TR" dirty="0" smtClean="0"/>
              <a:t>	 </a:t>
            </a:r>
            <a:r>
              <a:rPr lang="tr-TR" dirty="0" smtClean="0">
                <a:solidFill>
                  <a:srgbClr val="0070C0"/>
                </a:solidFill>
              </a:rPr>
              <a:t>Stratejik Yönetim Bilgi Sisteminin tasarım çalışmaları  </a:t>
            </a:r>
            <a:r>
              <a:rPr lang="tr-TR" dirty="0" smtClean="0"/>
              <a:t>Strateji Geliştirme Daire Başkanlığı ve Bilgi İşlem Daire Başkanlığı işbirliği ile yürütülmüştür.</a:t>
            </a:r>
          </a:p>
          <a:p>
            <a:pPr marL="0" indent="0" algn="just">
              <a:buClr>
                <a:schemeClr val="accent5">
                  <a:lumMod val="50000"/>
                </a:schemeClr>
              </a:buClr>
              <a:buNone/>
            </a:pPr>
            <a:endParaRPr lang="tr-TR" dirty="0" smtClean="0"/>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33</a:t>
            </a:fld>
            <a:endParaRPr lang="tr-TR" dirty="0"/>
          </a:p>
        </p:txBody>
      </p:sp>
    </p:spTree>
    <p:extLst>
      <p:ext uri="{BB962C8B-B14F-4D97-AF65-F5344CB8AC3E}">
        <p14:creationId xmlns:p14="http://schemas.microsoft.com/office/powerpoint/2010/main" val="4228022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SGBD -  Mali İşlerin Yönetim Süreci,06.02.2019</a:t>
            </a:r>
            <a:endParaRPr lang="tr-TR" dirty="0"/>
          </a:p>
        </p:txBody>
      </p:sp>
      <p:sp>
        <p:nvSpPr>
          <p:cNvPr id="5" name="Unvan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smtClean="0">
                <a:solidFill>
                  <a:srgbClr val="C00000"/>
                </a:solidFill>
                <a:latin typeface="Century Gothic" panose="020B0502020202020204" pitchFamily="34" charset="0"/>
              </a:rPr>
              <a:t>Yönetim </a:t>
            </a:r>
            <a:r>
              <a:rPr lang="tr-TR" sz="3200" b="1" dirty="0">
                <a:solidFill>
                  <a:srgbClr val="C00000"/>
                </a:solidFill>
                <a:latin typeface="Century Gothic" panose="020B0502020202020204" pitchFamily="34" charset="0"/>
              </a:rPr>
              <a:t>Bilgi Sistemi Fonksiyonu</a:t>
            </a:r>
            <a:br>
              <a:rPr lang="tr-TR" sz="3200" b="1" dirty="0">
                <a:solidFill>
                  <a:srgbClr val="C00000"/>
                </a:solidFill>
                <a:latin typeface="Century Gothic" panose="020B0502020202020204" pitchFamily="34" charset="0"/>
              </a:rPr>
            </a:br>
            <a:endParaRPr lang="tr-TR" sz="3200" b="1" dirty="0">
              <a:solidFill>
                <a:srgbClr val="C00000"/>
              </a:solidFill>
              <a:latin typeface="Century Gothic" panose="020B0502020202020204" pitchFamily="34" charset="0"/>
            </a:endParaRPr>
          </a:p>
        </p:txBody>
      </p:sp>
      <p:sp>
        <p:nvSpPr>
          <p:cNvPr id="6" name="Metin kutusu 5"/>
          <p:cNvSpPr txBox="1"/>
          <p:nvPr/>
        </p:nvSpPr>
        <p:spPr>
          <a:xfrm>
            <a:off x="1309510" y="1627992"/>
            <a:ext cx="3601156"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Sağlayıcılar</a:t>
            </a:r>
            <a:endParaRPr lang="tr-TR" sz="2800" b="1" dirty="0">
              <a:solidFill>
                <a:srgbClr val="C00000"/>
              </a:solidFill>
              <a:latin typeface="Century Gothic" panose="020B0502020202020204" pitchFamily="34" charset="0"/>
            </a:endParaRPr>
          </a:p>
        </p:txBody>
      </p:sp>
      <p:sp>
        <p:nvSpPr>
          <p:cNvPr id="7" name="Metin kutusu 6"/>
          <p:cNvSpPr txBox="1"/>
          <p:nvPr/>
        </p:nvSpPr>
        <p:spPr>
          <a:xfrm>
            <a:off x="6801555" y="1627992"/>
            <a:ext cx="3601156"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Yararlananlar</a:t>
            </a:r>
            <a:endParaRPr lang="tr-TR" sz="2800" b="1" dirty="0">
              <a:solidFill>
                <a:srgbClr val="C00000"/>
              </a:solidFill>
              <a:latin typeface="Century Gothic" panose="020B0502020202020204" pitchFamily="34" charset="0"/>
            </a:endParaRPr>
          </a:p>
        </p:txBody>
      </p:sp>
      <p:sp>
        <p:nvSpPr>
          <p:cNvPr id="8" name="Metin kutusu 7"/>
          <p:cNvSpPr txBox="1"/>
          <p:nvPr/>
        </p:nvSpPr>
        <p:spPr>
          <a:xfrm>
            <a:off x="1309510" y="2593433"/>
            <a:ext cx="3601156" cy="3477875"/>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Bütçe ve Performans Şube Müdürlüğü</a:t>
            </a:r>
          </a:p>
          <a:p>
            <a:pPr marL="457200" indent="-457200">
              <a:buClr>
                <a:schemeClr val="accent1">
                  <a:lumMod val="50000"/>
                </a:schemeClr>
              </a:buClr>
              <a:buFont typeface="Wingdings" panose="05000000000000000000" pitchFamily="2" charset="2"/>
              <a:buChar char="Ø"/>
            </a:pPr>
            <a:r>
              <a:rPr lang="tr-TR" sz="2000" b="1" dirty="0">
                <a:latin typeface="Century Gothic" panose="020B0502020202020204" pitchFamily="34" charset="0"/>
              </a:rPr>
              <a:t>Stratejik Yönetim ve Planlama Şube Müdürlüğü</a:t>
            </a: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Muhasebe, Kesin Hesap ve Raporlama Şube Müdürlüğü</a:t>
            </a: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İç Kontrol ve Ön Mali kontrol Şube Müdürlüğü</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p:txBody>
      </p:sp>
      <p:sp>
        <p:nvSpPr>
          <p:cNvPr id="9" name="Metin kutusu 8"/>
          <p:cNvSpPr txBox="1"/>
          <p:nvPr/>
        </p:nvSpPr>
        <p:spPr>
          <a:xfrm>
            <a:off x="6801555" y="2593433"/>
            <a:ext cx="3601156" cy="2554545"/>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Akademik Birimler</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İdari Birimler</a:t>
            </a:r>
          </a:p>
          <a:p>
            <a:pPr marL="457200" indent="-457200">
              <a:buClr>
                <a:schemeClr val="accent1">
                  <a:lumMod val="50000"/>
                </a:schemeClr>
              </a:buClr>
              <a:buFont typeface="Wingdings" panose="05000000000000000000" pitchFamily="2" charset="2"/>
              <a:buChar char="Ø"/>
            </a:pPr>
            <a:endParaRPr lang="tr-TR" sz="2000" b="1"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İç Paydaşlar</a:t>
            </a:r>
          </a:p>
          <a:p>
            <a:pPr marL="457200" indent="-457200">
              <a:buClr>
                <a:schemeClr val="accent1">
                  <a:lumMod val="50000"/>
                </a:schemeClr>
              </a:buClr>
              <a:buFont typeface="Wingdings" panose="05000000000000000000" pitchFamily="2" charset="2"/>
              <a:buChar char="Ø"/>
            </a:pPr>
            <a:endParaRPr lang="tr-TR" sz="2000" b="1"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Dış Paydaşlar</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p:txBody>
      </p:sp>
      <p:sp>
        <p:nvSpPr>
          <p:cNvPr id="2" name="Slayt Numarası Yer Tutucusu 1"/>
          <p:cNvSpPr>
            <a:spLocks noGrp="1"/>
          </p:cNvSpPr>
          <p:nvPr>
            <p:ph type="sldNum" sz="quarter" idx="12"/>
          </p:nvPr>
        </p:nvSpPr>
        <p:spPr/>
        <p:txBody>
          <a:bodyPr/>
          <a:lstStyle/>
          <a:p>
            <a:fld id="{99AE190A-FFC3-4768-8C67-FDDF76F0E9B5}" type="slidenum">
              <a:rPr lang="tr-TR" smtClean="0"/>
              <a:t>34</a:t>
            </a:fld>
            <a:endParaRPr lang="tr-TR" dirty="0"/>
          </a:p>
        </p:txBody>
      </p:sp>
    </p:spTree>
    <p:extLst>
      <p:ext uri="{BB962C8B-B14F-4D97-AF65-F5344CB8AC3E}">
        <p14:creationId xmlns:p14="http://schemas.microsoft.com/office/powerpoint/2010/main" val="3525933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graphicFrame>
        <p:nvGraphicFramePr>
          <p:cNvPr id="2" name="Diyagram 1"/>
          <p:cNvGraphicFramePr/>
          <p:nvPr>
            <p:extLst>
              <p:ext uri="{D42A27DB-BD31-4B8C-83A1-F6EECF244321}">
                <p14:modId xmlns:p14="http://schemas.microsoft.com/office/powerpoint/2010/main" val="3506772981"/>
              </p:ext>
            </p:extLst>
          </p:nvPr>
        </p:nvGraphicFramePr>
        <p:xfrm>
          <a:off x="1528156" y="777855"/>
          <a:ext cx="91356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ayt Numarası Yer Tutucusu 7"/>
          <p:cNvSpPr>
            <a:spLocks noGrp="1"/>
          </p:cNvSpPr>
          <p:nvPr>
            <p:ph type="sldNum" sz="quarter" idx="12"/>
          </p:nvPr>
        </p:nvSpPr>
        <p:spPr/>
        <p:txBody>
          <a:bodyPr/>
          <a:lstStyle/>
          <a:p>
            <a:fld id="{99AE190A-FFC3-4768-8C67-FDDF76F0E9B5}" type="slidenum">
              <a:rPr lang="tr-TR" smtClean="0"/>
              <a:t>35</a:t>
            </a:fld>
            <a:endParaRPr lang="tr-TR" dirty="0"/>
          </a:p>
        </p:txBody>
      </p:sp>
    </p:spTree>
    <p:extLst>
      <p:ext uri="{BB962C8B-B14F-4D97-AF65-F5344CB8AC3E}">
        <p14:creationId xmlns:p14="http://schemas.microsoft.com/office/powerpoint/2010/main" val="1635653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SGBD -  Mali İşlerin Yönetim Süreci,06.02.2019</a:t>
            </a:r>
            <a:endParaRPr lang="tr-TR" dirty="0"/>
          </a:p>
        </p:txBody>
      </p:sp>
      <p:sp>
        <p:nvSpPr>
          <p:cNvPr id="5" name="Unvan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rgbClr val="C00000"/>
                </a:solidFill>
                <a:latin typeface="Century Gothic" panose="020B0502020202020204" pitchFamily="34" charset="0"/>
              </a:rPr>
              <a:t>Mali Hizmetler Fonksiyonu</a:t>
            </a:r>
            <a:br>
              <a:rPr lang="tr-TR" sz="3200" b="1" dirty="0">
                <a:solidFill>
                  <a:srgbClr val="C00000"/>
                </a:solidFill>
                <a:latin typeface="Century Gothic" panose="020B0502020202020204" pitchFamily="34" charset="0"/>
              </a:rPr>
            </a:br>
            <a:endParaRPr lang="tr-TR" sz="3200" b="1" dirty="0">
              <a:solidFill>
                <a:srgbClr val="C00000"/>
              </a:solidFill>
              <a:latin typeface="Century Gothic" panose="020B0502020202020204" pitchFamily="34" charset="0"/>
            </a:endParaRPr>
          </a:p>
        </p:txBody>
      </p:sp>
      <p:sp>
        <p:nvSpPr>
          <p:cNvPr id="6" name="Metin kutusu 5"/>
          <p:cNvSpPr txBox="1"/>
          <p:nvPr/>
        </p:nvSpPr>
        <p:spPr>
          <a:xfrm>
            <a:off x="1264354" y="1752574"/>
            <a:ext cx="3601156"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Sağlayıcılar</a:t>
            </a:r>
            <a:endParaRPr lang="tr-TR" sz="2800" b="1" dirty="0">
              <a:solidFill>
                <a:srgbClr val="C00000"/>
              </a:solidFill>
              <a:latin typeface="Century Gothic" panose="020B0502020202020204" pitchFamily="34" charset="0"/>
            </a:endParaRPr>
          </a:p>
        </p:txBody>
      </p:sp>
      <p:sp>
        <p:nvSpPr>
          <p:cNvPr id="7" name="Metin kutusu 6"/>
          <p:cNvSpPr txBox="1"/>
          <p:nvPr/>
        </p:nvSpPr>
        <p:spPr>
          <a:xfrm>
            <a:off x="6801555" y="1752574"/>
            <a:ext cx="3601156"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Yararlananlar</a:t>
            </a:r>
            <a:endParaRPr lang="tr-TR" sz="2800" b="1" dirty="0">
              <a:solidFill>
                <a:srgbClr val="C00000"/>
              </a:solidFill>
              <a:latin typeface="Century Gothic" panose="020B0502020202020204" pitchFamily="34" charset="0"/>
            </a:endParaRPr>
          </a:p>
        </p:txBody>
      </p:sp>
      <p:sp>
        <p:nvSpPr>
          <p:cNvPr id="8" name="Metin kutusu 7"/>
          <p:cNvSpPr txBox="1"/>
          <p:nvPr/>
        </p:nvSpPr>
        <p:spPr>
          <a:xfrm>
            <a:off x="1478844" y="2577134"/>
            <a:ext cx="3601156" cy="3477875"/>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Bütçe ve Performans Şube Müdürlüğü</a:t>
            </a:r>
          </a:p>
          <a:p>
            <a:pPr marL="457200" indent="-457200">
              <a:buClr>
                <a:schemeClr val="accent1">
                  <a:lumMod val="50000"/>
                </a:schemeClr>
              </a:buClr>
              <a:buFont typeface="Wingdings" panose="05000000000000000000" pitchFamily="2" charset="2"/>
              <a:buChar char="Ø"/>
            </a:pPr>
            <a:r>
              <a:rPr lang="tr-TR" sz="2000" b="1" dirty="0">
                <a:latin typeface="Century Gothic" panose="020B0502020202020204" pitchFamily="34" charset="0"/>
              </a:rPr>
              <a:t>Stratejik Yönetim ve Planlama Şube Müdürlüğü</a:t>
            </a: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Muhasebe, Kesin Hesap ve Raporlama Şube Müdürlüğü</a:t>
            </a: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İç Kontrol ve Ön Mali kontrol Şube Müdürlüğü</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p:txBody>
      </p:sp>
      <p:sp>
        <p:nvSpPr>
          <p:cNvPr id="9" name="Metin kutusu 8"/>
          <p:cNvSpPr txBox="1"/>
          <p:nvPr/>
        </p:nvSpPr>
        <p:spPr>
          <a:xfrm>
            <a:off x="6801555" y="2577134"/>
            <a:ext cx="3601156" cy="3477875"/>
          </a:xfrm>
          <a:prstGeom prst="rect">
            <a:avLst/>
          </a:prstGeom>
          <a:noFill/>
          <a:ln>
            <a:solidFill>
              <a:schemeClr val="tx1"/>
            </a:solidFill>
          </a:ln>
        </p:spPr>
        <p:txBody>
          <a:bodyPr wrap="square" rtlCol="0">
            <a:spAutoFit/>
          </a:bodyPr>
          <a:lstStyle/>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Akademik Birimler</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İdari Birimler</a:t>
            </a:r>
          </a:p>
          <a:p>
            <a:pPr marL="457200" indent="-457200">
              <a:buClr>
                <a:schemeClr val="accent1">
                  <a:lumMod val="50000"/>
                </a:schemeClr>
              </a:buClr>
              <a:buFont typeface="Wingdings" panose="05000000000000000000" pitchFamily="2" charset="2"/>
              <a:buChar char="Ø"/>
            </a:pPr>
            <a:endParaRPr lang="tr-TR" sz="2000" b="1"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İç Paydaşlar</a:t>
            </a:r>
          </a:p>
          <a:p>
            <a:pPr marL="457200" indent="-457200">
              <a:buClr>
                <a:schemeClr val="accent1">
                  <a:lumMod val="50000"/>
                </a:schemeClr>
              </a:buClr>
              <a:buFont typeface="Wingdings" panose="05000000000000000000" pitchFamily="2" charset="2"/>
              <a:buChar char="Ø"/>
            </a:pPr>
            <a:endParaRPr lang="tr-TR" sz="2000" b="1"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Dış Paydaşlar</a:t>
            </a:r>
          </a:p>
          <a:p>
            <a:pPr marL="457200" indent="-457200">
              <a:buClr>
                <a:schemeClr val="accent1">
                  <a:lumMod val="50000"/>
                </a:schemeClr>
              </a:buClr>
              <a:buFont typeface="Wingdings" panose="05000000000000000000" pitchFamily="2" charset="2"/>
              <a:buChar char="Ø"/>
            </a:pPr>
            <a:endParaRPr lang="tr-TR" sz="2000" b="1" dirty="0">
              <a:latin typeface="Century Gothic" panose="020B0502020202020204" pitchFamily="34" charset="0"/>
            </a:endParaRP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Gerçek/Tüzel kişiler</a:t>
            </a:r>
          </a:p>
          <a:p>
            <a:pPr marL="457200" indent="-457200">
              <a:buClr>
                <a:schemeClr val="accent1">
                  <a:lumMod val="50000"/>
                </a:schemeClr>
              </a:buClr>
              <a:buFont typeface="Wingdings" panose="05000000000000000000" pitchFamily="2" charset="2"/>
              <a:buChar char="Ø"/>
            </a:pPr>
            <a:r>
              <a:rPr lang="tr-TR" sz="2000" b="1" dirty="0" smtClean="0">
                <a:latin typeface="Century Gothic" panose="020B0502020202020204" pitchFamily="34" charset="0"/>
              </a:rPr>
              <a:t>Öğrenciler</a:t>
            </a:r>
          </a:p>
          <a:p>
            <a:pPr marL="457200" indent="-457200">
              <a:buClr>
                <a:schemeClr val="accent1">
                  <a:lumMod val="50000"/>
                </a:schemeClr>
              </a:buClr>
              <a:buFont typeface="Wingdings" panose="05000000000000000000" pitchFamily="2" charset="2"/>
              <a:buChar char="Ø"/>
            </a:pPr>
            <a:endParaRPr lang="tr-TR" sz="2000" b="1" dirty="0" smtClean="0">
              <a:latin typeface="Century Gothic" panose="020B0502020202020204" pitchFamily="34" charset="0"/>
            </a:endParaRPr>
          </a:p>
        </p:txBody>
      </p:sp>
      <p:sp>
        <p:nvSpPr>
          <p:cNvPr id="2" name="Slayt Numarası Yer Tutucusu 1"/>
          <p:cNvSpPr>
            <a:spLocks noGrp="1"/>
          </p:cNvSpPr>
          <p:nvPr>
            <p:ph type="sldNum" sz="quarter" idx="12"/>
          </p:nvPr>
        </p:nvSpPr>
        <p:spPr/>
        <p:txBody>
          <a:bodyPr/>
          <a:lstStyle/>
          <a:p>
            <a:fld id="{99AE190A-FFC3-4768-8C67-FDDF76F0E9B5}" type="slidenum">
              <a:rPr lang="tr-TR" smtClean="0"/>
              <a:t>36</a:t>
            </a:fld>
            <a:endParaRPr lang="tr-TR" dirty="0"/>
          </a:p>
        </p:txBody>
      </p:sp>
    </p:spTree>
    <p:extLst>
      <p:ext uri="{BB962C8B-B14F-4D97-AF65-F5344CB8AC3E}">
        <p14:creationId xmlns:p14="http://schemas.microsoft.com/office/powerpoint/2010/main" val="1091430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68375"/>
          </a:xfrm>
        </p:spPr>
        <p:txBody>
          <a:bodyPr>
            <a:normAutofit/>
          </a:bodyPr>
          <a:lstStyle/>
          <a:p>
            <a:pPr algn="ctr"/>
            <a:r>
              <a:rPr lang="tr-TR" sz="3200" b="1" dirty="0" smtClean="0">
                <a:solidFill>
                  <a:srgbClr val="C00000"/>
                </a:solidFill>
                <a:latin typeface="Century Gothic" panose="020B0502020202020204" pitchFamily="34" charset="0"/>
              </a:rPr>
              <a:t>IV. Mali Hizmetler Fonksiyonu </a:t>
            </a:r>
            <a:r>
              <a:rPr lang="tr-TR" sz="3200" b="1" dirty="0">
                <a:solidFill>
                  <a:srgbClr val="C00000"/>
                </a:solidFill>
                <a:latin typeface="Century Gothic" panose="020B0502020202020204" pitchFamily="34" charset="0"/>
              </a:rPr>
              <a:t>Alt Süreçleri</a:t>
            </a:r>
          </a:p>
        </p:txBody>
      </p:sp>
      <p:sp>
        <p:nvSpPr>
          <p:cNvPr id="3" name="İçerik Yer Tutucusu 2"/>
          <p:cNvSpPr>
            <a:spLocks noGrp="1"/>
          </p:cNvSpPr>
          <p:nvPr>
            <p:ph idx="1"/>
          </p:nvPr>
        </p:nvSpPr>
        <p:spPr/>
        <p:txBody>
          <a:bodyPr>
            <a:normAutofit/>
          </a:bodyPr>
          <a:lstStyle/>
          <a:p>
            <a:pPr>
              <a:buClr>
                <a:schemeClr val="accent5">
                  <a:lumMod val="50000"/>
                </a:schemeClr>
              </a:buClr>
              <a:buFont typeface="Wingdings" panose="05000000000000000000" pitchFamily="2" charset="2"/>
              <a:buChar char="Ø"/>
            </a:pPr>
            <a:r>
              <a:rPr lang="tr-TR" dirty="0" smtClean="0"/>
              <a:t> </a:t>
            </a:r>
            <a:r>
              <a:rPr lang="tr-TR" b="1" dirty="0" smtClean="0">
                <a:solidFill>
                  <a:schemeClr val="accent1">
                    <a:lumMod val="75000"/>
                  </a:schemeClr>
                </a:solidFill>
              </a:rPr>
              <a:t>1. Bütçe </a:t>
            </a:r>
            <a:r>
              <a:rPr lang="tr-TR" b="1" dirty="0">
                <a:solidFill>
                  <a:schemeClr val="accent1">
                    <a:lumMod val="75000"/>
                  </a:schemeClr>
                </a:solidFill>
              </a:rPr>
              <a:t>ve performans </a:t>
            </a:r>
            <a:r>
              <a:rPr lang="tr-TR" b="1" dirty="0" smtClean="0">
                <a:solidFill>
                  <a:schemeClr val="accent1">
                    <a:lumMod val="75000"/>
                  </a:schemeClr>
                </a:solidFill>
              </a:rPr>
              <a:t>programı</a:t>
            </a:r>
          </a:p>
          <a:p>
            <a:pPr>
              <a:buClr>
                <a:schemeClr val="accent5">
                  <a:lumMod val="50000"/>
                </a:schemeClr>
              </a:buClr>
              <a:buFont typeface="Wingdings" panose="05000000000000000000" pitchFamily="2" charset="2"/>
              <a:buChar char="Ø"/>
            </a:pPr>
            <a:endParaRPr lang="tr-TR" dirty="0" smtClean="0"/>
          </a:p>
          <a:p>
            <a:pPr lvl="1">
              <a:buClr>
                <a:schemeClr val="accent5">
                  <a:lumMod val="50000"/>
                </a:schemeClr>
              </a:buClr>
              <a:buFont typeface="Wingdings" panose="05000000000000000000" pitchFamily="2" charset="2"/>
              <a:buChar char="Ø"/>
            </a:pPr>
            <a:r>
              <a:rPr lang="tr-TR" dirty="0">
                <a:latin typeface="Century Gothic" panose="020B0502020202020204" pitchFamily="34" charset="0"/>
              </a:rPr>
              <a:t>Performans programı hazırlıklarının </a:t>
            </a:r>
            <a:r>
              <a:rPr lang="tr-TR" dirty="0" smtClean="0">
                <a:latin typeface="Century Gothic" panose="020B0502020202020204" pitchFamily="34" charset="0"/>
              </a:rPr>
              <a:t>koordinasyonu,</a:t>
            </a:r>
          </a:p>
          <a:p>
            <a:pPr marL="457200" lvl="1" indent="0">
              <a:buClr>
                <a:schemeClr val="accent5">
                  <a:lumMod val="50000"/>
                </a:schemeClr>
              </a:buClr>
              <a:buNone/>
            </a:pPr>
            <a:endParaRPr lang="tr-TR"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dirty="0" smtClean="0">
                <a:latin typeface="Century Gothic" panose="020B0502020202020204" pitchFamily="34" charset="0"/>
              </a:rPr>
              <a:t>Bütçenin hazırlanması,</a:t>
            </a:r>
          </a:p>
          <a:p>
            <a:pPr marL="457200" lvl="1" indent="0">
              <a:buClr>
                <a:schemeClr val="accent5">
                  <a:lumMod val="50000"/>
                </a:schemeClr>
              </a:buClr>
              <a:buNone/>
            </a:pPr>
            <a:endParaRPr lang="tr-TR"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dirty="0" smtClean="0">
                <a:latin typeface="Century Gothic" panose="020B0502020202020204" pitchFamily="34" charset="0"/>
              </a:rPr>
              <a:t>Bütçe İşlemlerini gerçekleştirmek,</a:t>
            </a:r>
          </a:p>
          <a:p>
            <a:pPr marL="457200" lvl="1" indent="0">
              <a:buClr>
                <a:schemeClr val="accent5">
                  <a:lumMod val="50000"/>
                </a:schemeClr>
              </a:buClr>
              <a:buNone/>
            </a:pPr>
            <a:endParaRPr lang="tr-TR"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dirty="0" smtClean="0">
                <a:latin typeface="Century Gothic" panose="020B0502020202020204" pitchFamily="34" charset="0"/>
              </a:rPr>
              <a:t>Yatırım </a:t>
            </a:r>
            <a:r>
              <a:rPr lang="tr-TR" dirty="0">
                <a:latin typeface="Century Gothic" panose="020B0502020202020204" pitchFamily="34" charset="0"/>
              </a:rPr>
              <a:t>programı hazırlıklarının </a:t>
            </a:r>
            <a:r>
              <a:rPr lang="tr-TR" dirty="0" smtClean="0">
                <a:latin typeface="Century Gothic" panose="020B0502020202020204" pitchFamily="34" charset="0"/>
              </a:rPr>
              <a:t>koordinasyonunu/Uygulama sonuçlarını  İzleme/ Yıllık Değerlendirilmesi,</a:t>
            </a:r>
            <a:endParaRPr lang="tr-TR" dirty="0">
              <a:latin typeface="Century Gothic" panose="020B0502020202020204" pitchFamily="34" charset="0"/>
            </a:endParaRPr>
          </a:p>
          <a:p>
            <a:pPr marL="0" indent="0">
              <a:buClr>
                <a:schemeClr val="accent5">
                  <a:lumMod val="50000"/>
                </a:schemeClr>
              </a:buClr>
              <a:buNone/>
            </a:pPr>
            <a:endParaRPr lang="tr-TR" dirty="0" smtClean="0">
              <a:latin typeface="Century Gothic" panose="020B0502020202020204" pitchFamily="34" charset="0"/>
            </a:endParaRPr>
          </a:p>
          <a:p>
            <a:pPr marL="0" indent="0">
              <a:buClr>
                <a:schemeClr val="accent5">
                  <a:lumMod val="50000"/>
                </a:schemeClr>
              </a:buClr>
              <a:buNone/>
            </a:pPr>
            <a:endParaRPr lang="tr-TR" dirty="0" smtClean="0">
              <a:latin typeface="Century Gothic" panose="020B0502020202020204" pitchFamily="34" charset="0"/>
            </a:endParaRPr>
          </a:p>
          <a:p>
            <a:pPr>
              <a:buClr>
                <a:schemeClr val="accent5">
                  <a:lumMod val="50000"/>
                </a:schemeClr>
              </a:buClr>
              <a:buFont typeface="Wingdings" panose="05000000000000000000" pitchFamily="2" charset="2"/>
              <a:buChar char="Ø"/>
            </a:pPr>
            <a:endParaRPr lang="tr-TR" dirty="0" smtClean="0"/>
          </a:p>
          <a:p>
            <a:pPr marL="0" indent="0">
              <a:buClr>
                <a:schemeClr val="accent5">
                  <a:lumMod val="50000"/>
                </a:schemeClr>
              </a:buClr>
              <a:buNone/>
            </a:pPr>
            <a:endParaRPr lang="tr-TR" dirty="0" smtClean="0"/>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37</a:t>
            </a:fld>
            <a:endParaRPr lang="tr-TR" dirty="0"/>
          </a:p>
        </p:txBody>
      </p:sp>
    </p:spTree>
    <p:extLst>
      <p:ext uri="{BB962C8B-B14F-4D97-AF65-F5344CB8AC3E}">
        <p14:creationId xmlns:p14="http://schemas.microsoft.com/office/powerpoint/2010/main" val="3309842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a:solidFill>
                  <a:srgbClr val="C00000"/>
                </a:solidFill>
                <a:latin typeface="Century Gothic" panose="020B0502020202020204" pitchFamily="34" charset="0"/>
              </a:rPr>
              <a:t>Bütçe ve performans programı</a:t>
            </a:r>
            <a:r>
              <a:rPr lang="tr-TR" b="1" dirty="0">
                <a:solidFill>
                  <a:schemeClr val="accent1">
                    <a:lumMod val="75000"/>
                  </a:schemeClr>
                </a:solidFill>
              </a:rPr>
              <a:t/>
            </a:r>
            <a:br>
              <a:rPr lang="tr-TR" b="1" dirty="0">
                <a:solidFill>
                  <a:schemeClr val="accent1">
                    <a:lumMod val="75000"/>
                  </a:schemeClr>
                </a:solidFill>
              </a:rPr>
            </a:b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043781"/>
            <a:ext cx="10515600" cy="5915026"/>
          </a:xfrm>
        </p:spPr>
      </p:pic>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3" name="Slayt Numarası Yer Tutucusu 2"/>
          <p:cNvSpPr>
            <a:spLocks noGrp="1"/>
          </p:cNvSpPr>
          <p:nvPr>
            <p:ph type="sldNum" sz="quarter" idx="12"/>
          </p:nvPr>
        </p:nvSpPr>
        <p:spPr/>
        <p:txBody>
          <a:bodyPr/>
          <a:lstStyle/>
          <a:p>
            <a:fld id="{99AE190A-FFC3-4768-8C67-FDDF76F0E9B5}" type="slidenum">
              <a:rPr lang="tr-TR" smtClean="0"/>
              <a:t>38</a:t>
            </a:fld>
            <a:endParaRPr lang="tr-TR" dirty="0"/>
          </a:p>
        </p:txBody>
      </p:sp>
    </p:spTree>
    <p:extLst>
      <p:ext uri="{BB962C8B-B14F-4D97-AF65-F5344CB8AC3E}">
        <p14:creationId xmlns:p14="http://schemas.microsoft.com/office/powerpoint/2010/main" val="1290675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solidFill>
                  <a:srgbClr val="C00000"/>
                </a:solidFill>
                <a:latin typeface="Century Gothic" panose="020B0502020202020204" pitchFamily="34" charset="0"/>
              </a:rPr>
              <a:t>Yatırım programı hazırlık/uygulama/izleme</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1935" y="1825625"/>
            <a:ext cx="4568130" cy="4351338"/>
          </a:xfrm>
        </p:spPr>
      </p:pic>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3" name="Slayt Numarası Yer Tutucusu 2"/>
          <p:cNvSpPr>
            <a:spLocks noGrp="1"/>
          </p:cNvSpPr>
          <p:nvPr>
            <p:ph type="sldNum" sz="quarter" idx="12"/>
          </p:nvPr>
        </p:nvSpPr>
        <p:spPr/>
        <p:txBody>
          <a:bodyPr/>
          <a:lstStyle/>
          <a:p>
            <a:fld id="{99AE190A-FFC3-4768-8C67-FDDF76F0E9B5}" type="slidenum">
              <a:rPr lang="tr-TR" smtClean="0"/>
              <a:t>39</a:t>
            </a:fld>
            <a:endParaRPr lang="tr-TR" dirty="0"/>
          </a:p>
        </p:txBody>
      </p:sp>
    </p:spTree>
    <p:extLst>
      <p:ext uri="{BB962C8B-B14F-4D97-AF65-F5344CB8AC3E}">
        <p14:creationId xmlns:p14="http://schemas.microsoft.com/office/powerpoint/2010/main" val="1771076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en-US" sz="40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t>
            </a:r>
            <a:r>
              <a:rPr lang="tr-TR" altLang="en-US" sz="40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 Sorumlulukları</a:t>
            </a:r>
            <a:endParaRPr lang="tr-TR" sz="40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306302812"/>
              </p:ext>
            </p:extLst>
          </p:nvPr>
        </p:nvGraphicFramePr>
        <p:xfrm>
          <a:off x="288099" y="1352817"/>
          <a:ext cx="11065701" cy="4724130"/>
        </p:xfrm>
        <a:graphic>
          <a:graphicData uri="http://schemas.openxmlformats.org/drawingml/2006/table">
            <a:tbl>
              <a:tblPr firstRow="1" firstCol="1" bandRow="1">
                <a:tableStyleId>{5C22544A-7EE6-4342-B048-85BDC9FD1C3A}</a:tableStyleId>
              </a:tblPr>
              <a:tblGrid>
                <a:gridCol w="2943947">
                  <a:extLst>
                    <a:ext uri="{9D8B030D-6E8A-4147-A177-3AD203B41FA5}">
                      <a16:colId xmlns:a16="http://schemas.microsoft.com/office/drawing/2014/main" val="3370775994"/>
                    </a:ext>
                  </a:extLst>
                </a:gridCol>
                <a:gridCol w="2183951">
                  <a:extLst>
                    <a:ext uri="{9D8B030D-6E8A-4147-A177-3AD203B41FA5}">
                      <a16:colId xmlns:a16="http://schemas.microsoft.com/office/drawing/2014/main" val="3518977730"/>
                    </a:ext>
                  </a:extLst>
                </a:gridCol>
                <a:gridCol w="830325">
                  <a:extLst>
                    <a:ext uri="{9D8B030D-6E8A-4147-A177-3AD203B41FA5}">
                      <a16:colId xmlns:a16="http://schemas.microsoft.com/office/drawing/2014/main" val="415619593"/>
                    </a:ext>
                  </a:extLst>
                </a:gridCol>
                <a:gridCol w="830325">
                  <a:extLst>
                    <a:ext uri="{9D8B030D-6E8A-4147-A177-3AD203B41FA5}">
                      <a16:colId xmlns:a16="http://schemas.microsoft.com/office/drawing/2014/main" val="2027932486"/>
                    </a:ext>
                  </a:extLst>
                </a:gridCol>
                <a:gridCol w="954344">
                  <a:extLst>
                    <a:ext uri="{9D8B030D-6E8A-4147-A177-3AD203B41FA5}">
                      <a16:colId xmlns:a16="http://schemas.microsoft.com/office/drawing/2014/main" val="2561531946"/>
                    </a:ext>
                  </a:extLst>
                </a:gridCol>
                <a:gridCol w="1013329">
                  <a:extLst>
                    <a:ext uri="{9D8B030D-6E8A-4147-A177-3AD203B41FA5}">
                      <a16:colId xmlns:a16="http://schemas.microsoft.com/office/drawing/2014/main" val="2833209858"/>
                    </a:ext>
                  </a:extLst>
                </a:gridCol>
                <a:gridCol w="1154740">
                  <a:extLst>
                    <a:ext uri="{9D8B030D-6E8A-4147-A177-3AD203B41FA5}">
                      <a16:colId xmlns:a16="http://schemas.microsoft.com/office/drawing/2014/main" val="2042386159"/>
                    </a:ext>
                  </a:extLst>
                </a:gridCol>
                <a:gridCol w="1154740">
                  <a:extLst>
                    <a:ext uri="{9D8B030D-6E8A-4147-A177-3AD203B41FA5}">
                      <a16:colId xmlns:a16="http://schemas.microsoft.com/office/drawing/2014/main" val="1052875467"/>
                    </a:ext>
                  </a:extLst>
                </a:gridCol>
              </a:tblGrid>
              <a:tr h="238231">
                <a:tc gridSpan="8">
                  <a:txBody>
                    <a:bodyPr/>
                    <a:lstStyle/>
                    <a:p>
                      <a:pPr algn="l">
                        <a:lnSpc>
                          <a:spcPct val="107000"/>
                        </a:lnSpc>
                        <a:spcAft>
                          <a:spcPts val="0"/>
                        </a:spcAft>
                      </a:pPr>
                      <a:r>
                        <a:rPr lang="tr-TR" sz="1000" dirty="0">
                          <a:effectLst/>
                        </a:rPr>
                        <a:t>Pamukkale Üniversitesi İnsan Kaynaklarının Süreç Sorumlulukları (Süreçlerin Yöneticileri) ve İşleyişlerde yer almaları açısından gruplandırılmaları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61553061"/>
                  </a:ext>
                </a:extLst>
              </a:tr>
              <a:tr h="238231">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Süreçler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13061256"/>
                  </a:ext>
                </a:extLst>
              </a:tr>
              <a:tr h="626551">
                <a:tc>
                  <a:txBody>
                    <a:bodyPr/>
                    <a:lstStyle/>
                    <a:p>
                      <a:pPr algn="l">
                        <a:lnSpc>
                          <a:spcPct val="107000"/>
                        </a:lnSpc>
                        <a:spcAft>
                          <a:spcPts val="0"/>
                        </a:spcAft>
                      </a:pPr>
                      <a:r>
                        <a:rPr lang="tr-TR" sz="1000">
                          <a:effectLst/>
                        </a:rPr>
                        <a:t>Birimler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İnsan Kaynakları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Süreç Sahibi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Yönetim Süreçleri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Eğitim ve Öğretim Süreçleri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Araştırma ve Geliştirme Süreçleri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Topluma Hizmet Süreçleri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İdari ve Destek Süreçler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32101354"/>
                  </a:ext>
                </a:extLst>
              </a:tr>
              <a:tr h="238231">
                <a:tc>
                  <a:txBody>
                    <a:bodyPr/>
                    <a:lstStyle/>
                    <a:p>
                      <a:pPr algn="l">
                        <a:lnSpc>
                          <a:spcPct val="107000"/>
                        </a:lnSpc>
                        <a:spcAft>
                          <a:spcPts val="0"/>
                        </a:spcAft>
                      </a:pPr>
                      <a:r>
                        <a:rPr lang="tr-TR" sz="1000">
                          <a:effectLst/>
                        </a:rPr>
                        <a:t>Rektörlük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92498260"/>
                  </a:ext>
                </a:extLst>
              </a:tr>
              <a:tr h="250144">
                <a:tc rowSpan="14">
                  <a:txBody>
                    <a:bodyPr/>
                    <a:lstStyle/>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endParaRPr>
                    </a:p>
                    <a:p>
                      <a:pPr algn="l">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tr-TR" sz="1000">
                          <a:effectLst/>
                        </a:rPr>
                        <a:t>Rektör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20329059"/>
                  </a:ext>
                </a:extLst>
              </a:tr>
              <a:tr h="250144">
                <a:tc vMerge="1">
                  <a:txBody>
                    <a:bodyPr/>
                    <a:lstStyle/>
                    <a:p>
                      <a:endParaRPr lang="tr-TR"/>
                    </a:p>
                  </a:txBody>
                  <a:tcPr/>
                </a:tc>
                <a:tc>
                  <a:txBody>
                    <a:bodyPr/>
                    <a:lstStyle/>
                    <a:p>
                      <a:pPr algn="l">
                        <a:lnSpc>
                          <a:spcPct val="107000"/>
                        </a:lnSpc>
                        <a:spcAft>
                          <a:spcPts val="0"/>
                        </a:spcAft>
                      </a:pPr>
                      <a:r>
                        <a:rPr lang="tr-TR" sz="1000">
                          <a:effectLst/>
                        </a:rPr>
                        <a:t>Senato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7496911"/>
                  </a:ext>
                </a:extLst>
              </a:tr>
              <a:tr h="250144">
                <a:tc vMerge="1">
                  <a:txBody>
                    <a:bodyPr/>
                    <a:lstStyle/>
                    <a:p>
                      <a:endParaRPr lang="tr-TR"/>
                    </a:p>
                  </a:txBody>
                  <a:tcPr/>
                </a:tc>
                <a:tc>
                  <a:txBody>
                    <a:bodyPr/>
                    <a:lstStyle/>
                    <a:p>
                      <a:pPr algn="l">
                        <a:lnSpc>
                          <a:spcPct val="107000"/>
                        </a:lnSpc>
                        <a:spcAft>
                          <a:spcPts val="0"/>
                        </a:spcAft>
                      </a:pPr>
                      <a:r>
                        <a:rPr lang="tr-TR" sz="1000">
                          <a:effectLst/>
                        </a:rPr>
                        <a:t>Üniversite Yönetim Kurulu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55101214"/>
                  </a:ext>
                </a:extLst>
              </a:tr>
              <a:tr h="238231">
                <a:tc vMerge="1">
                  <a:txBody>
                    <a:bodyPr/>
                    <a:lstStyle/>
                    <a:p>
                      <a:endParaRPr lang="tr-TR"/>
                    </a:p>
                  </a:txBody>
                  <a:tcPr/>
                </a:tc>
                <a:tc>
                  <a:txBody>
                    <a:bodyPr/>
                    <a:lstStyle/>
                    <a:p>
                      <a:pPr algn="l">
                        <a:lnSpc>
                          <a:spcPct val="107000"/>
                        </a:lnSpc>
                        <a:spcAft>
                          <a:spcPts val="0"/>
                        </a:spcAft>
                      </a:pPr>
                      <a:r>
                        <a:rPr lang="tr-TR" sz="1000">
                          <a:effectLst/>
                        </a:rPr>
                        <a:t>Rektör Yardımcısı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42901641"/>
                  </a:ext>
                </a:extLst>
              </a:tr>
              <a:tr h="238231">
                <a:tc vMerge="1">
                  <a:txBody>
                    <a:bodyPr/>
                    <a:lstStyle/>
                    <a:p>
                      <a:endParaRPr lang="tr-TR"/>
                    </a:p>
                  </a:txBody>
                  <a:tcPr/>
                </a:tc>
                <a:tc>
                  <a:txBody>
                    <a:bodyPr/>
                    <a:lstStyle/>
                    <a:p>
                      <a:pPr algn="l">
                        <a:lnSpc>
                          <a:spcPct val="107000"/>
                        </a:lnSpc>
                        <a:spcAft>
                          <a:spcPts val="0"/>
                        </a:spcAft>
                      </a:pPr>
                      <a:r>
                        <a:rPr lang="tr-TR" sz="1000">
                          <a:effectLst/>
                        </a:rPr>
                        <a:t>Rektör Yardımcısı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dirty="0">
                          <a:effectLst/>
                        </a:rPr>
                        <a:t>x</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0667123"/>
                  </a:ext>
                </a:extLst>
              </a:tr>
              <a:tr h="238231">
                <a:tc vMerge="1">
                  <a:txBody>
                    <a:bodyPr/>
                    <a:lstStyle/>
                    <a:p>
                      <a:endParaRPr lang="tr-TR"/>
                    </a:p>
                  </a:txBody>
                  <a:tcPr/>
                </a:tc>
                <a:tc>
                  <a:txBody>
                    <a:bodyPr/>
                    <a:lstStyle/>
                    <a:p>
                      <a:pPr algn="l">
                        <a:lnSpc>
                          <a:spcPct val="107000"/>
                        </a:lnSpc>
                        <a:spcAft>
                          <a:spcPts val="0"/>
                        </a:spcAft>
                      </a:pPr>
                      <a:r>
                        <a:rPr lang="tr-TR" sz="1000">
                          <a:effectLst/>
                        </a:rPr>
                        <a:t>Rektör Yardımcısı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5901327"/>
                  </a:ext>
                </a:extLst>
              </a:tr>
              <a:tr h="250144">
                <a:tc vMerge="1">
                  <a:txBody>
                    <a:bodyPr/>
                    <a:lstStyle/>
                    <a:p>
                      <a:endParaRPr lang="tr-TR"/>
                    </a:p>
                  </a:txBody>
                  <a:tcPr/>
                </a:tc>
                <a:tc>
                  <a:txBody>
                    <a:bodyPr/>
                    <a:lstStyle/>
                    <a:p>
                      <a:pPr algn="l">
                        <a:lnSpc>
                          <a:spcPct val="107000"/>
                        </a:lnSpc>
                        <a:spcAft>
                          <a:spcPts val="0"/>
                        </a:spcAft>
                      </a:pPr>
                      <a:r>
                        <a:rPr lang="tr-TR" sz="1000">
                          <a:effectLst/>
                        </a:rPr>
                        <a:t>Genel Sekreter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1784527"/>
                  </a:ext>
                </a:extLst>
              </a:tr>
              <a:tr h="238231">
                <a:tc vMerge="1">
                  <a:txBody>
                    <a:bodyPr/>
                    <a:lstStyle/>
                    <a:p>
                      <a:endParaRPr lang="tr-TR"/>
                    </a:p>
                  </a:txBody>
                  <a:tcPr/>
                </a:tc>
                <a:tc>
                  <a:txBody>
                    <a:bodyPr/>
                    <a:lstStyle/>
                    <a:p>
                      <a:pPr algn="l">
                        <a:lnSpc>
                          <a:spcPct val="107000"/>
                        </a:lnSpc>
                        <a:spcAft>
                          <a:spcPts val="0"/>
                        </a:spcAft>
                      </a:pPr>
                      <a:r>
                        <a:rPr lang="tr-TR" sz="1000" dirty="0">
                          <a:effectLst/>
                        </a:rPr>
                        <a:t>Genel Sekreter Yardımcıları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48418738"/>
                  </a:ext>
                </a:extLst>
              </a:tr>
              <a:tr h="238231">
                <a:tc vMerge="1">
                  <a:txBody>
                    <a:bodyPr/>
                    <a:lstStyle/>
                    <a:p>
                      <a:endParaRPr lang="tr-TR"/>
                    </a:p>
                  </a:txBody>
                  <a:tcPr/>
                </a:tc>
                <a:tc>
                  <a:txBody>
                    <a:bodyPr/>
                    <a:lstStyle/>
                    <a:p>
                      <a:pPr algn="l">
                        <a:lnSpc>
                          <a:spcPct val="107000"/>
                        </a:lnSpc>
                        <a:spcAft>
                          <a:spcPts val="0"/>
                        </a:spcAft>
                      </a:pPr>
                      <a:r>
                        <a:rPr lang="tr-TR" sz="1000">
                          <a:effectLst/>
                          <a:highlight>
                            <a:srgbClr val="FFFF00"/>
                          </a:highlight>
                        </a:rPr>
                        <a:t>Daire Başkanları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highlight>
                            <a:srgbClr val="FFFF00"/>
                          </a:highligh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highlight>
                            <a:srgbClr val="FFFF00"/>
                          </a:highligh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highlight>
                            <a:srgbClr val="FFFF00"/>
                          </a:highligh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highlight>
                            <a:srgbClr val="FFFF00"/>
                          </a:highligh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highlight>
                            <a:srgbClr val="FFFF00"/>
                          </a:highligh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highlight>
                            <a:srgbClr val="FFFF00"/>
                          </a:highligh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20457889"/>
                  </a:ext>
                </a:extLst>
              </a:tr>
              <a:tr h="238231">
                <a:tc vMerge="1">
                  <a:txBody>
                    <a:bodyPr/>
                    <a:lstStyle/>
                    <a:p>
                      <a:endParaRPr lang="tr-TR"/>
                    </a:p>
                  </a:txBody>
                  <a:tcPr/>
                </a:tc>
                <a:tc>
                  <a:txBody>
                    <a:bodyPr/>
                    <a:lstStyle/>
                    <a:p>
                      <a:pPr algn="l">
                        <a:lnSpc>
                          <a:spcPct val="107000"/>
                        </a:lnSpc>
                        <a:spcAft>
                          <a:spcPts val="0"/>
                        </a:spcAft>
                      </a:pPr>
                      <a:r>
                        <a:rPr lang="tr-TR" sz="1000">
                          <a:effectLst/>
                        </a:rPr>
                        <a:t>Şube Müdürleri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12344088"/>
                  </a:ext>
                </a:extLst>
              </a:tr>
              <a:tr h="238231">
                <a:tc vMerge="1">
                  <a:txBody>
                    <a:bodyPr/>
                    <a:lstStyle/>
                    <a:p>
                      <a:endParaRPr lang="tr-TR"/>
                    </a:p>
                  </a:txBody>
                  <a:tcPr/>
                </a:tc>
                <a:tc>
                  <a:txBody>
                    <a:bodyPr/>
                    <a:lstStyle/>
                    <a:p>
                      <a:pPr algn="l">
                        <a:lnSpc>
                          <a:spcPct val="107000"/>
                        </a:lnSpc>
                        <a:spcAft>
                          <a:spcPts val="0"/>
                        </a:spcAft>
                      </a:pPr>
                      <a:r>
                        <a:rPr lang="tr-TR" sz="1000">
                          <a:effectLst/>
                        </a:rPr>
                        <a:t>Kurullar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86314145"/>
                  </a:ext>
                </a:extLst>
              </a:tr>
              <a:tr h="238231">
                <a:tc vMerge="1">
                  <a:txBody>
                    <a:bodyPr/>
                    <a:lstStyle/>
                    <a:p>
                      <a:endParaRPr lang="tr-TR"/>
                    </a:p>
                  </a:txBody>
                  <a:tcPr/>
                </a:tc>
                <a:tc>
                  <a:txBody>
                    <a:bodyPr/>
                    <a:lstStyle/>
                    <a:p>
                      <a:pPr algn="l">
                        <a:lnSpc>
                          <a:spcPct val="107000"/>
                        </a:lnSpc>
                        <a:spcAft>
                          <a:spcPts val="0"/>
                        </a:spcAft>
                      </a:pPr>
                      <a:r>
                        <a:rPr lang="tr-TR" sz="1000">
                          <a:effectLst/>
                        </a:rPr>
                        <a:t>Komisyonlar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16857414"/>
                  </a:ext>
                </a:extLst>
              </a:tr>
              <a:tr h="238231">
                <a:tc vMerge="1">
                  <a:txBody>
                    <a:bodyPr/>
                    <a:lstStyle/>
                    <a:p>
                      <a:endParaRPr lang="tr-TR"/>
                    </a:p>
                  </a:txBody>
                  <a:tcPr/>
                </a:tc>
                <a:tc>
                  <a:txBody>
                    <a:bodyPr/>
                    <a:lstStyle/>
                    <a:p>
                      <a:pPr algn="l">
                        <a:lnSpc>
                          <a:spcPct val="107000"/>
                        </a:lnSpc>
                        <a:spcAft>
                          <a:spcPts val="0"/>
                        </a:spcAft>
                      </a:pPr>
                      <a:r>
                        <a:rPr lang="tr-TR" sz="1000">
                          <a:effectLst/>
                        </a:rPr>
                        <a:t>Koordinatörlükler*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dirty="0">
                          <a:effectLst/>
                        </a:rPr>
                        <a:t> x</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84510863"/>
                  </a:ext>
                </a:extLst>
              </a:tr>
              <a:tr h="238231">
                <a:tc vMerge="1">
                  <a:txBody>
                    <a:bodyPr/>
                    <a:lstStyle/>
                    <a:p>
                      <a:endParaRPr lang="tr-TR"/>
                    </a:p>
                  </a:txBody>
                  <a:tcPr/>
                </a:tc>
                <a:tc>
                  <a:txBody>
                    <a:bodyPr/>
                    <a:lstStyle/>
                    <a:p>
                      <a:pPr algn="l">
                        <a:lnSpc>
                          <a:spcPct val="107000"/>
                        </a:lnSpc>
                        <a:spcAft>
                          <a:spcPts val="0"/>
                        </a:spcAft>
                      </a:pPr>
                      <a:r>
                        <a:rPr lang="tr-TR" sz="1000">
                          <a:effectLst/>
                        </a:rPr>
                        <a:t>Laboratuvarlar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0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93308351"/>
                  </a:ext>
                </a:extLst>
              </a:tr>
            </a:tbl>
          </a:graphicData>
        </a:graphic>
      </p:graphicFrame>
      <p:sp>
        <p:nvSpPr>
          <p:cNvPr id="4" name="Altbilgi Yer Tutucusu 3"/>
          <p:cNvSpPr>
            <a:spLocks noGrp="1"/>
          </p:cNvSpPr>
          <p:nvPr>
            <p:ph type="ftr" sz="quarter" idx="11"/>
          </p:nvPr>
        </p:nvSpPr>
        <p:spPr>
          <a:xfrm>
            <a:off x="4076179" y="6232955"/>
            <a:ext cx="4114800" cy="365125"/>
          </a:xfrm>
        </p:spPr>
        <p:txBody>
          <a:bodyPr/>
          <a:lstStyle/>
          <a:p>
            <a:r>
              <a:rPr lang="tr-TR" sz="1800" smtClean="0">
                <a:solidFill>
                  <a:srgbClr val="0070C0"/>
                </a:solidFill>
              </a:rPr>
              <a:t>SGBD -  Mali İşlerin Yönetim Süreci,06.02.2019</a:t>
            </a:r>
            <a:endParaRPr lang="tr-TR" sz="1800" dirty="0">
              <a:solidFill>
                <a:srgbClr val="0070C0"/>
              </a:solidFill>
            </a:endParaRPr>
          </a:p>
        </p:txBody>
      </p:sp>
      <p:sp>
        <p:nvSpPr>
          <p:cNvPr id="3" name="Slayt Numarası Yer Tutucusu 2"/>
          <p:cNvSpPr>
            <a:spLocks noGrp="1"/>
          </p:cNvSpPr>
          <p:nvPr>
            <p:ph type="sldNum" sz="quarter" idx="12"/>
          </p:nvPr>
        </p:nvSpPr>
        <p:spPr/>
        <p:txBody>
          <a:bodyPr/>
          <a:lstStyle/>
          <a:p>
            <a:fld id="{99AE190A-FFC3-4768-8C67-FDDF76F0E9B5}" type="slidenum">
              <a:rPr lang="tr-TR" smtClean="0"/>
              <a:t>4</a:t>
            </a:fld>
            <a:endParaRPr lang="tr-TR" dirty="0"/>
          </a:p>
        </p:txBody>
      </p:sp>
    </p:spTree>
    <p:extLst>
      <p:ext uri="{BB962C8B-B14F-4D97-AF65-F5344CB8AC3E}">
        <p14:creationId xmlns:p14="http://schemas.microsoft.com/office/powerpoint/2010/main" val="415599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C00000"/>
                </a:solidFill>
                <a:latin typeface="Century Gothic" panose="020B0502020202020204" pitchFamily="34" charset="0"/>
              </a:rPr>
              <a:t>Mali </a:t>
            </a:r>
            <a:r>
              <a:rPr lang="tr-TR" sz="3200" b="1" dirty="0">
                <a:solidFill>
                  <a:srgbClr val="C00000"/>
                </a:solidFill>
                <a:latin typeface="Century Gothic" panose="020B0502020202020204" pitchFamily="34" charset="0"/>
              </a:rPr>
              <a:t>Hizmetler Fonksiyonu</a:t>
            </a:r>
            <a:br>
              <a:rPr lang="tr-TR" sz="3200" b="1" dirty="0">
                <a:solidFill>
                  <a:srgbClr val="C00000"/>
                </a:solidFill>
                <a:latin typeface="Century Gothic" panose="020B0502020202020204" pitchFamily="34" charset="0"/>
              </a:rPr>
            </a:br>
            <a:r>
              <a:rPr lang="tr-TR" sz="3200" b="1" dirty="0">
                <a:solidFill>
                  <a:srgbClr val="C00000"/>
                </a:solidFill>
                <a:latin typeface="Century Gothic" panose="020B0502020202020204" pitchFamily="34" charset="0"/>
              </a:rPr>
              <a:t> Alt Süreçleri</a:t>
            </a:r>
          </a:p>
        </p:txBody>
      </p:sp>
      <p:sp>
        <p:nvSpPr>
          <p:cNvPr id="3" name="İçerik Yer Tutucusu 2"/>
          <p:cNvSpPr>
            <a:spLocks noGrp="1"/>
          </p:cNvSpPr>
          <p:nvPr>
            <p:ph idx="1"/>
          </p:nvPr>
        </p:nvSpPr>
        <p:spPr/>
        <p:txBody>
          <a:bodyPr>
            <a:normAutofit/>
          </a:bodyPr>
          <a:lstStyle/>
          <a:p>
            <a:pPr marL="0" indent="0">
              <a:buClr>
                <a:schemeClr val="accent5">
                  <a:lumMod val="50000"/>
                </a:schemeClr>
              </a:buClr>
              <a:buNone/>
            </a:pPr>
            <a:endParaRPr lang="tr-TR" dirty="0" smtClean="0"/>
          </a:p>
          <a:p>
            <a:pPr>
              <a:buClr>
                <a:schemeClr val="accent5">
                  <a:lumMod val="50000"/>
                </a:schemeClr>
              </a:buClr>
              <a:buFont typeface="Wingdings" panose="05000000000000000000" pitchFamily="2" charset="2"/>
              <a:buChar char="Ø"/>
            </a:pPr>
            <a:r>
              <a:rPr lang="tr-TR" b="1" dirty="0" smtClean="0">
                <a:solidFill>
                  <a:schemeClr val="accent1">
                    <a:lumMod val="75000"/>
                  </a:schemeClr>
                </a:solidFill>
                <a:latin typeface="Century Gothic" panose="020B0502020202020204" pitchFamily="34" charset="0"/>
              </a:rPr>
              <a:t>2. Muhasebe</a:t>
            </a:r>
            <a:r>
              <a:rPr lang="tr-TR" b="1" dirty="0">
                <a:solidFill>
                  <a:schemeClr val="accent1">
                    <a:lumMod val="75000"/>
                  </a:schemeClr>
                </a:solidFill>
                <a:latin typeface="Century Gothic" panose="020B0502020202020204" pitchFamily="34" charset="0"/>
              </a:rPr>
              <a:t>, kesin hesap ve </a:t>
            </a:r>
            <a:r>
              <a:rPr lang="tr-TR" b="1" dirty="0" smtClean="0">
                <a:solidFill>
                  <a:schemeClr val="accent1">
                    <a:lumMod val="75000"/>
                  </a:schemeClr>
                </a:solidFill>
                <a:latin typeface="Century Gothic" panose="020B0502020202020204" pitchFamily="34" charset="0"/>
              </a:rPr>
              <a:t>raporlama</a:t>
            </a:r>
            <a:endParaRPr lang="tr-TR" b="1"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endParaRPr lang="tr-TR" dirty="0"/>
          </a:p>
          <a:p>
            <a:pPr lvl="1">
              <a:buClr>
                <a:schemeClr val="accent5">
                  <a:lumMod val="50000"/>
                </a:schemeClr>
              </a:buClr>
              <a:buFont typeface="Wingdings" panose="05000000000000000000" pitchFamily="2" charset="2"/>
              <a:buChar char="Ø"/>
            </a:pPr>
            <a:r>
              <a:rPr lang="tr-TR" sz="2000" dirty="0">
                <a:latin typeface="Century Gothic" panose="020B0502020202020204" pitchFamily="34" charset="0"/>
              </a:rPr>
              <a:t>M</a:t>
            </a:r>
            <a:r>
              <a:rPr lang="tr-TR" sz="2000" dirty="0" smtClean="0">
                <a:latin typeface="Century Gothic" panose="020B0502020202020204" pitchFamily="34" charset="0"/>
              </a:rPr>
              <a:t>uhasebe hizmetleri,</a:t>
            </a:r>
          </a:p>
          <a:p>
            <a:pPr lvl="1">
              <a:buClr>
                <a:schemeClr val="accent5">
                  <a:lumMod val="50000"/>
                </a:schemeClr>
              </a:buClr>
              <a:buFont typeface="Wingdings" panose="05000000000000000000" pitchFamily="2" charset="2"/>
              <a:buChar char="Ø"/>
            </a:pPr>
            <a:endParaRPr lang="tr-TR" sz="2000"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sz="2000" dirty="0">
                <a:latin typeface="Century Gothic" panose="020B0502020202020204" pitchFamily="34" charset="0"/>
              </a:rPr>
              <a:t>Bütçe kesin </a:t>
            </a:r>
            <a:r>
              <a:rPr lang="tr-TR" sz="2000" dirty="0" smtClean="0">
                <a:latin typeface="Century Gothic" panose="020B0502020202020204" pitchFamily="34" charset="0"/>
              </a:rPr>
              <a:t>hesabı</a:t>
            </a:r>
          </a:p>
          <a:p>
            <a:pPr lvl="1">
              <a:buClr>
                <a:schemeClr val="accent5">
                  <a:lumMod val="50000"/>
                </a:schemeClr>
              </a:buClr>
              <a:buFont typeface="Wingdings" panose="05000000000000000000" pitchFamily="2" charset="2"/>
              <a:buChar char="Ø"/>
            </a:pPr>
            <a:endParaRPr lang="tr-TR" sz="2000"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sz="2000" dirty="0">
                <a:latin typeface="Century Gothic" panose="020B0502020202020204" pitchFamily="34" charset="0"/>
              </a:rPr>
              <a:t>Mal yönetim dönemine ilişkin icmal </a:t>
            </a:r>
            <a:r>
              <a:rPr lang="tr-TR" sz="2000" dirty="0" smtClean="0">
                <a:latin typeface="Century Gothic" panose="020B0502020202020204" pitchFamily="34" charset="0"/>
              </a:rPr>
              <a:t>cetvelleri</a:t>
            </a:r>
          </a:p>
          <a:p>
            <a:pPr lvl="1">
              <a:buClr>
                <a:schemeClr val="accent5">
                  <a:lumMod val="50000"/>
                </a:schemeClr>
              </a:buClr>
              <a:buFont typeface="Wingdings" panose="05000000000000000000" pitchFamily="2" charset="2"/>
              <a:buChar char="Ø"/>
            </a:pPr>
            <a:endParaRPr lang="tr-TR" sz="2000"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sz="2000" dirty="0">
                <a:latin typeface="Century Gothic" panose="020B0502020202020204" pitchFamily="34" charset="0"/>
              </a:rPr>
              <a:t>Malî </a:t>
            </a:r>
            <a:r>
              <a:rPr lang="tr-TR" sz="2000" dirty="0" smtClean="0">
                <a:latin typeface="Century Gothic" panose="020B0502020202020204" pitchFamily="34" charset="0"/>
              </a:rPr>
              <a:t>istatistikler</a:t>
            </a:r>
            <a:endParaRPr lang="tr-TR" dirty="0" smtClean="0"/>
          </a:p>
          <a:p>
            <a:pPr marL="0" indent="0">
              <a:buClr>
                <a:schemeClr val="accent5">
                  <a:lumMod val="50000"/>
                </a:schemeClr>
              </a:buClr>
              <a:buNone/>
            </a:pPr>
            <a:r>
              <a:rPr lang="tr-TR" dirty="0"/>
              <a:t>	</a:t>
            </a:r>
            <a:endParaRPr lang="tr-TR" dirty="0" smtClean="0"/>
          </a:p>
          <a:p>
            <a:pPr>
              <a:buClr>
                <a:schemeClr val="accent5">
                  <a:lumMod val="50000"/>
                </a:schemeClr>
              </a:buClr>
              <a:buFont typeface="Wingdings" panose="05000000000000000000" pitchFamily="2" charset="2"/>
              <a:buChar char="Ø"/>
            </a:pPr>
            <a:endParaRPr lang="tr-TR" dirty="0" smtClean="0"/>
          </a:p>
          <a:p>
            <a:pPr>
              <a:buClr>
                <a:schemeClr val="accent5">
                  <a:lumMod val="50000"/>
                </a:schemeClr>
              </a:buClr>
              <a:buFont typeface="Wingdings" panose="05000000000000000000" pitchFamily="2" charset="2"/>
              <a:buChar char="Ø"/>
            </a:pPr>
            <a:endParaRPr lang="tr-TR" dirty="0" smtClean="0"/>
          </a:p>
          <a:p>
            <a:pPr marL="0" indent="0">
              <a:buClr>
                <a:schemeClr val="accent5">
                  <a:lumMod val="50000"/>
                </a:schemeClr>
              </a:buClr>
              <a:buNone/>
            </a:pPr>
            <a:endParaRPr lang="tr-TR" dirty="0" smtClean="0"/>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40</a:t>
            </a:fld>
            <a:endParaRPr lang="tr-TR" dirty="0"/>
          </a:p>
        </p:txBody>
      </p:sp>
    </p:spTree>
    <p:extLst>
      <p:ext uri="{BB962C8B-B14F-4D97-AF65-F5344CB8AC3E}">
        <p14:creationId xmlns:p14="http://schemas.microsoft.com/office/powerpoint/2010/main" val="1409952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29" y="0"/>
            <a:ext cx="10515600" cy="1325563"/>
          </a:xfrm>
        </p:spPr>
        <p:txBody>
          <a:bodyPr>
            <a:normAutofit/>
          </a:bodyPr>
          <a:lstStyle/>
          <a:p>
            <a:pPr algn="ctr"/>
            <a:r>
              <a:rPr lang="tr-TR" sz="3200" b="1" dirty="0">
                <a:solidFill>
                  <a:srgbClr val="C00000"/>
                </a:solidFill>
                <a:latin typeface="Century Gothic" panose="020B0502020202020204" pitchFamily="34" charset="0"/>
              </a:rPr>
              <a:t>Muhasebe </a:t>
            </a:r>
            <a:r>
              <a:rPr lang="tr-TR" sz="3200" b="1" dirty="0" smtClean="0">
                <a:solidFill>
                  <a:srgbClr val="C00000"/>
                </a:solidFill>
                <a:latin typeface="Century Gothic" panose="020B0502020202020204" pitchFamily="34" charset="0"/>
              </a:rPr>
              <a:t>hizmetleri</a:t>
            </a:r>
            <a:r>
              <a:rPr lang="tr-TR" sz="3200" b="1" dirty="0">
                <a:solidFill>
                  <a:srgbClr val="C00000"/>
                </a:solidFill>
                <a:latin typeface="Century Gothic" panose="020B0502020202020204" pitchFamily="34" charset="0"/>
              </a:rPr>
              <a:t/>
            </a:r>
            <a:br>
              <a:rPr lang="tr-TR" sz="3200" b="1" dirty="0">
                <a:solidFill>
                  <a:srgbClr val="C00000"/>
                </a:solidFill>
                <a:latin typeface="Century Gothic" panose="020B0502020202020204" pitchFamily="34" charset="0"/>
              </a:rPr>
            </a:br>
            <a:endParaRPr lang="tr-TR" sz="3200" b="1" dirty="0">
              <a:solidFill>
                <a:srgbClr val="C00000"/>
              </a:solidFill>
              <a:latin typeface="Century Gothic" panose="020B0502020202020204" pitchFamily="34" charset="0"/>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043781"/>
            <a:ext cx="11136682" cy="6264384"/>
          </a:xfrm>
        </p:spPr>
      </p:pic>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3" name="Slayt Numarası Yer Tutucusu 2"/>
          <p:cNvSpPr>
            <a:spLocks noGrp="1"/>
          </p:cNvSpPr>
          <p:nvPr>
            <p:ph type="sldNum" sz="quarter" idx="12"/>
          </p:nvPr>
        </p:nvSpPr>
        <p:spPr/>
        <p:txBody>
          <a:bodyPr/>
          <a:lstStyle/>
          <a:p>
            <a:fld id="{99AE190A-FFC3-4768-8C67-FDDF76F0E9B5}" type="slidenum">
              <a:rPr lang="tr-TR" smtClean="0"/>
              <a:t>41</a:t>
            </a:fld>
            <a:endParaRPr lang="tr-TR" dirty="0"/>
          </a:p>
        </p:txBody>
      </p:sp>
    </p:spTree>
    <p:extLst>
      <p:ext uri="{BB962C8B-B14F-4D97-AF65-F5344CB8AC3E}">
        <p14:creationId xmlns:p14="http://schemas.microsoft.com/office/powerpoint/2010/main" val="1964147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a:solidFill>
                  <a:srgbClr val="C00000"/>
                </a:solidFill>
                <a:latin typeface="Century Gothic" panose="020B0502020202020204" pitchFamily="34" charset="0"/>
              </a:rPr>
              <a:t>Muhasebe </a:t>
            </a:r>
            <a:r>
              <a:rPr lang="tr-TR" sz="3200" b="1" dirty="0" smtClean="0">
                <a:solidFill>
                  <a:srgbClr val="C00000"/>
                </a:solidFill>
                <a:latin typeface="Century Gothic" panose="020B0502020202020204" pitchFamily="34" charset="0"/>
              </a:rPr>
              <a:t>hizmetleri</a:t>
            </a:r>
            <a:r>
              <a:rPr lang="tr-TR" dirty="0">
                <a:latin typeface="Century Gothic" panose="020B0502020202020204" pitchFamily="34" charset="0"/>
              </a:rPr>
              <a:t/>
            </a:r>
            <a:br>
              <a:rPr lang="tr-TR" dirty="0">
                <a:latin typeface="Century Gothic" panose="020B0502020202020204" pitchFamily="34" charset="0"/>
              </a:rPr>
            </a:br>
            <a:endParaRPr lang="tr-TR" dirty="0"/>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984" y="973910"/>
            <a:ext cx="11386158" cy="6404714"/>
          </a:xfrm>
        </p:spPr>
      </p:pic>
      <p:sp>
        <p:nvSpPr>
          <p:cNvPr id="3" name="Slayt Numarası Yer Tutucusu 2"/>
          <p:cNvSpPr>
            <a:spLocks noGrp="1"/>
          </p:cNvSpPr>
          <p:nvPr>
            <p:ph type="sldNum" sz="quarter" idx="12"/>
          </p:nvPr>
        </p:nvSpPr>
        <p:spPr/>
        <p:txBody>
          <a:bodyPr/>
          <a:lstStyle/>
          <a:p>
            <a:fld id="{99AE190A-FFC3-4768-8C67-FDDF76F0E9B5}" type="slidenum">
              <a:rPr lang="tr-TR" smtClean="0"/>
              <a:t>42</a:t>
            </a:fld>
            <a:endParaRPr lang="tr-TR" dirty="0"/>
          </a:p>
        </p:txBody>
      </p:sp>
    </p:spTree>
    <p:extLst>
      <p:ext uri="{BB962C8B-B14F-4D97-AF65-F5344CB8AC3E}">
        <p14:creationId xmlns:p14="http://schemas.microsoft.com/office/powerpoint/2010/main" val="2914106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20675"/>
            <a:ext cx="10515600" cy="1325563"/>
          </a:xfrm>
        </p:spPr>
        <p:txBody>
          <a:bodyPr>
            <a:normAutofit/>
          </a:bodyPr>
          <a:lstStyle/>
          <a:p>
            <a:pPr algn="ctr"/>
            <a:r>
              <a:rPr lang="tr-TR" sz="3200" b="1" dirty="0" smtClean="0">
                <a:solidFill>
                  <a:srgbClr val="C00000"/>
                </a:solidFill>
                <a:latin typeface="Century Gothic" panose="020B0502020202020204" pitchFamily="34" charset="0"/>
              </a:rPr>
              <a:t>Mali </a:t>
            </a:r>
            <a:r>
              <a:rPr lang="tr-TR" sz="3200" b="1" dirty="0">
                <a:solidFill>
                  <a:srgbClr val="C00000"/>
                </a:solidFill>
                <a:latin typeface="Century Gothic" panose="020B0502020202020204" pitchFamily="34" charset="0"/>
              </a:rPr>
              <a:t>Hizmetler Alt Süreçleri</a:t>
            </a:r>
          </a:p>
        </p:txBody>
      </p:sp>
      <p:sp>
        <p:nvSpPr>
          <p:cNvPr id="3" name="İçerik Yer Tutucusu 2"/>
          <p:cNvSpPr>
            <a:spLocks noGrp="1"/>
          </p:cNvSpPr>
          <p:nvPr>
            <p:ph idx="1"/>
          </p:nvPr>
        </p:nvSpPr>
        <p:spPr/>
        <p:txBody>
          <a:bodyPr>
            <a:normAutofit fontScale="70000" lnSpcReduction="20000"/>
          </a:bodyPr>
          <a:lstStyle/>
          <a:p>
            <a:pPr marL="0" indent="0">
              <a:buClr>
                <a:schemeClr val="accent5">
                  <a:lumMod val="50000"/>
                </a:schemeClr>
              </a:buClr>
              <a:buNone/>
            </a:pPr>
            <a:endParaRPr lang="tr-TR" dirty="0" smtClean="0"/>
          </a:p>
          <a:p>
            <a:pPr>
              <a:buClr>
                <a:schemeClr val="accent5">
                  <a:lumMod val="50000"/>
                </a:schemeClr>
              </a:buClr>
              <a:buFont typeface="Wingdings" panose="05000000000000000000" pitchFamily="2" charset="2"/>
              <a:buChar char="Ø"/>
            </a:pPr>
            <a:r>
              <a:rPr lang="tr-TR" sz="3600" b="1" dirty="0" smtClean="0">
                <a:solidFill>
                  <a:schemeClr val="accent1">
                    <a:lumMod val="75000"/>
                  </a:schemeClr>
                </a:solidFill>
                <a:latin typeface="Century Gothic" panose="020B0502020202020204" pitchFamily="34" charset="0"/>
              </a:rPr>
              <a:t>3. İç kontrol</a:t>
            </a:r>
          </a:p>
          <a:p>
            <a:pPr lvl="1">
              <a:buClr>
                <a:schemeClr val="accent5">
                  <a:lumMod val="50000"/>
                </a:schemeClr>
              </a:buClr>
              <a:buFont typeface="Wingdings" panose="05000000000000000000" pitchFamily="2" charset="2"/>
              <a:buChar char="Ø"/>
            </a:pPr>
            <a:endParaRPr lang="tr-TR" dirty="0"/>
          </a:p>
          <a:p>
            <a:pPr lvl="1" algn="just">
              <a:buClr>
                <a:schemeClr val="accent5">
                  <a:lumMod val="50000"/>
                </a:schemeClr>
              </a:buClr>
              <a:buFont typeface="Wingdings" panose="05000000000000000000" pitchFamily="2" charset="2"/>
              <a:buChar char="Ø"/>
            </a:pPr>
            <a:r>
              <a:rPr lang="tr-TR" sz="2600" dirty="0">
                <a:latin typeface="Century Gothic" panose="020B0502020202020204" pitchFamily="34" charset="0"/>
              </a:rPr>
              <a:t>İç kontrol sisteminin kurulması, standartlarının uygulanması ve </a:t>
            </a:r>
            <a:r>
              <a:rPr lang="tr-TR" sz="2600" dirty="0" smtClean="0">
                <a:latin typeface="Century Gothic" panose="020B0502020202020204" pitchFamily="34" charset="0"/>
              </a:rPr>
              <a:t>geliştirilmesi </a:t>
            </a:r>
          </a:p>
          <a:p>
            <a:pPr lvl="1" algn="just">
              <a:buClr>
                <a:schemeClr val="accent5">
                  <a:lumMod val="50000"/>
                </a:schemeClr>
              </a:buClr>
              <a:buFont typeface="Wingdings" panose="05000000000000000000" pitchFamily="2" charset="2"/>
              <a:buChar char="Ø"/>
            </a:pPr>
            <a:endParaRPr lang="tr-TR" sz="2600" dirty="0" smtClean="0">
              <a:latin typeface="Century Gothic" panose="020B0502020202020204" pitchFamily="34" charset="0"/>
            </a:endParaRPr>
          </a:p>
          <a:p>
            <a:pPr marL="457200" lvl="1" indent="0" algn="just">
              <a:buClr>
                <a:schemeClr val="accent5">
                  <a:lumMod val="50000"/>
                </a:schemeClr>
              </a:buClr>
              <a:buNone/>
            </a:pPr>
            <a:r>
              <a:rPr lang="tr-TR" sz="2600" dirty="0">
                <a:latin typeface="Century Gothic" panose="020B0502020202020204" pitchFamily="34" charset="0"/>
              </a:rPr>
              <a:t> </a:t>
            </a:r>
            <a:r>
              <a:rPr lang="tr-TR" sz="2600" dirty="0" smtClean="0">
                <a:latin typeface="Century Gothic" panose="020B0502020202020204" pitchFamily="34" charset="0"/>
              </a:rPr>
              <a:t>    </a:t>
            </a:r>
            <a:r>
              <a:rPr lang="tr-TR" sz="2600" dirty="0">
                <a:latin typeface="Century Gothic" panose="020B0502020202020204" pitchFamily="34" charset="0"/>
              </a:rPr>
              <a:t>konularında çalışmalar </a:t>
            </a:r>
            <a:r>
              <a:rPr lang="tr-TR" sz="2600" dirty="0" smtClean="0">
                <a:latin typeface="Century Gothic" panose="020B0502020202020204" pitchFamily="34" charset="0"/>
              </a:rPr>
              <a:t>yapmak,(</a:t>
            </a:r>
            <a:r>
              <a:rPr lang="tr-TR" sz="2600" dirty="0" smtClean="0">
                <a:solidFill>
                  <a:srgbClr val="0070C0"/>
                </a:solidFill>
                <a:latin typeface="Century Gothic" panose="020B0502020202020204" pitchFamily="34" charset="0"/>
              </a:rPr>
              <a:t>revize çalışmaları</a:t>
            </a:r>
            <a:r>
              <a:rPr lang="tr-TR" sz="2600" dirty="0" smtClean="0">
                <a:latin typeface="Century Gothic" panose="020B0502020202020204" pitchFamily="34" charset="0"/>
              </a:rPr>
              <a:t>)</a:t>
            </a:r>
          </a:p>
          <a:p>
            <a:pPr lvl="1">
              <a:buClr>
                <a:schemeClr val="accent5">
                  <a:lumMod val="50000"/>
                </a:schemeClr>
              </a:buClr>
              <a:buFont typeface="Wingdings" panose="05000000000000000000" pitchFamily="2" charset="2"/>
              <a:buChar char="Ø"/>
            </a:pPr>
            <a:endParaRPr lang="tr-TR" sz="2600"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sz="2600" dirty="0">
                <a:latin typeface="Century Gothic" panose="020B0502020202020204" pitchFamily="34" charset="0"/>
              </a:rPr>
              <a:t>İdarenin görev alanına ilişkin konularda standartlar hazırlamak</a:t>
            </a:r>
            <a:r>
              <a:rPr lang="tr-TR" sz="2600" dirty="0" smtClean="0">
                <a:latin typeface="Century Gothic" panose="020B0502020202020204" pitchFamily="34" charset="0"/>
              </a:rPr>
              <a:t>, </a:t>
            </a:r>
          </a:p>
          <a:p>
            <a:pPr lvl="1">
              <a:buClr>
                <a:schemeClr val="accent5">
                  <a:lumMod val="50000"/>
                </a:schemeClr>
              </a:buClr>
              <a:buFont typeface="Wingdings" panose="05000000000000000000" pitchFamily="2" charset="2"/>
              <a:buChar char="Ø"/>
            </a:pPr>
            <a:endParaRPr lang="tr-TR" sz="2600"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sz="2600" dirty="0">
                <a:solidFill>
                  <a:srgbClr val="0070C0"/>
                </a:solidFill>
                <a:latin typeface="Century Gothic" panose="020B0502020202020204" pitchFamily="34" charset="0"/>
              </a:rPr>
              <a:t>Ön malî kontrol </a:t>
            </a:r>
            <a:r>
              <a:rPr lang="tr-TR" sz="2600" dirty="0">
                <a:latin typeface="Century Gothic" panose="020B0502020202020204" pitchFamily="34" charset="0"/>
              </a:rPr>
              <a:t>görevini yürütmek</a:t>
            </a:r>
            <a:r>
              <a:rPr lang="tr-TR" sz="2600" dirty="0" smtClean="0">
                <a:latin typeface="Century Gothic" panose="020B0502020202020204" pitchFamily="34" charset="0"/>
              </a:rPr>
              <a:t>,</a:t>
            </a:r>
          </a:p>
          <a:p>
            <a:pPr lvl="1">
              <a:buClr>
                <a:schemeClr val="accent5">
                  <a:lumMod val="50000"/>
                </a:schemeClr>
              </a:buClr>
              <a:buFont typeface="Wingdings" panose="05000000000000000000" pitchFamily="2" charset="2"/>
              <a:buChar char="Ø"/>
            </a:pPr>
            <a:endParaRPr lang="tr-TR" sz="2600" dirty="0" smtClean="0">
              <a:latin typeface="Century Gothic" panose="020B0502020202020204" pitchFamily="34" charset="0"/>
            </a:endParaRPr>
          </a:p>
          <a:p>
            <a:pPr lvl="1">
              <a:buClr>
                <a:schemeClr val="accent5">
                  <a:lumMod val="50000"/>
                </a:schemeClr>
              </a:buClr>
              <a:buFont typeface="Wingdings" panose="05000000000000000000" pitchFamily="2" charset="2"/>
              <a:buChar char="Ø"/>
            </a:pPr>
            <a:r>
              <a:rPr lang="tr-TR" sz="2600" dirty="0">
                <a:latin typeface="Century Gothic" panose="020B0502020202020204" pitchFamily="34" charset="0"/>
              </a:rPr>
              <a:t>Amaçlar ile sonuçlar arasındaki farklılığı giderici ve etkililiği artırıcı </a:t>
            </a:r>
            <a:r>
              <a:rPr lang="tr-TR" sz="2600" dirty="0" smtClean="0">
                <a:latin typeface="Century Gothic" panose="020B0502020202020204" pitchFamily="34" charset="0"/>
              </a:rPr>
              <a:t>tedbirler</a:t>
            </a:r>
          </a:p>
          <a:p>
            <a:pPr marL="457200" lvl="1" indent="0">
              <a:buClr>
                <a:schemeClr val="accent5">
                  <a:lumMod val="50000"/>
                </a:schemeClr>
              </a:buClr>
              <a:buNone/>
            </a:pPr>
            <a:endParaRPr lang="tr-TR" sz="2600" dirty="0">
              <a:latin typeface="Century Gothic" panose="020B0502020202020204" pitchFamily="34" charset="0"/>
            </a:endParaRPr>
          </a:p>
          <a:p>
            <a:pPr marL="457200" lvl="1" indent="0">
              <a:buClr>
                <a:schemeClr val="accent5">
                  <a:lumMod val="50000"/>
                </a:schemeClr>
              </a:buClr>
              <a:buNone/>
            </a:pPr>
            <a:r>
              <a:rPr lang="tr-TR" sz="2600" dirty="0" smtClean="0">
                <a:latin typeface="Century Gothic" panose="020B0502020202020204" pitchFamily="34" charset="0"/>
              </a:rPr>
              <a:t>     önermek</a:t>
            </a:r>
            <a:r>
              <a:rPr lang="tr-TR" sz="2600" dirty="0">
                <a:latin typeface="Century Gothic" panose="020B0502020202020204" pitchFamily="34" charset="0"/>
              </a:rPr>
              <a:t>.</a:t>
            </a:r>
            <a:endParaRPr lang="tr-TR" sz="2600" dirty="0" smtClean="0">
              <a:latin typeface="Century Gothic" panose="020B0502020202020204" pitchFamily="34" charset="0"/>
            </a:endParaRPr>
          </a:p>
          <a:p>
            <a:pPr marL="0" indent="0">
              <a:buClr>
                <a:schemeClr val="accent5">
                  <a:lumMod val="50000"/>
                </a:schemeClr>
              </a:buClr>
              <a:buNone/>
            </a:pPr>
            <a:r>
              <a:rPr lang="tr-TR" sz="2600" dirty="0">
                <a:latin typeface="Century Schoolbook" panose="02040604050505020304" pitchFamily="18" charset="0"/>
              </a:rPr>
              <a:t>	</a:t>
            </a:r>
            <a:endParaRPr lang="tr-TR" sz="2600" dirty="0" smtClean="0">
              <a:latin typeface="Century Schoolbook" panose="02040604050505020304" pitchFamily="18" charset="0"/>
            </a:endParaRPr>
          </a:p>
          <a:p>
            <a:pPr>
              <a:buClr>
                <a:schemeClr val="accent5">
                  <a:lumMod val="50000"/>
                </a:schemeClr>
              </a:buClr>
              <a:buFont typeface="Wingdings" panose="05000000000000000000" pitchFamily="2" charset="2"/>
              <a:buChar char="Ø"/>
            </a:pPr>
            <a:endParaRPr lang="tr-TR" dirty="0" smtClean="0"/>
          </a:p>
          <a:p>
            <a:pPr>
              <a:buClr>
                <a:schemeClr val="accent5">
                  <a:lumMod val="50000"/>
                </a:schemeClr>
              </a:buClr>
              <a:buFont typeface="Wingdings" panose="05000000000000000000" pitchFamily="2" charset="2"/>
              <a:buChar char="Ø"/>
            </a:pPr>
            <a:endParaRPr lang="tr-TR" dirty="0" smtClean="0"/>
          </a:p>
          <a:p>
            <a:pPr marL="0" indent="0">
              <a:buClr>
                <a:schemeClr val="accent5">
                  <a:lumMod val="50000"/>
                </a:schemeClr>
              </a:buClr>
              <a:buNone/>
            </a:pPr>
            <a:endParaRPr lang="tr-TR" dirty="0" smtClean="0"/>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sp>
        <p:nvSpPr>
          <p:cNvPr id="5" name="Slayt Numarası Yer Tutucusu 4"/>
          <p:cNvSpPr>
            <a:spLocks noGrp="1"/>
          </p:cNvSpPr>
          <p:nvPr>
            <p:ph type="sldNum" sz="quarter" idx="12"/>
          </p:nvPr>
        </p:nvSpPr>
        <p:spPr/>
        <p:txBody>
          <a:bodyPr/>
          <a:lstStyle/>
          <a:p>
            <a:fld id="{99AE190A-FFC3-4768-8C67-FDDF76F0E9B5}" type="slidenum">
              <a:rPr lang="tr-TR" smtClean="0"/>
              <a:t>43</a:t>
            </a:fld>
            <a:endParaRPr lang="tr-TR" dirty="0"/>
          </a:p>
        </p:txBody>
      </p:sp>
    </p:spTree>
    <p:extLst>
      <p:ext uri="{BB962C8B-B14F-4D97-AF65-F5344CB8AC3E}">
        <p14:creationId xmlns:p14="http://schemas.microsoft.com/office/powerpoint/2010/main" val="3842364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20675"/>
            <a:ext cx="10515600" cy="1325563"/>
          </a:xfrm>
        </p:spPr>
        <p:txBody>
          <a:bodyPr>
            <a:normAutofit/>
          </a:bodyPr>
          <a:lstStyle/>
          <a:p>
            <a:pPr algn="ctr"/>
            <a:r>
              <a:rPr lang="tr-TR" sz="3200" b="1" dirty="0" smtClean="0">
                <a:solidFill>
                  <a:srgbClr val="C00000"/>
                </a:solidFill>
                <a:latin typeface="Century Gothic" panose="020B0502020202020204" pitchFamily="34" charset="0"/>
              </a:rPr>
              <a:t>Mali </a:t>
            </a:r>
            <a:r>
              <a:rPr lang="tr-TR" sz="3200" b="1" dirty="0">
                <a:solidFill>
                  <a:srgbClr val="C00000"/>
                </a:solidFill>
                <a:latin typeface="Century Gothic" panose="020B0502020202020204" pitchFamily="34" charset="0"/>
              </a:rPr>
              <a:t>Hizmetler Alt </a:t>
            </a:r>
            <a:r>
              <a:rPr lang="tr-TR" sz="3200" b="1" dirty="0" smtClean="0">
                <a:solidFill>
                  <a:srgbClr val="C00000"/>
                </a:solidFill>
                <a:latin typeface="Century Gothic" panose="020B0502020202020204" pitchFamily="34" charset="0"/>
              </a:rPr>
              <a:t>Süreçleri</a:t>
            </a:r>
            <a:endParaRPr lang="tr-TR" sz="3200" b="1" dirty="0">
              <a:solidFill>
                <a:srgbClr val="C00000"/>
              </a:solidFill>
              <a:latin typeface="Century Gothic" panose="020B0502020202020204" pitchFamily="34" charset="0"/>
            </a:endParaRPr>
          </a:p>
        </p:txBody>
      </p:sp>
      <p:sp>
        <p:nvSpPr>
          <p:cNvPr id="4" name="Altbilgi Yer Tutucusu 3"/>
          <p:cNvSpPr>
            <a:spLocks noGrp="1"/>
          </p:cNvSpPr>
          <p:nvPr>
            <p:ph type="ftr" sz="quarter" idx="11"/>
          </p:nvPr>
        </p:nvSpPr>
        <p:spPr/>
        <p:txBody>
          <a:bodyPr/>
          <a:lstStyle/>
          <a:p>
            <a:r>
              <a:rPr lang="tr-TR" smtClean="0"/>
              <a:t>SGBD -  Mali İşlerin Yönetim Süreci,06.02.2019</a:t>
            </a:r>
            <a:endParaRPr lang="tr-TR" dirty="0"/>
          </a:p>
        </p:txBody>
      </p:sp>
      <p:pic>
        <p:nvPicPr>
          <p:cNvPr id="6" name="İçerik Yer Tutucusu 5"/>
          <p:cNvPicPr>
            <a:picLocks noGrp="1" noChangeAspect="1"/>
          </p:cNvPicPr>
          <p:nvPr>
            <p:ph idx="1"/>
          </p:nvPr>
        </p:nvPicPr>
        <p:blipFill>
          <a:blip r:embed="rId2"/>
          <a:stretch>
            <a:fillRect/>
          </a:stretch>
        </p:blipFill>
        <p:spPr>
          <a:xfrm>
            <a:off x="108896" y="1646238"/>
            <a:ext cx="11974210" cy="4710112"/>
          </a:xfrm>
          <a:prstGeom prst="rect">
            <a:avLst/>
          </a:prstGeom>
        </p:spPr>
      </p:pic>
      <p:sp>
        <p:nvSpPr>
          <p:cNvPr id="3" name="Slayt Numarası Yer Tutucusu 2"/>
          <p:cNvSpPr>
            <a:spLocks noGrp="1"/>
          </p:cNvSpPr>
          <p:nvPr>
            <p:ph type="sldNum" sz="quarter" idx="12"/>
          </p:nvPr>
        </p:nvSpPr>
        <p:spPr/>
        <p:txBody>
          <a:bodyPr/>
          <a:lstStyle/>
          <a:p>
            <a:fld id="{99AE190A-FFC3-4768-8C67-FDDF76F0E9B5}" type="slidenum">
              <a:rPr lang="tr-TR" smtClean="0"/>
              <a:t>44</a:t>
            </a:fld>
            <a:endParaRPr lang="tr-TR" dirty="0"/>
          </a:p>
        </p:txBody>
      </p:sp>
    </p:spTree>
    <p:extLst>
      <p:ext uri="{BB962C8B-B14F-4D97-AF65-F5344CB8AC3E}">
        <p14:creationId xmlns:p14="http://schemas.microsoft.com/office/powerpoint/2010/main" val="1718011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5928" y="370315"/>
            <a:ext cx="10515600" cy="762216"/>
          </a:xfrm>
        </p:spPr>
        <p:txBody>
          <a:bodyPr>
            <a:noAutofit/>
          </a:bodyPr>
          <a:lstStyle/>
          <a:p>
            <a:pPr algn="ctr"/>
            <a:r>
              <a:rPr lang="tr-TR" altLang="en-US" sz="3200" b="1" dirty="0">
                <a:solidFill>
                  <a:srgbClr val="C00000"/>
                </a:solidFill>
                <a:latin typeface="Century Gothic" panose="020B0502020202020204" pitchFamily="34" charset="0"/>
              </a:rPr>
              <a:t>Ön Mali Kontrol</a:t>
            </a:r>
            <a:br>
              <a:rPr lang="tr-TR" altLang="en-US" sz="3200" b="1" dirty="0">
                <a:solidFill>
                  <a:srgbClr val="C00000"/>
                </a:solidFill>
                <a:latin typeface="Century Gothic" panose="020B0502020202020204" pitchFamily="34" charset="0"/>
              </a:rPr>
            </a:br>
            <a:endParaRPr lang="tr-TR" sz="3200" b="1" dirty="0">
              <a:solidFill>
                <a:srgbClr val="C00000"/>
              </a:solidFill>
              <a:latin typeface="Century Gothic" panose="020B0502020202020204" pitchFamily="34" charset="0"/>
            </a:endParaRPr>
          </a:p>
        </p:txBody>
      </p:sp>
      <p:sp>
        <p:nvSpPr>
          <p:cNvPr id="7" name="İçerik Yer Tutucusu 6"/>
          <p:cNvSpPr>
            <a:spLocks noGrp="1"/>
          </p:cNvSpPr>
          <p:nvPr>
            <p:ph idx="1"/>
          </p:nvPr>
        </p:nvSpPr>
        <p:spPr>
          <a:xfrm>
            <a:off x="838200" y="1603332"/>
            <a:ext cx="10515600" cy="4573631"/>
          </a:xfrm>
        </p:spPr>
        <p:txBody>
          <a:bodyPr>
            <a:normAutofit fontScale="77500" lnSpcReduction="20000"/>
          </a:bodyPr>
          <a:lstStyle/>
          <a:p>
            <a:pPr>
              <a:buClr>
                <a:srgbClr val="0070C0"/>
              </a:buClr>
              <a:buFont typeface="Wingdings" panose="05000000000000000000" pitchFamily="2" charset="2"/>
              <a:buChar char="Ø"/>
            </a:pPr>
            <a:r>
              <a:rPr lang="tr-TR" sz="2000" dirty="0" smtClean="0">
                <a:solidFill>
                  <a:srgbClr val="0070C0"/>
                </a:solidFill>
                <a:latin typeface="Century Gothic" panose="020B0502020202020204" pitchFamily="34" charset="0"/>
              </a:rPr>
              <a:t>Taahhüt evrakı ve sözleşme tasarılarının kontrolü</a:t>
            </a:r>
          </a:p>
          <a:p>
            <a:r>
              <a:rPr lang="tr-TR" sz="2000" dirty="0" smtClean="0">
                <a:latin typeface="Century Gothic" panose="020B0502020202020204" pitchFamily="34" charset="0"/>
              </a:rPr>
              <a:t>Bedeli 90.000 TL ye eşit ve bu tutarı aşan Mal ve Hizmet alımı,</a:t>
            </a:r>
          </a:p>
          <a:p>
            <a:r>
              <a:rPr lang="tr-TR" sz="2000" dirty="0" smtClean="0">
                <a:latin typeface="Century Gothic" panose="020B0502020202020204" pitchFamily="34" charset="0"/>
              </a:rPr>
              <a:t> Bedeli 250.000 ye eşit ve </a:t>
            </a:r>
            <a:r>
              <a:rPr lang="tr-TR" sz="2000" dirty="0">
                <a:latin typeface="Century Gothic" panose="020B0502020202020204" pitchFamily="34" charset="0"/>
              </a:rPr>
              <a:t>bu tutarı </a:t>
            </a:r>
            <a:r>
              <a:rPr lang="tr-TR" sz="2000" dirty="0" smtClean="0">
                <a:latin typeface="Century Gothic" panose="020B0502020202020204" pitchFamily="34" charset="0"/>
              </a:rPr>
              <a:t>aşan</a:t>
            </a:r>
          </a:p>
          <a:p>
            <a:pPr marL="0" indent="0">
              <a:buNone/>
            </a:pPr>
            <a:r>
              <a:rPr lang="tr-TR" sz="2000" dirty="0" smtClean="0">
                <a:latin typeface="Century Gothic" panose="020B0502020202020204" pitchFamily="34" charset="0"/>
              </a:rPr>
              <a:t>       -Yapım İşleri,</a:t>
            </a:r>
          </a:p>
          <a:p>
            <a:pPr marL="0" indent="0">
              <a:buNone/>
            </a:pPr>
            <a:r>
              <a:rPr lang="tr-TR" sz="2000" dirty="0">
                <a:latin typeface="Century Gothic" panose="020B0502020202020204" pitchFamily="34" charset="0"/>
              </a:rPr>
              <a:t> </a:t>
            </a:r>
            <a:r>
              <a:rPr lang="tr-TR" sz="2000" dirty="0" smtClean="0">
                <a:latin typeface="Century Gothic" panose="020B0502020202020204" pitchFamily="34" charset="0"/>
              </a:rPr>
              <a:t>       -BAP projelerinden mal ve hizmet alımı,</a:t>
            </a:r>
          </a:p>
          <a:p>
            <a:pPr marL="0" indent="0">
              <a:buNone/>
            </a:pPr>
            <a:r>
              <a:rPr lang="tr-TR" sz="2000" dirty="0">
                <a:latin typeface="Century Gothic" panose="020B0502020202020204" pitchFamily="34" charset="0"/>
              </a:rPr>
              <a:t> </a:t>
            </a:r>
            <a:r>
              <a:rPr lang="tr-TR" sz="2000" dirty="0" smtClean="0">
                <a:latin typeface="Century Gothic" panose="020B0502020202020204" pitchFamily="34" charset="0"/>
              </a:rPr>
              <a:t>       -DMO’dan mal alımı,</a:t>
            </a:r>
          </a:p>
          <a:p>
            <a:pPr>
              <a:buFont typeface="Wingdings" panose="05000000000000000000" pitchFamily="2" charset="2"/>
              <a:buChar char="Ø"/>
            </a:pPr>
            <a:r>
              <a:rPr lang="tr-TR" sz="2100" dirty="0">
                <a:solidFill>
                  <a:srgbClr val="0070C0"/>
                </a:solidFill>
                <a:latin typeface="Century Gothic" panose="020B0502020202020204" pitchFamily="34" charset="0"/>
              </a:rPr>
              <a:t>Ödenek aktarma</a:t>
            </a:r>
          </a:p>
          <a:p>
            <a:pPr>
              <a:buFont typeface="Wingdings" panose="05000000000000000000" pitchFamily="2" charset="2"/>
              <a:buChar char="Ø"/>
            </a:pPr>
            <a:r>
              <a:rPr lang="tr-TR" sz="2100" dirty="0">
                <a:solidFill>
                  <a:srgbClr val="0070C0"/>
                </a:solidFill>
                <a:latin typeface="Century Gothic" panose="020B0502020202020204" pitchFamily="34" charset="0"/>
              </a:rPr>
              <a:t>Taşınır</a:t>
            </a:r>
            <a:r>
              <a:rPr lang="tr-TR" sz="2100" dirty="0" smtClean="0">
                <a:solidFill>
                  <a:srgbClr val="0070C0"/>
                </a:solidFill>
                <a:latin typeface="Century Gothic" panose="020B0502020202020204" pitchFamily="34" charset="0"/>
              </a:rPr>
              <a:t>, taşınmaz </a:t>
            </a:r>
            <a:r>
              <a:rPr lang="tr-TR" sz="2100" dirty="0">
                <a:solidFill>
                  <a:srgbClr val="0070C0"/>
                </a:solidFill>
                <a:latin typeface="Century Gothic" panose="020B0502020202020204" pitchFamily="34" charset="0"/>
              </a:rPr>
              <a:t>satışı,</a:t>
            </a:r>
          </a:p>
          <a:p>
            <a:pPr>
              <a:buFont typeface="Wingdings" panose="05000000000000000000" pitchFamily="2" charset="2"/>
              <a:buChar char="Ø"/>
            </a:pPr>
            <a:r>
              <a:rPr lang="tr-TR" sz="2100" dirty="0">
                <a:solidFill>
                  <a:srgbClr val="0070C0"/>
                </a:solidFill>
                <a:latin typeface="Century Gothic" panose="020B0502020202020204" pitchFamily="34" charset="0"/>
              </a:rPr>
              <a:t>Kadro dağılım cetvelleri,</a:t>
            </a:r>
          </a:p>
          <a:p>
            <a:pPr>
              <a:buFont typeface="Wingdings" panose="05000000000000000000" pitchFamily="2" charset="2"/>
              <a:buChar char="Ø"/>
            </a:pPr>
            <a:r>
              <a:rPr lang="tr-TR" sz="2100" dirty="0">
                <a:solidFill>
                  <a:srgbClr val="0070C0"/>
                </a:solidFill>
                <a:latin typeface="Century Gothic" panose="020B0502020202020204" pitchFamily="34" charset="0"/>
              </a:rPr>
              <a:t>Yan ödeme cetvelleri</a:t>
            </a:r>
            <a:r>
              <a:rPr lang="tr-TR" sz="2000" dirty="0" smtClean="0">
                <a:latin typeface="Century Gothic" panose="020B0502020202020204" pitchFamily="34" charset="0"/>
              </a:rPr>
              <a:t>,</a:t>
            </a:r>
          </a:p>
          <a:p>
            <a:pPr>
              <a:buFont typeface="Wingdings" panose="05000000000000000000" pitchFamily="2" charset="2"/>
              <a:buChar char="Ø"/>
            </a:pPr>
            <a:r>
              <a:rPr lang="tr-TR" sz="2100" dirty="0">
                <a:solidFill>
                  <a:srgbClr val="0070C0"/>
                </a:solidFill>
                <a:latin typeface="Century Gothic" panose="020B0502020202020204" pitchFamily="34" charset="0"/>
              </a:rPr>
              <a:t>Sözleşmeli personel sayı ve </a:t>
            </a:r>
            <a:r>
              <a:rPr lang="tr-TR" sz="2100" dirty="0" smtClean="0">
                <a:solidFill>
                  <a:srgbClr val="0070C0"/>
                </a:solidFill>
                <a:latin typeface="Century Gothic" panose="020B0502020202020204" pitchFamily="34" charset="0"/>
              </a:rPr>
              <a:t>süreleri,</a:t>
            </a:r>
            <a:endParaRPr lang="tr-TR" sz="2100" dirty="0">
              <a:solidFill>
                <a:srgbClr val="0070C0"/>
              </a:solidFill>
              <a:latin typeface="Century Gothic" panose="020B0502020202020204" pitchFamily="34" charset="0"/>
            </a:endParaRPr>
          </a:p>
          <a:p>
            <a:pPr>
              <a:buFont typeface="Wingdings" panose="05000000000000000000" pitchFamily="2" charset="2"/>
              <a:buChar char="Ø"/>
            </a:pPr>
            <a:r>
              <a:rPr lang="tr-TR" sz="2100" dirty="0">
                <a:solidFill>
                  <a:srgbClr val="0070C0"/>
                </a:solidFill>
                <a:latin typeface="Century Gothic" panose="020B0502020202020204" pitchFamily="34" charset="0"/>
              </a:rPr>
              <a:t>Gelecek yıllara yaygın yüklenmeler</a:t>
            </a:r>
            <a:r>
              <a:rPr lang="tr-TR" sz="2000" dirty="0" smtClean="0">
                <a:latin typeface="Century Gothic" panose="020B0502020202020204" pitchFamily="34" charset="0"/>
              </a:rPr>
              <a:t>,</a:t>
            </a:r>
          </a:p>
          <a:p>
            <a:pPr>
              <a:buFont typeface="Wingdings" panose="05000000000000000000" pitchFamily="2" charset="2"/>
              <a:buChar char="Ø"/>
            </a:pPr>
            <a:endParaRPr lang="tr-TR" sz="2000" dirty="0" smtClean="0">
              <a:latin typeface="Century Gothic" panose="020B0502020202020204" pitchFamily="34" charset="0"/>
            </a:endParaRPr>
          </a:p>
          <a:p>
            <a:pPr marL="0" indent="0">
              <a:buNone/>
            </a:pPr>
            <a:endParaRPr lang="tr-TR" sz="2000" dirty="0" smtClean="0">
              <a:latin typeface="Century Gothic" panose="020B0502020202020204" pitchFamily="34" charset="0"/>
            </a:endParaRPr>
          </a:p>
          <a:p>
            <a:pPr marL="0" indent="0">
              <a:buNone/>
            </a:pPr>
            <a:r>
              <a:rPr lang="tr-TR" dirty="0"/>
              <a:t> </a:t>
            </a:r>
            <a:r>
              <a:rPr lang="tr-TR" dirty="0" smtClean="0"/>
              <a:t>     </a:t>
            </a:r>
          </a:p>
          <a:p>
            <a:endParaRPr lang="tr-TR" dirty="0"/>
          </a:p>
        </p:txBody>
      </p:sp>
      <p:sp>
        <p:nvSpPr>
          <p:cNvPr id="6" name="Footer Placeholder 5"/>
          <p:cNvSpPr>
            <a:spLocks noGrp="1"/>
          </p:cNvSpPr>
          <p:nvPr>
            <p:ph type="ftr" sz="quarter" idx="11"/>
          </p:nvPr>
        </p:nvSpPr>
        <p:spPr/>
        <p:txBody>
          <a:bodyPr/>
          <a:lstStyle/>
          <a:p>
            <a:r>
              <a:rPr lang="en-US" smtClean="0"/>
              <a:t>SGBD -  Mali İşlerin Yönetim Süreci,06.02.2019</a:t>
            </a:r>
            <a:endParaRPr lang="en-US" dirty="0"/>
          </a:p>
        </p:txBody>
      </p:sp>
      <p:sp>
        <p:nvSpPr>
          <p:cNvPr id="3" name="Rectangle 2"/>
          <p:cNvSpPr/>
          <p:nvPr/>
        </p:nvSpPr>
        <p:spPr>
          <a:xfrm>
            <a:off x="3647728" y="1995325"/>
            <a:ext cx="5760640" cy="2232984"/>
          </a:xfrm>
          <a:prstGeom prst="rect">
            <a:avLst/>
          </a:prstGeom>
        </p:spPr>
        <p:txBody>
          <a:bodyPr wrap="square">
            <a:spAutoFit/>
          </a:bodyPr>
          <a:lstStyle/>
          <a:p>
            <a:pPr>
              <a:lnSpc>
                <a:spcPct val="150000"/>
              </a:lnSpc>
            </a:pPr>
            <a:endParaRPr lang="tr-TR" sz="24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tr-TR"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tr-TR" sz="24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631504" y="44624"/>
            <a:ext cx="8604448" cy="25265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a:solidFill>
                  <a:srgbClr val="A50021"/>
                </a:solidFill>
                <a:latin typeface="Comic Sans MS" pitchFamily="66" charset="0"/>
              </a:rPr>
              <a:t/>
            </a:r>
            <a:br>
              <a:rPr lang="en-US" altLang="en-US" sz="4000" kern="0" dirty="0">
                <a:solidFill>
                  <a:srgbClr val="A50021"/>
                </a:solidFill>
                <a:latin typeface="Comic Sans MS" pitchFamily="66" charset="0"/>
              </a:rPr>
            </a:b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99AE190A-FFC3-4768-8C67-FDDF76F0E9B5}" type="slidenum">
              <a:rPr lang="tr-TR" smtClean="0"/>
              <a:t>45</a:t>
            </a:fld>
            <a:endParaRPr lang="tr-TR" dirty="0"/>
          </a:p>
        </p:txBody>
      </p:sp>
    </p:spTree>
    <p:extLst>
      <p:ext uri="{BB962C8B-B14F-4D97-AF65-F5344CB8AC3E}">
        <p14:creationId xmlns:p14="http://schemas.microsoft.com/office/powerpoint/2010/main" val="109782353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4038600" y="6519188"/>
            <a:ext cx="4114800" cy="365125"/>
          </a:xfrm>
        </p:spPr>
        <p:txBody>
          <a:bodyPr/>
          <a:lstStyle/>
          <a:p>
            <a:r>
              <a:rPr lang="tr-TR" smtClean="0"/>
              <a:t>SGBD -  Mali İşlerin Yönetim Süreci,06.02.2019</a:t>
            </a:r>
            <a:endParaRPr lang="tr-TR" dirty="0"/>
          </a:p>
        </p:txBody>
      </p:sp>
      <p:sp>
        <p:nvSpPr>
          <p:cNvPr id="7" name="İçerik Yer Tutucusu 6"/>
          <p:cNvSpPr>
            <a:spLocks noGrp="1"/>
          </p:cNvSpPr>
          <p:nvPr>
            <p:ph idx="1"/>
          </p:nvPr>
        </p:nvSpPr>
        <p:spPr/>
        <p:txBody>
          <a:bodyPr/>
          <a:lstStyle/>
          <a:p>
            <a:endParaRPr lang="tr-TR"/>
          </a:p>
        </p:txBody>
      </p:sp>
      <p:pic>
        <p:nvPicPr>
          <p:cNvPr id="8" name="Resim 7"/>
          <p:cNvPicPr>
            <a:picLocks noChangeAspect="1"/>
          </p:cNvPicPr>
          <p:nvPr/>
        </p:nvPicPr>
        <p:blipFill>
          <a:blip r:embed="rId2"/>
          <a:stretch>
            <a:fillRect/>
          </a:stretch>
        </p:blipFill>
        <p:spPr>
          <a:xfrm>
            <a:off x="260517" y="25052"/>
            <a:ext cx="11093283" cy="6518547"/>
          </a:xfrm>
          <a:prstGeom prst="rect">
            <a:avLst/>
          </a:prstGeom>
        </p:spPr>
      </p:pic>
      <p:sp>
        <p:nvSpPr>
          <p:cNvPr id="2" name="Slayt Numarası Yer Tutucusu 1"/>
          <p:cNvSpPr>
            <a:spLocks noGrp="1"/>
          </p:cNvSpPr>
          <p:nvPr>
            <p:ph type="sldNum" sz="quarter" idx="12"/>
          </p:nvPr>
        </p:nvSpPr>
        <p:spPr/>
        <p:txBody>
          <a:bodyPr/>
          <a:lstStyle/>
          <a:p>
            <a:fld id="{99AE190A-FFC3-4768-8C67-FDDF76F0E9B5}" type="slidenum">
              <a:rPr lang="tr-TR" smtClean="0"/>
              <a:t>46</a:t>
            </a:fld>
            <a:endParaRPr lang="tr-TR" dirty="0"/>
          </a:p>
        </p:txBody>
      </p:sp>
    </p:spTree>
    <p:extLst>
      <p:ext uri="{BB962C8B-B14F-4D97-AF65-F5344CB8AC3E}">
        <p14:creationId xmlns:p14="http://schemas.microsoft.com/office/powerpoint/2010/main" val="2120833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25625"/>
            <a:ext cx="12192000" cy="4351338"/>
          </a:xfrm>
        </p:spPr>
      </p:pic>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sp>
        <p:nvSpPr>
          <p:cNvPr id="5" name="Rectangle 4"/>
          <p:cNvSpPr txBox="1">
            <a:spLocks noChangeArrowheads="1"/>
          </p:cNvSpPr>
          <p:nvPr/>
        </p:nvSpPr>
        <p:spPr>
          <a:xfrm>
            <a:off x="1631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3200" kern="0" dirty="0">
                <a:solidFill>
                  <a:srgbClr val="A50021"/>
                </a:solidFill>
                <a:latin typeface="Comic Sans MS" pitchFamily="66" charset="0"/>
              </a:rPr>
              <a:t/>
            </a:r>
            <a:br>
              <a:rPr lang="en-US" altLang="en-US" sz="3200" kern="0" dirty="0">
                <a:solidFill>
                  <a:srgbClr val="A50021"/>
                </a:solidFill>
                <a:latin typeface="Comic Sans MS" pitchFamily="66" charset="0"/>
              </a:rPr>
            </a:br>
            <a:r>
              <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rPr>
              <a:t>Birim </a:t>
            </a: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Kamu Hizmet Standartları</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99AE190A-FFC3-4768-8C67-FDDF76F0E9B5}" type="slidenum">
              <a:rPr lang="tr-TR" smtClean="0"/>
              <a:t>47</a:t>
            </a:fld>
            <a:endParaRPr lang="tr-TR" dirty="0"/>
          </a:p>
        </p:txBody>
      </p:sp>
    </p:spTree>
    <p:extLst>
      <p:ext uri="{BB962C8B-B14F-4D97-AF65-F5344CB8AC3E}">
        <p14:creationId xmlns:p14="http://schemas.microsoft.com/office/powerpoint/2010/main" val="56869982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SGBD -  Mali İşlerin Yönetim Süreci,06.02.2019</a:t>
            </a:r>
            <a:endParaRPr lang="tr-TR" dirty="0"/>
          </a:p>
        </p:txBody>
      </p:sp>
      <p:sp>
        <p:nvSpPr>
          <p:cNvPr id="3" name="Rectangle 4"/>
          <p:cNvSpPr txBox="1">
            <a:spLocks noChangeArrowheads="1"/>
          </p:cNvSpPr>
          <p:nvPr/>
        </p:nvSpPr>
        <p:spPr>
          <a:xfrm>
            <a:off x="1631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3200" kern="0" dirty="0">
                <a:solidFill>
                  <a:srgbClr val="A50021"/>
                </a:solidFill>
                <a:latin typeface="Comic Sans MS" pitchFamily="66" charset="0"/>
              </a:rPr>
              <a:t/>
            </a:r>
            <a:br>
              <a:rPr lang="en-US" altLang="en-US" sz="3200" kern="0" dirty="0">
                <a:solidFill>
                  <a:srgbClr val="A50021"/>
                </a:solidFill>
                <a:latin typeface="Comic Sans MS" pitchFamily="66" charset="0"/>
              </a:rPr>
            </a:b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SGDB Birim Kalite Sayfası</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4623"/>
            <a:ext cx="12192000" cy="4651728"/>
          </a:xfrm>
          <a:prstGeom prst="rect">
            <a:avLst/>
          </a:prstGeom>
        </p:spPr>
      </p:pic>
      <p:sp>
        <p:nvSpPr>
          <p:cNvPr id="5" name="Slayt Numarası Yer Tutucusu 4"/>
          <p:cNvSpPr>
            <a:spLocks noGrp="1"/>
          </p:cNvSpPr>
          <p:nvPr>
            <p:ph type="sldNum" sz="quarter" idx="12"/>
          </p:nvPr>
        </p:nvSpPr>
        <p:spPr/>
        <p:txBody>
          <a:bodyPr/>
          <a:lstStyle/>
          <a:p>
            <a:fld id="{99AE190A-FFC3-4768-8C67-FDDF76F0E9B5}" type="slidenum">
              <a:rPr lang="tr-TR" smtClean="0"/>
              <a:t>48</a:t>
            </a:fld>
            <a:endParaRPr lang="tr-TR" dirty="0"/>
          </a:p>
        </p:txBody>
      </p:sp>
    </p:spTree>
    <p:extLst>
      <p:ext uri="{BB962C8B-B14F-4D97-AF65-F5344CB8AC3E}">
        <p14:creationId xmlns:p14="http://schemas.microsoft.com/office/powerpoint/2010/main" val="1849697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631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3200" kern="0" dirty="0">
                <a:solidFill>
                  <a:srgbClr val="A50021"/>
                </a:solidFill>
                <a:latin typeface="Comic Sans MS" pitchFamily="66" charset="0"/>
              </a:rPr>
              <a:t/>
            </a:r>
            <a:br>
              <a:rPr lang="en-US" altLang="en-US" sz="3200" kern="0" dirty="0">
                <a:solidFill>
                  <a:srgbClr val="A50021"/>
                </a:solidFill>
                <a:latin typeface="Comic Sans MS" pitchFamily="66" charset="0"/>
              </a:rPr>
            </a:b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SGDB Birim Kalite Komite Üyeleri</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6577"/>
            <a:ext cx="12192000" cy="4809773"/>
          </a:xfrm>
          <a:prstGeom prst="rect">
            <a:avLst/>
          </a:prstGeom>
        </p:spPr>
      </p:pic>
      <p:sp>
        <p:nvSpPr>
          <p:cNvPr id="4" name="Slayt Numarası Yer Tutucusu 3"/>
          <p:cNvSpPr>
            <a:spLocks noGrp="1"/>
          </p:cNvSpPr>
          <p:nvPr>
            <p:ph type="sldNum" sz="quarter" idx="12"/>
          </p:nvPr>
        </p:nvSpPr>
        <p:spPr/>
        <p:txBody>
          <a:bodyPr/>
          <a:lstStyle/>
          <a:p>
            <a:fld id="{99AE190A-FFC3-4768-8C67-FDDF76F0E9B5}" type="slidenum">
              <a:rPr lang="tr-TR" smtClean="0"/>
              <a:t>49</a:t>
            </a:fld>
            <a:endParaRPr lang="tr-TR" dirty="0"/>
          </a:p>
        </p:txBody>
      </p:sp>
    </p:spTree>
    <p:extLst>
      <p:ext uri="{BB962C8B-B14F-4D97-AF65-F5344CB8AC3E}">
        <p14:creationId xmlns:p14="http://schemas.microsoft.com/office/powerpoint/2010/main" val="293742621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445925" y="4971278"/>
            <a:ext cx="8903485" cy="1110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
        <p:nvSpPr>
          <p:cNvPr id="7" name="Rectangle 2"/>
          <p:cNvSpPr txBox="1">
            <a:spLocks noChangeArrowheads="1"/>
          </p:cNvSpPr>
          <p:nvPr/>
        </p:nvSpPr>
        <p:spPr bwMode="auto">
          <a:xfrm>
            <a:off x="1774422" y="179713"/>
            <a:ext cx="8483483"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200" kern="0" dirty="0">
                <a:solidFill>
                  <a:srgbClr val="A50021"/>
                </a:solidFill>
                <a:latin typeface="Tahoma" panose="020B0604030504040204" pitchFamily="34" charset="0"/>
                <a:ea typeface="Tahoma" panose="020B0604030504040204" pitchFamily="34" charset="0"/>
                <a:cs typeface="Tahoma" panose="020B0604030504040204" pitchFamily="34" charset="0"/>
              </a:rPr>
              <a:t>Yükseköğretim Kurumu Süreçleri Mimarisi</a:t>
            </a:r>
            <a:endParaRPr lang="en-US" altLang="tr-TR"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p:cNvGrpSpPr/>
          <p:nvPr/>
        </p:nvGrpSpPr>
        <p:grpSpPr>
          <a:xfrm>
            <a:off x="1400405" y="739602"/>
            <a:ext cx="8949005" cy="4158116"/>
            <a:chOff x="807488" y="424261"/>
            <a:chExt cx="8064896" cy="2608500"/>
          </a:xfrm>
        </p:grpSpPr>
        <p:sp>
          <p:nvSpPr>
            <p:cNvPr id="3" name="Rectangle 2"/>
            <p:cNvSpPr/>
            <p:nvPr/>
          </p:nvSpPr>
          <p:spPr>
            <a:xfrm>
              <a:off x="807488" y="639678"/>
              <a:ext cx="7982431" cy="900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a:lnSpc>
                    <a:spcPct val="90000"/>
                  </a:lnSpc>
                  <a:spcBef>
                    <a:spcPct val="0"/>
                  </a:spcBef>
                  <a:spcAft>
                    <a:spcPct val="35000"/>
                  </a:spcAft>
                </a:pPr>
                <a:r>
                  <a:rPr lang="tr-TR" sz="1000" dirty="0">
                    <a:solidFill>
                      <a:schemeClr val="tx1"/>
                    </a:solidFill>
                  </a:rPr>
                  <a:t>Vizyon ve değerler tanımlanır</a:t>
                </a:r>
                <a:endParaRPr lang="en-US" sz="10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a:lnSpc>
                    <a:spcPct val="90000"/>
                  </a:lnSpc>
                  <a:spcBef>
                    <a:spcPct val="0"/>
                  </a:spcBef>
                  <a:spcAft>
                    <a:spcPct val="35000"/>
                  </a:spcAft>
                </a:pPr>
                <a:r>
                  <a:rPr lang="tr-TR" sz="1000" dirty="0">
                    <a:solidFill>
                      <a:schemeClr val="tx1"/>
                    </a:solidFill>
                  </a:rPr>
                  <a:t>Strateji ve Hedefler belirlenir</a:t>
                </a:r>
                <a:endParaRPr lang="en-US" sz="10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a:lnSpc>
                    <a:spcPct val="90000"/>
                  </a:lnSpc>
                  <a:spcBef>
                    <a:spcPct val="0"/>
                  </a:spcBef>
                  <a:spcAft>
                    <a:spcPct val="35000"/>
                  </a:spcAft>
                </a:pPr>
                <a:r>
                  <a:rPr lang="tr-TR" sz="1000" dirty="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400050">
                  <a:lnSpc>
                    <a:spcPct val="90000"/>
                  </a:lnSpc>
                  <a:spcBef>
                    <a:spcPct val="0"/>
                  </a:spcBef>
                  <a:spcAft>
                    <a:spcPct val="35000"/>
                  </a:spcAft>
                </a:pPr>
                <a:r>
                  <a:rPr lang="tr-TR" sz="1000" dirty="0">
                    <a:solidFill>
                      <a:schemeClr val="tx1"/>
                    </a:solidFill>
                  </a:rPr>
                  <a:t>Paydaşlarla takımlar oluşturulur</a:t>
                </a:r>
                <a:endParaRPr lang="en-US" sz="10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a:lnSpc>
                    <a:spcPct val="90000"/>
                  </a:lnSpc>
                  <a:spcBef>
                    <a:spcPct val="0"/>
                  </a:spcBef>
                  <a:spcAft>
                    <a:spcPct val="35000"/>
                  </a:spcAft>
                </a:pPr>
                <a:r>
                  <a:rPr lang="tr-TR" sz="1000" dirty="0">
                    <a:solidFill>
                      <a:schemeClr val="tx1"/>
                    </a:solidFill>
                  </a:rPr>
                  <a:t>Kaynaklar sağlanır</a:t>
                </a:r>
                <a:endParaRPr lang="en-US" sz="10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a:lnSpc>
                    <a:spcPct val="90000"/>
                  </a:lnSpc>
                  <a:spcBef>
                    <a:spcPct val="0"/>
                  </a:spcBef>
                  <a:spcAft>
                    <a:spcPct val="35000"/>
                  </a:spcAft>
                </a:pPr>
                <a:r>
                  <a:rPr lang="tr-TR" sz="1200" dirty="0">
                    <a:solidFill>
                      <a:schemeClr val="tx1"/>
                    </a:solidFill>
                  </a:rPr>
                  <a:t>Kaynaklar dağıtılır</a:t>
                </a:r>
                <a:endParaRPr lang="en-US" sz="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a:lnSpc>
                    <a:spcPct val="90000"/>
                  </a:lnSpc>
                  <a:spcBef>
                    <a:spcPct val="0"/>
                  </a:spcBef>
                  <a:spcAft>
                    <a:spcPct val="35000"/>
                  </a:spcAft>
                </a:pPr>
                <a:r>
                  <a:rPr lang="tr-TR" sz="1000" dirty="0">
                    <a:solidFill>
                      <a:schemeClr val="tx1"/>
                    </a:solidFill>
                  </a:rPr>
                  <a:t>Yönetişim  oluşturulur</a:t>
                </a:r>
                <a:endParaRPr lang="en-US" sz="10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400050">
                  <a:lnSpc>
                    <a:spcPct val="90000"/>
                  </a:lnSpc>
                  <a:spcBef>
                    <a:spcPct val="0"/>
                  </a:spcBef>
                  <a:spcAft>
                    <a:spcPct val="35000"/>
                  </a:spcAft>
                </a:pPr>
                <a:r>
                  <a:rPr lang="tr-TR" sz="1000" dirty="0">
                    <a:solidFill>
                      <a:schemeClr val="tx1"/>
                    </a:solidFill>
                  </a:rPr>
                  <a:t>Değişim yönetilir</a:t>
                </a:r>
                <a:endParaRPr lang="en-US" sz="1000" dirty="0">
                  <a:solidFill>
                    <a:schemeClr val="tx1"/>
                  </a:solidFill>
                </a:endParaRPr>
              </a:p>
            </p:txBody>
          </p:sp>
        </p:grpSp>
        <p:sp>
          <p:nvSpPr>
            <p:cNvPr id="12" name="TextBox 11"/>
            <p:cNvSpPr txBox="1"/>
            <p:nvPr/>
          </p:nvSpPr>
          <p:spPr>
            <a:xfrm>
              <a:off x="3722997" y="610496"/>
              <a:ext cx="1807867" cy="293708"/>
            </a:xfrm>
            <a:prstGeom prst="rect">
              <a:avLst/>
            </a:prstGeom>
            <a:noFill/>
          </p:spPr>
          <p:txBody>
            <a:bodyPr wrap="none" rtlCol="0">
              <a:spAutoFit/>
            </a:bodyPr>
            <a:lstStyle/>
            <a:p>
              <a:r>
                <a:rPr lang="tr-TR" dirty="0"/>
                <a:t>Yönetim süreçleri</a:t>
              </a:r>
            </a:p>
          </p:txBody>
        </p:sp>
        <p:grpSp>
          <p:nvGrpSpPr>
            <p:cNvPr id="48" name="Group 47"/>
            <p:cNvGrpSpPr/>
            <p:nvPr/>
          </p:nvGrpSpPr>
          <p:grpSpPr>
            <a:xfrm>
              <a:off x="848511" y="1752366"/>
              <a:ext cx="8023872" cy="1280395"/>
              <a:chOff x="899592" y="1725331"/>
              <a:chExt cx="8066823" cy="1280395"/>
            </a:xfrm>
          </p:grpSpPr>
          <p:sp>
            <p:nvSpPr>
              <p:cNvPr id="47" name="Rectangle 46"/>
              <p:cNvSpPr/>
              <p:nvPr/>
            </p:nvSpPr>
            <p:spPr>
              <a:xfrm>
                <a:off x="899592" y="1725331"/>
                <a:ext cx="8066823" cy="10955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graphicFrame>
            <p:nvGraphicFramePr>
              <p:cNvPr id="13" name="Diagram 12"/>
              <p:cNvGraphicFramePr/>
              <p:nvPr>
                <p:extLst/>
              </p:nvPr>
            </p:nvGraphicFramePr>
            <p:xfrm>
              <a:off x="899592" y="1821920"/>
              <a:ext cx="8066823" cy="1183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1771462" y="1793705"/>
                <a:ext cx="5832127" cy="318184"/>
              </a:xfrm>
              <a:prstGeom prst="rect">
                <a:avLst/>
              </a:prstGeom>
              <a:noFill/>
            </p:spPr>
            <p:txBody>
              <a:bodyPr wrap="square" rtlCol="0">
                <a:spAutoFit/>
              </a:bodyPr>
              <a:lstStyle/>
              <a:p>
                <a:pPr algn="ctr"/>
                <a:r>
                  <a:rPr lang="tr-TR" sz="2000" b="1" dirty="0" smtClean="0"/>
                  <a:t>Mali İşlerin Yönetim Süreci </a:t>
                </a:r>
                <a:r>
                  <a:rPr lang="tr-TR" sz="2000" dirty="0" smtClean="0"/>
                  <a:t>(</a:t>
                </a:r>
                <a:r>
                  <a:rPr lang="tr-TR" sz="2000" b="1" dirty="0" smtClean="0">
                    <a:solidFill>
                      <a:srgbClr val="C00000"/>
                    </a:solidFill>
                  </a:rPr>
                  <a:t>Ön Mali Kontrol</a:t>
                </a:r>
                <a:r>
                  <a:rPr lang="tr-TR" sz="2000" dirty="0" smtClean="0"/>
                  <a:t>)</a:t>
                </a:r>
                <a:endParaRPr lang="tr-TR" sz="2000" dirty="0"/>
              </a:p>
            </p:txBody>
          </p:sp>
        </p:grpSp>
      </p:grpSp>
      <p:sp>
        <p:nvSpPr>
          <p:cNvPr id="22" name="TextBox 21"/>
          <p:cNvSpPr txBox="1"/>
          <p:nvPr/>
        </p:nvSpPr>
        <p:spPr>
          <a:xfrm>
            <a:off x="5235851" y="4971278"/>
            <a:ext cx="1850763" cy="400110"/>
          </a:xfrm>
          <a:prstGeom prst="rect">
            <a:avLst/>
          </a:prstGeom>
          <a:noFill/>
        </p:spPr>
        <p:txBody>
          <a:bodyPr wrap="none" rtlCol="0">
            <a:spAutoFit/>
          </a:bodyPr>
          <a:lstStyle/>
          <a:p>
            <a:r>
              <a:rPr lang="tr-TR" sz="2000" dirty="0">
                <a:solidFill>
                  <a:schemeClr val="accent1">
                    <a:lumMod val="75000"/>
                  </a:schemeClr>
                </a:solidFill>
              </a:rPr>
              <a:t>Destek süreçleri</a:t>
            </a:r>
          </a:p>
        </p:txBody>
      </p:sp>
      <p:grpSp>
        <p:nvGrpSpPr>
          <p:cNvPr id="4" name="Group 3"/>
          <p:cNvGrpSpPr/>
          <p:nvPr/>
        </p:nvGrpSpPr>
        <p:grpSpPr>
          <a:xfrm>
            <a:off x="1629296" y="5203780"/>
            <a:ext cx="8720116" cy="823388"/>
            <a:chOff x="558380" y="5887785"/>
            <a:chExt cx="8323717"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a:lnSpc>
                  <a:spcPct val="90000"/>
                </a:lnSpc>
                <a:spcBef>
                  <a:spcPct val="0"/>
                </a:spcBef>
                <a:spcAft>
                  <a:spcPct val="35000"/>
                </a:spcAft>
              </a:pPr>
              <a:r>
                <a:rPr lang="tr-TR" sz="1200" dirty="0">
                  <a:solidFill>
                    <a:schemeClr val="tx1"/>
                  </a:solidFill>
                </a:rPr>
                <a:t>Personel yönetimi</a:t>
              </a:r>
              <a:endParaRPr lang="en-US" sz="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algn="ctr" defTabSz="466725">
                <a:lnSpc>
                  <a:spcPct val="90000"/>
                </a:lnSpc>
                <a:spcBef>
                  <a:spcPct val="0"/>
                </a:spcBef>
                <a:spcAft>
                  <a:spcPct val="35000"/>
                </a:spcAft>
              </a:pPr>
              <a:r>
                <a:rPr lang="tr-TR" sz="1200" dirty="0">
                  <a:solidFill>
                    <a:schemeClr val="tx1"/>
                  </a:solidFill>
                </a:rPr>
                <a:t>Öğrenci yönetimi</a:t>
              </a:r>
              <a:endParaRPr lang="en-US" sz="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algn="ctr" defTabSz="466725">
                <a:lnSpc>
                  <a:spcPct val="90000"/>
                </a:lnSpc>
                <a:spcBef>
                  <a:spcPct val="0"/>
                </a:spcBef>
                <a:spcAft>
                  <a:spcPct val="35000"/>
                </a:spcAft>
              </a:pPr>
              <a:r>
                <a:rPr lang="tr-TR" sz="1200" dirty="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200" dirty="0">
                  <a:solidFill>
                    <a:schemeClr val="tx1"/>
                  </a:solidFill>
                </a:rPr>
                <a:t>Kalite yönetimi</a:t>
              </a:r>
              <a:endParaRPr lang="en-US" sz="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200" dirty="0">
                  <a:solidFill>
                    <a:schemeClr val="tx1"/>
                  </a:solidFill>
                </a:rPr>
                <a:t>Tesislerin yönetimi</a:t>
              </a:r>
              <a:endParaRPr lang="en-US" sz="1200" dirty="0">
                <a:solidFill>
                  <a:schemeClr val="tx1"/>
                </a:solidFill>
              </a:endParaRPr>
            </a:p>
          </p:txBody>
        </p:sp>
        <p:sp>
          <p:nvSpPr>
            <p:cNvPr id="25" name="Freeform 24"/>
            <p:cNvSpPr/>
            <p:nvPr/>
          </p:nvSpPr>
          <p:spPr>
            <a:xfrm rot="16200000">
              <a:off x="4670850" y="5813535"/>
              <a:ext cx="752111" cy="1035771"/>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algn="ctr" defTabSz="444500">
                <a:lnSpc>
                  <a:spcPct val="90000"/>
                </a:lnSpc>
                <a:spcBef>
                  <a:spcPct val="0"/>
                </a:spcBef>
                <a:spcAft>
                  <a:spcPct val="35000"/>
                </a:spcAft>
              </a:pPr>
              <a:r>
                <a:rPr lang="tr-TR" sz="1100" dirty="0">
                  <a:solidFill>
                    <a:schemeClr val="tx1"/>
                  </a:solidFill>
                </a:rPr>
                <a:t>Bilişim sisteminin yapılandırılması</a:t>
              </a:r>
              <a:endParaRPr lang="en-US" sz="1100" dirty="0">
                <a:solidFill>
                  <a:schemeClr val="tx1"/>
                </a:solidFill>
              </a:endParaRPr>
            </a:p>
          </p:txBody>
        </p:sp>
        <p:sp>
          <p:nvSpPr>
            <p:cNvPr id="26" name="Freeform 25"/>
            <p:cNvSpPr/>
            <p:nvPr/>
          </p:nvSpPr>
          <p:spPr>
            <a:xfrm rot="16200000">
              <a:off x="5627384" y="5913768"/>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200" dirty="0">
                  <a:solidFill>
                    <a:schemeClr val="tx1"/>
                  </a:solidFill>
                </a:rPr>
                <a:t>Bilgi yönetimi</a:t>
              </a:r>
              <a:endParaRPr lang="en-US" sz="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200" dirty="0">
                  <a:solidFill>
                    <a:srgbClr val="C00000"/>
                  </a:solidFill>
                </a:rPr>
                <a:t>Finansal</a:t>
              </a:r>
              <a:r>
                <a:rPr lang="tr-TR" sz="1200" dirty="0">
                  <a:solidFill>
                    <a:schemeClr val="tx1"/>
                  </a:solidFill>
                </a:rPr>
                <a:t> </a:t>
              </a:r>
              <a:r>
                <a:rPr lang="tr-TR" sz="1200" dirty="0">
                  <a:solidFill>
                    <a:srgbClr val="C00000"/>
                  </a:solidFill>
                </a:rPr>
                <a:t>kaynakların yönetimi</a:t>
              </a:r>
              <a:endParaRPr lang="en-US" sz="1200" dirty="0">
                <a:solidFill>
                  <a:srgbClr val="C00000"/>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a:lnSpc>
                  <a:spcPct val="90000"/>
                </a:lnSpc>
                <a:spcBef>
                  <a:spcPct val="0"/>
                </a:spcBef>
                <a:spcAft>
                  <a:spcPct val="35000"/>
                </a:spcAft>
              </a:pPr>
              <a:r>
                <a:rPr lang="tr-TR" sz="1200" dirty="0">
                  <a:solidFill>
                    <a:schemeClr val="tx1"/>
                  </a:solidFill>
                </a:rPr>
                <a:t>Şikayetlerin yönetimi</a:t>
              </a:r>
              <a:endParaRPr lang="en-US" sz="1200" dirty="0">
                <a:solidFill>
                  <a:schemeClr val="tx1"/>
                </a:solidFill>
              </a:endParaRPr>
            </a:p>
          </p:txBody>
        </p:sp>
        <p:sp>
          <p:nvSpPr>
            <p:cNvPr id="29" name="Freeform 28"/>
            <p:cNvSpPr/>
            <p:nvPr/>
          </p:nvSpPr>
          <p:spPr>
            <a:xfrm rot="16200000">
              <a:off x="8058907" y="5868889"/>
              <a:ext cx="719448" cy="926932"/>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a:lnSpc>
                  <a:spcPct val="90000"/>
                </a:lnSpc>
                <a:spcBef>
                  <a:spcPct val="0"/>
                </a:spcBef>
                <a:spcAft>
                  <a:spcPct val="35000"/>
                </a:spcAft>
              </a:pPr>
              <a:r>
                <a:rPr lang="tr-TR" sz="1200" dirty="0">
                  <a:solidFill>
                    <a:schemeClr val="tx1"/>
                  </a:solidFill>
                </a:rPr>
                <a:t>Mezunlarla bağlantıların yönetimi</a:t>
              </a:r>
              <a:endParaRPr lang="en-US" sz="1200" dirty="0">
                <a:solidFill>
                  <a:schemeClr val="tx1"/>
                </a:solidFill>
              </a:endParaRPr>
            </a:p>
          </p:txBody>
        </p:sp>
      </p:grpSp>
      <p:sp>
        <p:nvSpPr>
          <p:cNvPr id="10" name="Footer Placeholder 9"/>
          <p:cNvSpPr>
            <a:spLocks noGrp="1"/>
          </p:cNvSpPr>
          <p:nvPr>
            <p:ph type="ftr" sz="quarter" idx="11"/>
          </p:nvPr>
        </p:nvSpPr>
        <p:spPr/>
        <p:txBody>
          <a:bodyPr/>
          <a:lstStyle/>
          <a:p>
            <a:pPr>
              <a:defRPr/>
            </a:pPr>
            <a:r>
              <a:rPr lang="en-US" smtClean="0"/>
              <a:t>SGBD -  Mali İşlerin Yönetim Süreci,06.02.2019</a:t>
            </a:r>
            <a:endParaRPr lang="en-US" dirty="0"/>
          </a:p>
        </p:txBody>
      </p:sp>
      <p:sp>
        <p:nvSpPr>
          <p:cNvPr id="2" name="Slayt Numarası Yer Tutucusu 1"/>
          <p:cNvSpPr>
            <a:spLocks noGrp="1"/>
          </p:cNvSpPr>
          <p:nvPr>
            <p:ph type="sldNum" sz="quarter" idx="12"/>
          </p:nvPr>
        </p:nvSpPr>
        <p:spPr/>
        <p:txBody>
          <a:bodyPr/>
          <a:lstStyle/>
          <a:p>
            <a:fld id="{99AE190A-FFC3-4768-8C67-FDDF76F0E9B5}" type="slidenum">
              <a:rPr lang="tr-TR" smtClean="0"/>
              <a:t>5</a:t>
            </a:fld>
            <a:endParaRPr lang="tr-TR" dirty="0"/>
          </a:p>
        </p:txBody>
      </p:sp>
    </p:spTree>
    <p:extLst>
      <p:ext uri="{BB962C8B-B14F-4D97-AF65-F5344CB8AC3E}">
        <p14:creationId xmlns:p14="http://schemas.microsoft.com/office/powerpoint/2010/main" val="13298765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838200" y="888654"/>
            <a:ext cx="10515600" cy="4351338"/>
          </a:xfrm>
        </p:spPr>
        <p:txBody>
          <a:bodyPr/>
          <a:lstStyle/>
          <a:p>
            <a:endParaRPr lang="tr-TR" dirty="0" smtClean="0"/>
          </a:p>
          <a:p>
            <a:endParaRPr lang="tr-TR" dirty="0"/>
          </a:p>
          <a:p>
            <a:endParaRPr lang="tr-TR" dirty="0" smtClean="0"/>
          </a:p>
          <a:p>
            <a:pPr marL="0" indent="0" algn="ctr">
              <a:buNone/>
            </a:pPr>
            <a:r>
              <a:rPr lang="tr-TR" dirty="0" smtClean="0"/>
              <a:t>«</a:t>
            </a:r>
            <a:r>
              <a:rPr lang="tr-TR" dirty="0" smtClean="0">
                <a:solidFill>
                  <a:srgbClr val="C00000"/>
                </a:solidFill>
              </a:rPr>
              <a:t>Toplam kalite yönetiminin başarısı, üst yönetimden en alt çalışanlara kadar kalite bilincinin olmasıdır</a:t>
            </a:r>
            <a:r>
              <a:rPr lang="tr-TR" dirty="0" smtClean="0"/>
              <a:t>. </a:t>
            </a:r>
            <a:r>
              <a:rPr lang="tr-TR" dirty="0"/>
              <a:t>“</a:t>
            </a:r>
          </a:p>
          <a:p>
            <a:pPr marL="0" indent="0" algn="ctr">
              <a:buNone/>
            </a:pPr>
            <a:endParaRPr lang="tr-TR" sz="4000" dirty="0" smtClean="0"/>
          </a:p>
          <a:p>
            <a:pPr marL="0" indent="0" algn="ctr">
              <a:buNone/>
            </a:pPr>
            <a:r>
              <a:rPr lang="tr-TR" sz="4000" dirty="0" smtClean="0"/>
              <a:t>Teşekkür Ederim.</a:t>
            </a:r>
            <a:endParaRPr lang="tr-TR" sz="4000" dirty="0"/>
          </a:p>
        </p:txBody>
      </p:sp>
      <p:sp>
        <p:nvSpPr>
          <p:cNvPr id="2" name="Altbilgi Yer Tutucusu 1"/>
          <p:cNvSpPr>
            <a:spLocks noGrp="1"/>
          </p:cNvSpPr>
          <p:nvPr>
            <p:ph type="ftr" sz="quarter" idx="11"/>
          </p:nvPr>
        </p:nvSpPr>
        <p:spPr/>
        <p:txBody>
          <a:bodyPr/>
          <a:lstStyle/>
          <a:p>
            <a:r>
              <a:rPr lang="tr-TR" smtClean="0"/>
              <a:t>SGBD -  Mali İşlerin Yönetim Süreci,06.02.2019</a:t>
            </a:r>
            <a:endParaRPr lang="tr-TR" dirty="0"/>
          </a:p>
        </p:txBody>
      </p:sp>
      <p:sp>
        <p:nvSpPr>
          <p:cNvPr id="3" name="Slayt Numarası Yer Tutucusu 2"/>
          <p:cNvSpPr>
            <a:spLocks noGrp="1"/>
          </p:cNvSpPr>
          <p:nvPr>
            <p:ph type="sldNum" sz="quarter" idx="12"/>
          </p:nvPr>
        </p:nvSpPr>
        <p:spPr/>
        <p:txBody>
          <a:bodyPr/>
          <a:lstStyle/>
          <a:p>
            <a:fld id="{99AE190A-FFC3-4768-8C67-FDDF76F0E9B5}" type="slidenum">
              <a:rPr lang="tr-TR" smtClean="0"/>
              <a:t>50</a:t>
            </a:fld>
            <a:endParaRPr lang="tr-TR" dirty="0"/>
          </a:p>
        </p:txBody>
      </p:sp>
    </p:spTree>
    <p:extLst>
      <p:ext uri="{BB962C8B-B14F-4D97-AF65-F5344CB8AC3E}">
        <p14:creationId xmlns:p14="http://schemas.microsoft.com/office/powerpoint/2010/main" val="3386963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dirty="0"/>
          </a:p>
        </p:txBody>
      </p:sp>
      <p:sp>
        <p:nvSpPr>
          <p:cNvPr id="4" name="Rectangle 2"/>
          <p:cNvSpPr txBox="1">
            <a:spLocks noChangeArrowheads="1"/>
          </p:cNvSpPr>
          <p:nvPr/>
        </p:nvSpPr>
        <p:spPr bwMode="auto">
          <a:xfrm>
            <a:off x="3719736" y="408225"/>
            <a:ext cx="5328592"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a:solidFill>
                  <a:srgbClr val="A50021"/>
                </a:solidFill>
                <a:latin typeface="Tahoma" panose="020B0604030504040204" pitchFamily="34" charset="0"/>
                <a:ea typeface="Tahoma" panose="020B0604030504040204" pitchFamily="34" charset="0"/>
                <a:cs typeface="Tahoma" panose="020B0604030504040204" pitchFamily="34" charset="0"/>
              </a:rPr>
              <a:t>İdari ve destek süreçlerin sahipleri</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SGBD -  Mali İşlerin Yönetim Süreci,06.02.2019</a:t>
            </a:r>
            <a:endParaRPr lang="en-US"/>
          </a:p>
        </p:txBody>
      </p:sp>
      <p:sp>
        <p:nvSpPr>
          <p:cNvPr id="8" name="Rectangle 7"/>
          <p:cNvSpPr/>
          <p:nvPr/>
        </p:nvSpPr>
        <p:spPr>
          <a:xfrm>
            <a:off x="2783631" y="1585869"/>
            <a:ext cx="7531943" cy="1503104"/>
          </a:xfrm>
          <a:prstGeom prst="rect">
            <a:avLst/>
          </a:prstGeom>
        </p:spPr>
        <p:txBody>
          <a:bodyPr wrap="square">
            <a:spAutoFit/>
          </a:bodyPr>
          <a:lstStyle/>
          <a:p>
            <a:pPr marL="342900" indent="-342900">
              <a:lnSpc>
                <a:spcPct val="114000"/>
              </a:lnSpc>
              <a:spcBef>
                <a:spcPct val="20000"/>
              </a:spcBef>
            </a:pPr>
            <a:r>
              <a:rPr lang="tr-TR" sz="2400" dirty="0" smtClean="0">
                <a:latin typeface="Tahoma" panose="020B0604030504040204" pitchFamily="34" charset="0"/>
                <a:ea typeface="Tahoma" panose="020B0604030504040204" pitchFamily="34" charset="0"/>
                <a:cs typeface="Tahoma" panose="020B0604030504040204" pitchFamily="34" charset="0"/>
              </a:rPr>
              <a:t>Kurumda:</a:t>
            </a:r>
          </a:p>
          <a:p>
            <a:pPr marL="342900" indent="-342900">
              <a:lnSpc>
                <a:spcPct val="114000"/>
              </a:lnSpc>
              <a:spcBef>
                <a:spcPct val="20000"/>
              </a:spcBef>
            </a:pPr>
            <a:r>
              <a:rPr lang="tr-TR" sz="2400" dirty="0" smtClean="0">
                <a:latin typeface="Tahoma" panose="020B0604030504040204" pitchFamily="34" charset="0"/>
                <a:ea typeface="Tahoma" panose="020B0604030504040204" pitchFamily="34" charset="0"/>
                <a:cs typeface="Tahoma" panose="020B0604030504040204" pitchFamily="34" charset="0"/>
              </a:rPr>
              <a:t>Sahibi: Genel Sekreter</a:t>
            </a:r>
          </a:p>
          <a:p>
            <a:pPr marL="342900" indent="-342900">
              <a:lnSpc>
                <a:spcPct val="114000"/>
              </a:lnSpc>
              <a:spcBef>
                <a:spcPct val="20000"/>
              </a:spcBef>
            </a:pPr>
            <a:r>
              <a:rPr lang="tr-TR" sz="2400" dirty="0" err="1" smtClean="0">
                <a:latin typeface="Tahoma" panose="020B0604030504040204" pitchFamily="34" charset="0"/>
                <a:ea typeface="Tahoma" panose="020B0604030504040204" pitchFamily="34" charset="0"/>
                <a:cs typeface="Tahoma" panose="020B0604030504040204" pitchFamily="34" charset="0"/>
              </a:rPr>
              <a:t>Operasyonel</a:t>
            </a:r>
            <a:r>
              <a:rPr lang="tr-TR" sz="2400" dirty="0" smtClean="0">
                <a:latin typeface="Tahoma" panose="020B0604030504040204" pitchFamily="34" charset="0"/>
                <a:ea typeface="Tahoma" panose="020B0604030504040204" pitchFamily="34" charset="0"/>
                <a:cs typeface="Tahoma" panose="020B0604030504040204" pitchFamily="34" charset="0"/>
              </a:rPr>
              <a:t> sorumlular: Rektörlük Daire Başkanları</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783632" y="3802601"/>
            <a:ext cx="6552728" cy="1503104"/>
          </a:xfrm>
          <a:prstGeom prst="rect">
            <a:avLst/>
          </a:prstGeom>
        </p:spPr>
        <p:txBody>
          <a:bodyPr wrap="square">
            <a:spAutoFit/>
          </a:bodyPr>
          <a:lstStyle/>
          <a:p>
            <a:pPr marL="342900" indent="-342900">
              <a:lnSpc>
                <a:spcPct val="114000"/>
              </a:lnSpc>
              <a:spcBef>
                <a:spcPct val="20000"/>
              </a:spcBef>
            </a:pPr>
            <a:r>
              <a:rPr lang="tr-TR" sz="2400" dirty="0">
                <a:latin typeface="Tahoma" panose="020B0604030504040204" pitchFamily="34" charset="0"/>
                <a:ea typeface="Tahoma" panose="020B0604030504040204" pitchFamily="34" charset="0"/>
                <a:cs typeface="Tahoma" panose="020B0604030504040204" pitchFamily="34" charset="0"/>
              </a:rPr>
              <a:t>Akademik Birimlerde</a:t>
            </a:r>
          </a:p>
          <a:p>
            <a:pPr marL="342900" indent="-342900">
              <a:lnSpc>
                <a:spcPct val="114000"/>
              </a:lnSpc>
              <a:spcBef>
                <a:spcPct val="20000"/>
              </a:spcBef>
            </a:pPr>
            <a:r>
              <a:rPr lang="tr-TR" sz="2400" dirty="0">
                <a:latin typeface="Tahoma" panose="020B0604030504040204" pitchFamily="34" charset="0"/>
                <a:ea typeface="Tahoma" panose="020B0604030504040204" pitchFamily="34" charset="0"/>
                <a:cs typeface="Tahoma" panose="020B0604030504040204" pitchFamily="34" charset="0"/>
              </a:rPr>
              <a:t>Sahibi: </a:t>
            </a:r>
            <a:r>
              <a:rPr lang="tr-TR" sz="2400" dirty="0" err="1">
                <a:latin typeface="Tahoma" panose="020B0604030504040204" pitchFamily="34" charset="0"/>
                <a:ea typeface="Tahoma" panose="020B0604030504040204" pitchFamily="34" charset="0"/>
                <a:cs typeface="Tahoma" panose="020B0604030504040204" pitchFamily="34" charset="0"/>
              </a:rPr>
              <a:t>Ens</a:t>
            </a:r>
            <a:r>
              <a:rPr lang="tr-TR" sz="2400" dirty="0">
                <a:latin typeface="Tahoma" panose="020B0604030504040204" pitchFamily="34" charset="0"/>
                <a:ea typeface="Tahoma" panose="020B0604030504040204" pitchFamily="34" charset="0"/>
                <a:cs typeface="Tahoma" panose="020B0604030504040204" pitchFamily="34" charset="0"/>
              </a:rPr>
              <a:t>/Fak/Yo/MYO  Sekreter</a:t>
            </a:r>
          </a:p>
          <a:p>
            <a:pPr marL="342900" indent="-342900">
              <a:lnSpc>
                <a:spcPct val="114000"/>
              </a:lnSpc>
              <a:spcBef>
                <a:spcPct val="20000"/>
              </a:spcBef>
            </a:pPr>
            <a:r>
              <a:rPr lang="tr-TR" sz="2400" dirty="0" err="1">
                <a:latin typeface="Tahoma" panose="020B0604030504040204" pitchFamily="34" charset="0"/>
                <a:ea typeface="Tahoma" panose="020B0604030504040204" pitchFamily="34" charset="0"/>
                <a:cs typeface="Tahoma" panose="020B0604030504040204" pitchFamily="34" charset="0"/>
              </a:rPr>
              <a:t>Operasyonel</a:t>
            </a:r>
            <a:r>
              <a:rPr lang="tr-TR" sz="2400" dirty="0">
                <a:latin typeface="Tahoma" panose="020B0604030504040204" pitchFamily="34" charset="0"/>
                <a:ea typeface="Tahoma" panose="020B0604030504040204" pitchFamily="34" charset="0"/>
                <a:cs typeface="Tahoma" panose="020B0604030504040204" pitchFamily="34" charset="0"/>
              </a:rPr>
              <a:t> sorumlular: Birimdeki alt birimler</a:t>
            </a:r>
          </a:p>
        </p:txBody>
      </p:sp>
    </p:spTree>
    <p:extLst>
      <p:ext uri="{BB962C8B-B14F-4D97-AF65-F5344CB8AC3E}">
        <p14:creationId xmlns:p14="http://schemas.microsoft.com/office/powerpoint/2010/main" val="5048702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75989" y="212942"/>
            <a:ext cx="11386159" cy="5705719"/>
          </a:xfrm>
        </p:spPr>
        <p:txBody>
          <a:bodyPr>
            <a:normAutofit fontScale="62500" lnSpcReduction="20000"/>
          </a:bodyPr>
          <a:lstStyle/>
          <a:p>
            <a:endParaRPr lang="tr-TR" dirty="0" smtClean="0"/>
          </a:p>
          <a:p>
            <a:r>
              <a:rPr lang="tr-TR" sz="5800" b="1" i="1" dirty="0" smtClean="0">
                <a:solidFill>
                  <a:srgbClr val="C00000"/>
                </a:solidFill>
              </a:rPr>
              <a:t>Misyonumuz</a:t>
            </a:r>
            <a:r>
              <a:rPr lang="tr-TR" sz="5800" b="1" i="1" dirty="0"/>
              <a:t>  </a:t>
            </a:r>
            <a:endParaRPr lang="tr-TR" sz="5800" b="1" i="1" dirty="0" smtClean="0"/>
          </a:p>
          <a:p>
            <a:r>
              <a:rPr lang="tr-TR" sz="3600" dirty="0"/>
              <a:t/>
            </a:r>
            <a:br>
              <a:rPr lang="tr-TR" sz="3600" dirty="0"/>
            </a:br>
            <a:r>
              <a:rPr lang="tr-TR" sz="3600" i="1" dirty="0">
                <a:latin typeface="Century Gothic" panose="020B0502020202020204" pitchFamily="34" charset="0"/>
              </a:rPr>
              <a:t>Mali Hizmet odaklı yapısıyla, üniversitemizin mali kaynaklarının etkili, ekonomik ve verimli bir şekilde elde edilmesi ve kullanılmasını, mali saydamlığın ve hesap verilebilirliğin temini bakımından, bütçenin hazırlanması, uygulanması, tüm mali işlemlerin muhasebeleştirilmesi, raporlanması ve mali kontrolün yapılmasını mevzuata uygun olarak gerçekleştirmek, mali konuların ve ilgili diğer mevzuatın uygulanması konusunda üst yöneticiye ve harcama yetkililerine danışmanlık yapmak, stratejik yönetim ve planlama çalışmalarını koordine etmek, performans ve kalite ölçütlerini geliştirmektir.</a:t>
            </a:r>
            <a:r>
              <a:rPr lang="tr-TR" sz="3600" dirty="0">
                <a:latin typeface="Century Gothic" panose="020B0502020202020204" pitchFamily="34" charset="0"/>
              </a:rPr>
              <a:t/>
            </a:r>
            <a:br>
              <a:rPr lang="tr-TR" sz="3600" dirty="0">
                <a:latin typeface="Century Gothic" panose="020B0502020202020204" pitchFamily="34" charset="0"/>
              </a:rPr>
            </a:br>
            <a:endParaRPr lang="tr-TR" sz="3600" dirty="0" smtClean="0">
              <a:latin typeface="Century Gothic" panose="020B0502020202020204" pitchFamily="34" charset="0"/>
            </a:endParaRPr>
          </a:p>
          <a:p>
            <a:r>
              <a:rPr lang="tr-TR" sz="5100" b="1" i="1" dirty="0" smtClean="0">
                <a:solidFill>
                  <a:srgbClr val="C00000"/>
                </a:solidFill>
                <a:latin typeface="Century Gothic" panose="020B0502020202020204" pitchFamily="34" charset="0"/>
              </a:rPr>
              <a:t>Vizyonumuz</a:t>
            </a:r>
          </a:p>
          <a:p>
            <a:r>
              <a:rPr lang="tr-TR" sz="3600" dirty="0">
                <a:latin typeface="Century Gothic" panose="020B0502020202020204" pitchFamily="34" charset="0"/>
              </a:rPr>
              <a:t/>
            </a:r>
            <a:br>
              <a:rPr lang="tr-TR" sz="3600" dirty="0">
                <a:latin typeface="Century Gothic" panose="020B0502020202020204" pitchFamily="34" charset="0"/>
              </a:rPr>
            </a:br>
            <a:r>
              <a:rPr lang="tr-TR" sz="3600" i="1" dirty="0">
                <a:latin typeface="Century Gothic" panose="020B0502020202020204" pitchFamily="34" charset="0"/>
              </a:rPr>
              <a:t>Uzman, çalışkan ve özverili kadromuzla mali kaynakların verimli ve etkin bir şekilde kullanılmasını sağlayan, toplam kalite yönetim anlayışı ile hizmet veren, çağdaş öncü bir başkanlık olmaktır.</a:t>
            </a:r>
            <a:r>
              <a:rPr lang="tr-TR" sz="3600" dirty="0">
                <a:latin typeface="Century Gothic" panose="020B0502020202020204" pitchFamily="34" charset="0"/>
              </a:rPr>
              <a:t/>
            </a:r>
            <a:br>
              <a:rPr lang="tr-TR" sz="3600" dirty="0">
                <a:latin typeface="Century Gothic" panose="020B0502020202020204" pitchFamily="34" charset="0"/>
              </a:rPr>
            </a:br>
            <a:endParaRPr lang="tr-TR" sz="3600" dirty="0" smtClean="0">
              <a:latin typeface="Century Gothic" panose="020B0502020202020204" pitchFamily="34" charset="0"/>
            </a:endParaRPr>
          </a:p>
          <a:p>
            <a:endParaRPr lang="tr-TR" sz="3200" dirty="0" smtClean="0"/>
          </a:p>
        </p:txBody>
      </p:sp>
      <p:sp>
        <p:nvSpPr>
          <p:cNvPr id="2" name="Altbilgi Yer Tutucusu 1"/>
          <p:cNvSpPr>
            <a:spLocks noGrp="1"/>
          </p:cNvSpPr>
          <p:nvPr>
            <p:ph type="ftr" sz="quarter" idx="11"/>
          </p:nvPr>
        </p:nvSpPr>
        <p:spPr/>
        <p:txBody>
          <a:bodyPr/>
          <a:lstStyle/>
          <a:p>
            <a:r>
              <a:rPr lang="tr-TR" smtClean="0"/>
              <a:t>SGBD -  Mali İşlerin Yönetim Süreci,06.02.2019</a:t>
            </a:r>
            <a:endParaRPr lang="tr-TR" dirty="0"/>
          </a:p>
        </p:txBody>
      </p:sp>
      <p:sp>
        <p:nvSpPr>
          <p:cNvPr id="4" name="Slayt Numarası Yer Tutucusu 3"/>
          <p:cNvSpPr>
            <a:spLocks noGrp="1"/>
          </p:cNvSpPr>
          <p:nvPr>
            <p:ph type="sldNum" sz="quarter" idx="12"/>
          </p:nvPr>
        </p:nvSpPr>
        <p:spPr/>
        <p:txBody>
          <a:bodyPr/>
          <a:lstStyle/>
          <a:p>
            <a:fld id="{99AE190A-FFC3-4768-8C67-FDDF76F0E9B5}" type="slidenum">
              <a:rPr lang="tr-TR" smtClean="0"/>
              <a:t>7</a:t>
            </a:fld>
            <a:endParaRPr lang="tr-TR" dirty="0"/>
          </a:p>
        </p:txBody>
      </p:sp>
    </p:spTree>
    <p:extLst>
      <p:ext uri="{BB962C8B-B14F-4D97-AF65-F5344CB8AC3E}">
        <p14:creationId xmlns:p14="http://schemas.microsoft.com/office/powerpoint/2010/main" val="368654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631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a:solidFill>
                  <a:srgbClr val="A50021"/>
                </a:solidFill>
                <a:latin typeface="Comic Sans MS" pitchFamily="66" charset="0"/>
              </a:rPr>
              <a:t/>
            </a:r>
            <a:br>
              <a:rPr lang="en-US" altLang="en-US" sz="4000" kern="0" dirty="0">
                <a:solidFill>
                  <a:srgbClr val="A50021"/>
                </a:solidFill>
                <a:latin typeface="Comic Sans MS" pitchFamily="66" charset="0"/>
              </a:rPr>
            </a:br>
            <a:r>
              <a:rPr lang="tr-TR" altLang="en-US" sz="3200" b="1" kern="0" dirty="0" smtClean="0">
                <a:solidFill>
                  <a:srgbClr val="C00000"/>
                </a:solidFill>
                <a:latin typeface="Century Gothic" panose="020B0502020202020204" pitchFamily="34" charset="0"/>
                <a:ea typeface="Tahoma" panose="020B0604030504040204" pitchFamily="34" charset="0"/>
                <a:cs typeface="Tahoma" panose="020B0604030504040204" pitchFamily="34" charset="0"/>
              </a:rPr>
              <a:t>Yasal Yükümlülükle</a:t>
            </a:r>
            <a:r>
              <a:rPr lang="tr-TR" altLang="en-US" sz="3200" kern="0" dirty="0" smtClean="0">
                <a:solidFill>
                  <a:srgbClr val="C00000"/>
                </a:solidFill>
                <a:latin typeface="Century Gothic" panose="020B0502020202020204" pitchFamily="34" charset="0"/>
                <a:ea typeface="Tahoma" panose="020B0604030504040204" pitchFamily="34" charset="0"/>
                <a:cs typeface="Tahoma" panose="020B0604030504040204" pitchFamily="34" charset="0"/>
              </a:rPr>
              <a:t>r</a:t>
            </a:r>
            <a:endParaRPr lang="tr-TR" altLang="en-US" sz="3200" kern="0" dirty="0">
              <a:solidFill>
                <a:srgbClr val="C00000"/>
              </a:solidFill>
              <a:latin typeface="Century Gothic" panose="020B0502020202020204" pitchFamily="34" charset="0"/>
              <a:ea typeface="Tahoma" panose="020B0604030504040204" pitchFamily="34" charset="0"/>
              <a:cs typeface="Tahoma" panose="020B0604030504040204" pitchFamily="34" charset="0"/>
            </a:endParaRPr>
          </a:p>
        </p:txBody>
      </p:sp>
      <p:sp>
        <p:nvSpPr>
          <p:cNvPr id="7" name="Dikdörtgen 6"/>
          <p:cNvSpPr/>
          <p:nvPr/>
        </p:nvSpPr>
        <p:spPr>
          <a:xfrm>
            <a:off x="2410691" y="2106640"/>
            <a:ext cx="7198822" cy="3693319"/>
          </a:xfrm>
          <a:prstGeom prst="rect">
            <a:avLst/>
          </a:prstGeom>
        </p:spPr>
        <p:txBody>
          <a:bodyPr wrap="square">
            <a:spAutoFit/>
          </a:bodyPr>
          <a:lstStyle/>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5018 sayılı </a:t>
            </a:r>
            <a:r>
              <a:rPr lang="tr-TR" dirty="0">
                <a:latin typeface="Century Gothic" panose="020B0502020202020204" pitchFamily="34" charset="0"/>
              </a:rPr>
              <a:t>Kamu Mali Yönetimi ve Kontrol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a:t>
            </a:r>
            <a:r>
              <a:rPr lang="tr-TR" dirty="0">
                <a:latin typeface="Century Gothic" panose="020B0502020202020204" pitchFamily="34" charset="0"/>
              </a:rPr>
              <a:t>657 </a:t>
            </a:r>
            <a:r>
              <a:rPr lang="tr-TR" dirty="0" smtClean="0">
                <a:latin typeface="Century Gothic" panose="020B0502020202020204" pitchFamily="34" charset="0"/>
              </a:rPr>
              <a:t>sayılı </a:t>
            </a:r>
            <a:r>
              <a:rPr lang="tr-TR" dirty="0">
                <a:latin typeface="Century Gothic" panose="020B0502020202020204" pitchFamily="34" charset="0"/>
              </a:rPr>
              <a:t>Devlet Memurları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2547 sayılı Yüksek Öğretim Kanunu</a:t>
            </a:r>
            <a:endParaRPr lang="tr-TR" dirty="0">
              <a:latin typeface="Century Gothic" panose="020B0502020202020204" pitchFamily="34" charset="0"/>
            </a:endParaRP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a:t>
            </a:r>
            <a:r>
              <a:rPr lang="tr-TR" dirty="0">
                <a:latin typeface="Century Gothic" panose="020B0502020202020204" pitchFamily="34" charset="0"/>
              </a:rPr>
              <a:t>2914 </a:t>
            </a:r>
            <a:r>
              <a:rPr lang="tr-TR" dirty="0" smtClean="0">
                <a:latin typeface="Century Gothic" panose="020B0502020202020204" pitchFamily="34" charset="0"/>
              </a:rPr>
              <a:t>sayılı </a:t>
            </a:r>
            <a:r>
              <a:rPr lang="tr-TR" dirty="0">
                <a:latin typeface="Century Gothic" panose="020B0502020202020204" pitchFamily="34" charset="0"/>
              </a:rPr>
              <a:t>Yükseköğretim Personel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a:t>
            </a:r>
            <a:r>
              <a:rPr lang="tr-TR" dirty="0">
                <a:latin typeface="Century Gothic" panose="020B0502020202020204" pitchFamily="34" charset="0"/>
              </a:rPr>
              <a:t>5510 </a:t>
            </a:r>
            <a:r>
              <a:rPr lang="tr-TR" dirty="0" smtClean="0">
                <a:latin typeface="Century Gothic" panose="020B0502020202020204" pitchFamily="34" charset="0"/>
              </a:rPr>
              <a:t>sayılı </a:t>
            </a:r>
            <a:r>
              <a:rPr lang="tr-TR" dirty="0">
                <a:latin typeface="Century Gothic" panose="020B0502020202020204" pitchFamily="34" charset="0"/>
              </a:rPr>
              <a:t>Sosyal Sigortalar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a:t>
            </a:r>
            <a:r>
              <a:rPr lang="tr-TR" dirty="0">
                <a:latin typeface="Century Gothic" panose="020B0502020202020204" pitchFamily="34" charset="0"/>
              </a:rPr>
              <a:t>4734 </a:t>
            </a:r>
            <a:r>
              <a:rPr lang="tr-TR" dirty="0" smtClean="0">
                <a:latin typeface="Century Gothic" panose="020B0502020202020204" pitchFamily="34" charset="0"/>
              </a:rPr>
              <a:t>sayılı </a:t>
            </a:r>
            <a:r>
              <a:rPr lang="tr-TR" dirty="0">
                <a:latin typeface="Century Gothic" panose="020B0502020202020204" pitchFamily="34" charset="0"/>
              </a:rPr>
              <a:t>Kamu İhale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4735 sayılı </a:t>
            </a:r>
            <a:r>
              <a:rPr lang="tr-TR" dirty="0">
                <a:latin typeface="Century Gothic" panose="020B0502020202020204" pitchFamily="34" charset="0"/>
              </a:rPr>
              <a:t>Kamu İhale Sözleşmeleri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6085 sayılı </a:t>
            </a:r>
            <a:r>
              <a:rPr lang="tr-TR" dirty="0">
                <a:latin typeface="Century Gothic" panose="020B0502020202020204" pitchFamily="34" charset="0"/>
              </a:rPr>
              <a:t>Sayıştay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 </a:t>
            </a:r>
            <a:r>
              <a:rPr lang="tr-TR" dirty="0">
                <a:latin typeface="Century Gothic" panose="020B0502020202020204" pitchFamily="34" charset="0"/>
              </a:rPr>
              <a:t>6245 </a:t>
            </a:r>
            <a:r>
              <a:rPr lang="tr-TR" dirty="0" smtClean="0">
                <a:latin typeface="Century Gothic" panose="020B0502020202020204" pitchFamily="34" charset="0"/>
              </a:rPr>
              <a:t>sayılı </a:t>
            </a:r>
            <a:r>
              <a:rPr lang="tr-TR" dirty="0">
                <a:latin typeface="Century Gothic" panose="020B0502020202020204" pitchFamily="34" charset="0"/>
              </a:rPr>
              <a:t>Harcırah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193 sayılı </a:t>
            </a:r>
            <a:r>
              <a:rPr lang="tr-TR" dirty="0">
                <a:latin typeface="Century Gothic" panose="020B0502020202020204" pitchFamily="34" charset="0"/>
              </a:rPr>
              <a:t>Gelir Vergisi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488 sayılı </a:t>
            </a:r>
            <a:r>
              <a:rPr lang="tr-TR" dirty="0">
                <a:latin typeface="Century Gothic" panose="020B0502020202020204" pitchFamily="34" charset="0"/>
              </a:rPr>
              <a:t>Damga Vergisi Kanunu</a:t>
            </a:r>
          </a:p>
          <a:p>
            <a:pPr marL="285750" indent="-285750">
              <a:buClr>
                <a:schemeClr val="accent1">
                  <a:lumMod val="50000"/>
                </a:schemeClr>
              </a:buClr>
              <a:buFont typeface="Wingdings" panose="05000000000000000000" pitchFamily="2" charset="2"/>
              <a:buChar char="Ø"/>
            </a:pPr>
            <a:r>
              <a:rPr lang="tr-TR" dirty="0" smtClean="0">
                <a:latin typeface="Century Gothic" panose="020B0502020202020204" pitchFamily="34" charset="0"/>
              </a:rPr>
              <a:t>6183 sayılı </a:t>
            </a:r>
            <a:r>
              <a:rPr lang="tr-TR" dirty="0">
                <a:latin typeface="Century Gothic" panose="020B0502020202020204" pitchFamily="34" charset="0"/>
              </a:rPr>
              <a:t>Amme Alacaklarının Tahsil Usulü Hakkında Kanun</a:t>
            </a:r>
          </a:p>
          <a:p>
            <a:endParaRPr lang="tr-TR" dirty="0"/>
          </a:p>
        </p:txBody>
      </p:sp>
      <p:sp>
        <p:nvSpPr>
          <p:cNvPr id="3" name="Altbilgi Yer Tutucusu 2"/>
          <p:cNvSpPr>
            <a:spLocks noGrp="1"/>
          </p:cNvSpPr>
          <p:nvPr>
            <p:ph type="ftr" sz="quarter" idx="11"/>
          </p:nvPr>
        </p:nvSpPr>
        <p:spPr/>
        <p:txBody>
          <a:bodyPr/>
          <a:lstStyle/>
          <a:p>
            <a:r>
              <a:rPr lang="tr-TR" smtClean="0"/>
              <a:t>SGBD -  Mali İşlerin Yönetim Süreci,06.02.2019</a:t>
            </a:r>
            <a:endParaRPr lang="tr-TR" dirty="0"/>
          </a:p>
        </p:txBody>
      </p:sp>
      <p:sp>
        <p:nvSpPr>
          <p:cNvPr id="2" name="Slayt Numarası Yer Tutucusu 1"/>
          <p:cNvSpPr>
            <a:spLocks noGrp="1"/>
          </p:cNvSpPr>
          <p:nvPr>
            <p:ph type="sldNum" sz="quarter" idx="12"/>
          </p:nvPr>
        </p:nvSpPr>
        <p:spPr/>
        <p:txBody>
          <a:bodyPr/>
          <a:lstStyle/>
          <a:p>
            <a:fld id="{99AE190A-FFC3-4768-8C67-FDDF76F0E9B5}" type="slidenum">
              <a:rPr lang="tr-TR" smtClean="0"/>
              <a:t>8</a:t>
            </a:fld>
            <a:endParaRPr lang="tr-TR" dirty="0"/>
          </a:p>
        </p:txBody>
      </p:sp>
    </p:spTree>
    <p:extLst>
      <p:ext uri="{BB962C8B-B14F-4D97-AF65-F5344CB8AC3E}">
        <p14:creationId xmlns:p14="http://schemas.microsoft.com/office/powerpoint/2010/main" val="24985353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382385"/>
            <a:ext cx="9144000" cy="1637608"/>
          </a:xfrm>
        </p:spPr>
        <p:txBody>
          <a:bodyPr>
            <a:normAutofit/>
          </a:bodyPr>
          <a:lstStyle/>
          <a:p>
            <a:r>
              <a:rPr lang="tr-TR" sz="3200" b="1" dirty="0" smtClean="0">
                <a:solidFill>
                  <a:srgbClr val="C00000"/>
                </a:solidFill>
                <a:latin typeface="Century Gothic" panose="020B0502020202020204" pitchFamily="34" charset="0"/>
              </a:rPr>
              <a:t>Başkanlığımız Görevlerine İlişkin Temel Mevzuat</a:t>
            </a:r>
            <a:endParaRPr lang="tr-TR" sz="3200" b="1" dirty="0">
              <a:solidFill>
                <a:srgbClr val="C00000"/>
              </a:solidFill>
              <a:latin typeface="Century Gothic" panose="020B0502020202020204" pitchFamily="34" charset="0"/>
            </a:endParaRPr>
          </a:p>
        </p:txBody>
      </p:sp>
      <p:sp>
        <p:nvSpPr>
          <p:cNvPr id="5" name="Alt Başlık 4"/>
          <p:cNvSpPr>
            <a:spLocks noGrp="1"/>
          </p:cNvSpPr>
          <p:nvPr>
            <p:ph type="subTitle" idx="1"/>
          </p:nvPr>
        </p:nvSpPr>
        <p:spPr>
          <a:xfrm>
            <a:off x="1251284" y="2370878"/>
            <a:ext cx="10436411" cy="2838796"/>
          </a:xfrm>
        </p:spPr>
        <p:txBody>
          <a:bodyPr>
            <a:normAutofit/>
          </a:bodyPr>
          <a:lstStyle/>
          <a:p>
            <a:pPr marL="1143000" indent="-1143000" algn="just">
              <a:lnSpc>
                <a:spcPct val="150000"/>
              </a:lnSpc>
              <a:buClr>
                <a:schemeClr val="accent5">
                  <a:lumMod val="50000"/>
                </a:schemeClr>
              </a:buClr>
              <a:buFont typeface="Wingdings" panose="05000000000000000000" pitchFamily="2" charset="2"/>
              <a:buChar char="Ø"/>
            </a:pPr>
            <a:r>
              <a:rPr lang="tr-TR" sz="2000" dirty="0" smtClean="0">
                <a:latin typeface="Century Gothic" panose="020B0502020202020204" pitchFamily="34" charset="0"/>
                <a:ea typeface="Tahoma" panose="020B0604030504040204" pitchFamily="34" charset="0"/>
                <a:cs typeface="Tahoma" panose="020B0604030504040204" pitchFamily="34" charset="0"/>
              </a:rPr>
              <a:t>5018 sayılı Kamu Mali Yönetimi ve Kontrol Kanunu,</a:t>
            </a:r>
          </a:p>
          <a:p>
            <a:pPr marL="1143000" indent="-1143000" algn="just">
              <a:lnSpc>
                <a:spcPct val="150000"/>
              </a:lnSpc>
              <a:buClr>
                <a:schemeClr val="accent5">
                  <a:lumMod val="50000"/>
                </a:schemeClr>
              </a:buClr>
              <a:buFont typeface="Wingdings" panose="05000000000000000000" pitchFamily="2" charset="2"/>
              <a:buChar char="Ø"/>
            </a:pPr>
            <a:r>
              <a:rPr lang="tr-TR" sz="2000" dirty="0" smtClean="0">
                <a:latin typeface="Century Gothic" panose="020B0502020202020204" pitchFamily="34" charset="0"/>
              </a:rPr>
              <a:t>Strateji Geliştirme Birimlerinin Çalışma Usul ve Esasları Hakkında Yönetmelik</a:t>
            </a:r>
            <a:endParaRPr lang="en-US" sz="2000" dirty="0" smtClean="0">
              <a:latin typeface="Century Gothic" panose="020B0502020202020204" pitchFamily="34" charset="0"/>
              <a:ea typeface="Tahoma" panose="020B0604030504040204" pitchFamily="34" charset="0"/>
              <a:cs typeface="Tahoma" panose="020B0604030504040204" pitchFamily="34" charset="0"/>
            </a:endParaRPr>
          </a:p>
        </p:txBody>
      </p:sp>
      <p:sp>
        <p:nvSpPr>
          <p:cNvPr id="6" name="Altbilgi Yer Tutucusu 5"/>
          <p:cNvSpPr>
            <a:spLocks noGrp="1"/>
          </p:cNvSpPr>
          <p:nvPr>
            <p:ph type="ftr" sz="quarter" idx="11"/>
          </p:nvPr>
        </p:nvSpPr>
        <p:spPr/>
        <p:txBody>
          <a:bodyPr/>
          <a:lstStyle/>
          <a:p>
            <a:r>
              <a:rPr lang="tr-TR" smtClean="0"/>
              <a:t>SGBD -  Mali İşlerin Yönetim Süreci,06.02.2019</a:t>
            </a:r>
            <a:endParaRPr lang="tr-TR" dirty="0"/>
          </a:p>
        </p:txBody>
      </p:sp>
      <p:sp>
        <p:nvSpPr>
          <p:cNvPr id="2" name="Slayt Numarası Yer Tutucusu 1"/>
          <p:cNvSpPr>
            <a:spLocks noGrp="1"/>
          </p:cNvSpPr>
          <p:nvPr>
            <p:ph type="sldNum" sz="quarter" idx="12"/>
          </p:nvPr>
        </p:nvSpPr>
        <p:spPr/>
        <p:txBody>
          <a:bodyPr/>
          <a:lstStyle/>
          <a:p>
            <a:fld id="{99AE190A-FFC3-4768-8C67-FDDF76F0E9B5}" type="slidenum">
              <a:rPr lang="tr-TR" smtClean="0"/>
              <a:t>9</a:t>
            </a:fld>
            <a:endParaRPr lang="tr-TR" dirty="0"/>
          </a:p>
        </p:txBody>
      </p:sp>
    </p:spTree>
    <p:extLst>
      <p:ext uri="{BB962C8B-B14F-4D97-AF65-F5344CB8AC3E}">
        <p14:creationId xmlns:p14="http://schemas.microsoft.com/office/powerpoint/2010/main" val="273796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2241</TotalTime>
  <Words>2372</Words>
  <Application>Microsoft Office PowerPoint</Application>
  <PresentationFormat>Geniş ekran</PresentationFormat>
  <Paragraphs>755</Paragraphs>
  <Slides>50</Slides>
  <Notes>10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50</vt:i4>
      </vt:variant>
    </vt:vector>
  </HeadingPairs>
  <TitlesOfParts>
    <vt:vector size="61" baseType="lpstr">
      <vt:lpstr>Arial</vt:lpstr>
      <vt:lpstr>Calibri</vt:lpstr>
      <vt:lpstr>Calibri Light</vt:lpstr>
      <vt:lpstr>Century</vt:lpstr>
      <vt:lpstr>Century Gothic</vt:lpstr>
      <vt:lpstr>Century Schoolbook</vt:lpstr>
      <vt:lpstr>Comic Sans MS</vt:lpstr>
      <vt:lpstr>Tahoma</vt:lpstr>
      <vt:lpstr>Times New Roman</vt:lpstr>
      <vt:lpstr>Wingdings</vt:lpstr>
      <vt:lpstr>Office Teması</vt:lpstr>
      <vt:lpstr>      İdari ve Destek Süreçleri  Mali İşlerin  Yönetim Süreci (Strateji Geliştirme Daire Başkanlığı)  </vt:lpstr>
      <vt:lpstr>PowerPoint Sunusu</vt:lpstr>
      <vt:lpstr>PowerPoint Sunusu</vt:lpstr>
      <vt:lpstr>Pamukkale Üniversitesi Süreç Sorumlulukları</vt:lpstr>
      <vt:lpstr>PowerPoint Sunusu</vt:lpstr>
      <vt:lpstr>PowerPoint Sunusu</vt:lpstr>
      <vt:lpstr>PowerPoint Sunusu</vt:lpstr>
      <vt:lpstr>PowerPoint Sunusu</vt:lpstr>
      <vt:lpstr>Başkanlığımız Görevlerine İlişkin Temel Mevzuat</vt:lpstr>
      <vt:lpstr>PowerPoint Sunusu</vt:lpstr>
      <vt:lpstr>Süreç Yönetimi Bilgi Sistemi</vt:lpstr>
      <vt:lpstr>İş ve Süreç Analizleri    (https://app.pau.edu.tr/sys/Raporlar/RaporAlma.aspx?r=SUREC_AnalizBelgesi )</vt:lpstr>
      <vt:lpstr>PowerPoint Sunusu</vt:lpstr>
      <vt:lpstr>https://app.pau.edu.tr/sys/Raporlar/RaporAlma.aspx?r=SUREC_AnalizBelgesi</vt:lpstr>
      <vt:lpstr>https://app.pau.edu.tr/sys/Raporlar/RaporAlma.aspx?r=SUREC_AnalizBelgesi</vt:lpstr>
      <vt:lpstr>https://app.pau.edu.tr/sys/Raporlar/RaporAlma.aspx?r=SUREC_AnalizBelgesi</vt:lpstr>
      <vt:lpstr>            Birimimiz Görev Dağılımı </vt:lpstr>
      <vt:lpstr>PowerPoint Sunusu</vt:lpstr>
      <vt:lpstr>I. Stratejik Yönetim ve Planlama Fonksiyonu Süreçleri</vt:lpstr>
      <vt:lpstr>PowerPoint Sunusu</vt:lpstr>
      <vt:lpstr>Pamukkale Üniversitesi 2019-2023 Stratejik Planı</vt:lpstr>
      <vt:lpstr>Pamukkale Üniversitesi 2019-2023 Stratejik Planı</vt:lpstr>
      <vt:lpstr>Pamukkale Üniversitesi 2019-2023 Stratejik Planı</vt:lpstr>
      <vt:lpstr>Pamukkale Üniversitesi 2019-2023 Stratejik Planı</vt:lpstr>
      <vt:lpstr>PowerPoint Sunusu</vt:lpstr>
      <vt:lpstr>PowerPoint Sunusu</vt:lpstr>
      <vt:lpstr> Stratejik Yönetim Bilgi Sistemi </vt:lpstr>
      <vt:lpstr>Kalite Güvence Sistemi</vt:lpstr>
      <vt:lpstr>İdare Faaliyet Raporu</vt:lpstr>
      <vt:lpstr>II. Performans ve Kalite Ölçütleri Geliştirme Fonksiyonu  Süreçleri</vt:lpstr>
      <vt:lpstr>II. Performans ve Kalite Ölçütleri Geliştirme Fonksiyonu  </vt:lpstr>
      <vt:lpstr>PowerPoint Sunusu</vt:lpstr>
      <vt:lpstr>III. Yönetim Bilgi Sistemi Fonksiyonu  Süreçleri</vt:lpstr>
      <vt:lpstr>PowerPoint Sunusu</vt:lpstr>
      <vt:lpstr>PowerPoint Sunusu</vt:lpstr>
      <vt:lpstr>PowerPoint Sunusu</vt:lpstr>
      <vt:lpstr>IV. Mali Hizmetler Fonksiyonu Alt Süreçleri</vt:lpstr>
      <vt:lpstr>Bütçe ve performans programı </vt:lpstr>
      <vt:lpstr>Yatırım programı hazırlık/uygulama/izleme</vt:lpstr>
      <vt:lpstr>Mali Hizmetler Fonksiyonu  Alt Süreçleri</vt:lpstr>
      <vt:lpstr>Muhasebe hizmetleri </vt:lpstr>
      <vt:lpstr>Muhasebe hizmetleri </vt:lpstr>
      <vt:lpstr>Mali Hizmetler Alt Süreçleri</vt:lpstr>
      <vt:lpstr>Mali Hizmetler Alt Süreçleri</vt:lpstr>
      <vt:lpstr>Ön Mali Kontrol </vt:lpstr>
      <vt:lpstr>PowerPoint Sunusu</vt:lpstr>
      <vt:lpstr>PowerPoint Sunusu</vt:lpstr>
      <vt:lpstr>PowerPoint Sunusu</vt:lpstr>
      <vt:lpstr>PowerPoint Sunusu</vt:lpstr>
      <vt:lpstr>PowerPoint Sunusu</vt:lpstr>
    </vt:vector>
  </TitlesOfParts>
  <Company>Pamukkale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172</cp:revision>
  <cp:lastPrinted>2019-02-05T16:29:01Z</cp:lastPrinted>
  <dcterms:created xsi:type="dcterms:W3CDTF">2019-02-01T10:49:52Z</dcterms:created>
  <dcterms:modified xsi:type="dcterms:W3CDTF">2019-02-06T08:37:43Z</dcterms:modified>
</cp:coreProperties>
</file>