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43"/>
  </p:notesMasterIdLst>
  <p:sldIdLst>
    <p:sldId id="442" r:id="rId2"/>
    <p:sldId id="566" r:id="rId3"/>
    <p:sldId id="480" r:id="rId4"/>
    <p:sldId id="484" r:id="rId5"/>
    <p:sldId id="549" r:id="rId6"/>
    <p:sldId id="579" r:id="rId7"/>
    <p:sldId id="565" r:id="rId8"/>
    <p:sldId id="485" r:id="rId9"/>
    <p:sldId id="592" r:id="rId10"/>
    <p:sldId id="587" r:id="rId11"/>
    <p:sldId id="588" r:id="rId12"/>
    <p:sldId id="589" r:id="rId13"/>
    <p:sldId id="594" r:id="rId14"/>
    <p:sldId id="585" r:id="rId15"/>
    <p:sldId id="595" r:id="rId16"/>
    <p:sldId id="596" r:id="rId17"/>
    <p:sldId id="501" r:id="rId18"/>
    <p:sldId id="572" r:id="rId19"/>
    <p:sldId id="489" r:id="rId20"/>
    <p:sldId id="553" r:id="rId21"/>
    <p:sldId id="564" r:id="rId22"/>
    <p:sldId id="582" r:id="rId23"/>
    <p:sldId id="583" r:id="rId24"/>
    <p:sldId id="556" r:id="rId25"/>
    <p:sldId id="557" r:id="rId26"/>
    <p:sldId id="558" r:id="rId27"/>
    <p:sldId id="575" r:id="rId28"/>
    <p:sldId id="559" r:id="rId29"/>
    <p:sldId id="561" r:id="rId30"/>
    <p:sldId id="562" r:id="rId31"/>
    <p:sldId id="576" r:id="rId32"/>
    <p:sldId id="581" r:id="rId33"/>
    <p:sldId id="577" r:id="rId34"/>
    <p:sldId id="578" r:id="rId35"/>
    <p:sldId id="593" r:id="rId36"/>
    <p:sldId id="517" r:id="rId37"/>
    <p:sldId id="584" r:id="rId38"/>
    <p:sldId id="454" r:id="rId39"/>
    <p:sldId id="545" r:id="rId40"/>
    <p:sldId id="547" r:id="rId41"/>
    <p:sldId id="591" r:id="rId42"/>
  </p:sldIdLst>
  <p:sldSz cx="9144000" cy="6858000" type="screen4x3"/>
  <p:notesSz cx="6799263" cy="9929813"/>
  <p:defaultTextStyle>
    <a:defPPr>
      <a:defRPr lang="tr-T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rebuchet MS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CCFF"/>
    <a:srgbClr val="00CCFF"/>
    <a:srgbClr val="CC00CC"/>
    <a:srgbClr val="33CCFF"/>
    <a:srgbClr val="3399FF"/>
    <a:srgbClr val="0099FF"/>
    <a:srgbClr val="1AB6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Orta Stil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Orta Stil 4 - Vurgu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3296810-A885-4BE3-A3E7-6D5BEEA58F35}" styleName="Orta Stil 2 - Vurgu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65" autoAdjust="0"/>
    <p:restoredTop sz="92468" autoAdjust="0"/>
  </p:normalViewPr>
  <p:slideViewPr>
    <p:cSldViewPr>
      <p:cViewPr varScale="1">
        <p:scale>
          <a:sx n="107" d="100"/>
          <a:sy n="107" d="100"/>
        </p:scale>
        <p:origin x="1356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00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501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_al__ma_Sayfas_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Microsoft_Excel__al__ma_Sayfas_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5.872561778849969E-2"/>
          <c:y val="3.150374596059375E-2"/>
          <c:w val="0.91756086391894831"/>
          <c:h val="0.827221089766193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Sayfa5!$B$26</c:f>
              <c:strCache>
                <c:ptCount val="1"/>
                <c:pt idx="0">
                  <c:v>Ayaktan 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4"/>
              <c:layout>
                <c:manualLayout>
                  <c:x val="5.928379573137999E-3"/>
                  <c:y val="-1.278038350006197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12B-4FF7-B125-0405ABE9FA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Sayfa5!$C$25:$I$25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Sayfa5!$C$26:$I$26</c:f>
              <c:numCache>
                <c:formatCode>0%</c:formatCode>
                <c:ptCount val="7"/>
                <c:pt idx="0">
                  <c:v>0.86</c:v>
                </c:pt>
                <c:pt idx="1">
                  <c:v>0.93</c:v>
                </c:pt>
                <c:pt idx="2">
                  <c:v>0.95</c:v>
                </c:pt>
                <c:pt idx="3">
                  <c:v>0.98</c:v>
                </c:pt>
                <c:pt idx="4">
                  <c:v>0.92</c:v>
                </c:pt>
                <c:pt idx="5">
                  <c:v>0.91</c:v>
                </c:pt>
                <c:pt idx="6">
                  <c:v>0.88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12B-4FF7-B125-0405ABE9FA7E}"/>
            </c:ext>
          </c:extLst>
        </c:ser>
        <c:ser>
          <c:idx val="1"/>
          <c:order val="1"/>
          <c:tx>
            <c:strRef>
              <c:f>Sayfa5!$B$27</c:f>
              <c:strCache>
                <c:ptCount val="1"/>
                <c:pt idx="0">
                  <c:v>Yatan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4"/>
              <c:layout>
                <c:manualLayout>
                  <c:x val="7.4104744664223897E-3"/>
                  <c:y val="-1.02243068000495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12B-4FF7-B125-0405ABE9FA7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Sayfa5!$C$25:$I$25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Sayfa5!$C$27:$I$27</c:f>
              <c:numCache>
                <c:formatCode>0%</c:formatCode>
                <c:ptCount val="7"/>
                <c:pt idx="0">
                  <c:v>0.94</c:v>
                </c:pt>
                <c:pt idx="1">
                  <c:v>0.98</c:v>
                </c:pt>
                <c:pt idx="2">
                  <c:v>0.98</c:v>
                </c:pt>
                <c:pt idx="3">
                  <c:v>0.99</c:v>
                </c:pt>
                <c:pt idx="4">
                  <c:v>0.98</c:v>
                </c:pt>
                <c:pt idx="5">
                  <c:v>0.97</c:v>
                </c:pt>
                <c:pt idx="6">
                  <c:v>0.96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12B-4FF7-B125-0405ABE9FA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612603056"/>
        <c:axId val="-612597072"/>
        <c:axId val="0"/>
      </c:bar3DChart>
      <c:catAx>
        <c:axId val="-6126030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612597072"/>
        <c:crosses val="autoZero"/>
        <c:auto val="1"/>
        <c:lblAlgn val="ctr"/>
        <c:lblOffset val="100"/>
        <c:noMultiLvlLbl val="0"/>
      </c:catAx>
      <c:valAx>
        <c:axId val="-612597072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6126030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%</a:t>
                    </a:r>
                    <a:fld id="{2D77D11C-3E80-404F-BE9A-27E8E58F9139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A33-4118-A3D6-ECD21256E8F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%</a:t>
                    </a:r>
                    <a:fld id="{F2A4ACEA-0016-46E7-95ED-44782DB4EBCA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A33-4118-A3D6-ECD21256E8F5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%</a:t>
                    </a:r>
                    <a:fld id="{60BFD9C5-D231-45EB-BF7F-CDC97E584807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A33-4118-A3D6-ECD21256E8F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%</a:t>
                    </a:r>
                    <a:fld id="{AFB872DF-448C-4FFC-955B-B0C8A8000CBA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A33-4118-A3D6-ECD21256E8F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%</a:t>
                    </a:r>
                    <a:fld id="{01319778-A5E2-4543-A7E7-D1F776F867B0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FA33-4118-A3D6-ECD21256E8F5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%</a:t>
                    </a:r>
                    <a:fld id="{6DAE6290-A9CB-4165-B815-BD33F4F90478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FA33-4118-A3D6-ECD21256E8F5}"/>
                </c:ext>
              </c:extLst>
            </c:dLbl>
            <c:dLbl>
              <c:idx val="6"/>
              <c:layout>
                <c:manualLayout>
                  <c:x val="3.1494520387432196E-3"/>
                  <c:y val="-3.3422496542065548E-2"/>
                </c:manualLayout>
              </c:layout>
              <c:tx>
                <c:rich>
                  <a:bodyPr/>
                  <a:lstStyle/>
                  <a:p>
                    <a:r>
                      <a:rPr lang="en-US"/>
                      <a:t>%</a:t>
                    </a:r>
                    <a:fld id="{0F9632D1-6B70-49F4-9551-AEFC6333E55C}" type="VALUE">
                      <a:rPr lang="en-US"/>
                      <a:pPr/>
                      <a:t>[DEĞER]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6-FA33-4118-A3D6-ECD21256E8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Sayfa1!$B$26:$H$26</c:f>
              <c:numCache>
                <c:formatCode>General</c:formatCode>
                <c:ptCount val="7"/>
                <c:pt idx="0">
                  <c:v>2012</c:v>
                </c:pt>
                <c:pt idx="1">
                  <c:v>2013</c:v>
                </c:pt>
                <c:pt idx="2">
                  <c:v>2014</c:v>
                </c:pt>
                <c:pt idx="3">
                  <c:v>2015</c:v>
                </c:pt>
                <c:pt idx="4">
                  <c:v>2016</c:v>
                </c:pt>
                <c:pt idx="5">
                  <c:v>2017</c:v>
                </c:pt>
                <c:pt idx="6">
                  <c:v>2018</c:v>
                </c:pt>
              </c:numCache>
            </c:numRef>
          </c:cat>
          <c:val>
            <c:numRef>
              <c:f>Sayfa1!$B$27:$H$27</c:f>
              <c:numCache>
                <c:formatCode>General</c:formatCode>
                <c:ptCount val="7"/>
                <c:pt idx="0">
                  <c:v>77</c:v>
                </c:pt>
                <c:pt idx="1">
                  <c:v>80</c:v>
                </c:pt>
                <c:pt idx="2">
                  <c:v>77</c:v>
                </c:pt>
                <c:pt idx="3">
                  <c:v>76</c:v>
                </c:pt>
                <c:pt idx="4">
                  <c:v>74</c:v>
                </c:pt>
                <c:pt idx="5">
                  <c:v>78</c:v>
                </c:pt>
                <c:pt idx="6">
                  <c:v>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FA33-4118-A3D6-ECD21256E8F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612591088"/>
        <c:axId val="-612593808"/>
        <c:axId val="0"/>
      </c:bar3DChart>
      <c:catAx>
        <c:axId val="-612591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612593808"/>
        <c:crosses val="autoZero"/>
        <c:auto val="1"/>
        <c:lblAlgn val="ctr"/>
        <c:lblOffset val="100"/>
        <c:noMultiLvlLbl val="0"/>
      </c:catAx>
      <c:valAx>
        <c:axId val="-612593808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612591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Sayfa9!$G$6</c:f>
              <c:strCache>
                <c:ptCount val="1"/>
                <c:pt idx="0">
                  <c:v>Şikayet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00A9-4053-AFC2-74CE9AA7F100}"/>
              </c:ext>
            </c:extLst>
          </c:dPt>
          <c:dLbls>
            <c:dLbl>
              <c:idx val="0"/>
              <c:layout>
                <c:manualLayout>
                  <c:x val="-1.5336460200074387E-3"/>
                  <c:y val="-1.59659828183396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0A9-4053-AFC2-74CE9AA7F100}"/>
                </c:ext>
              </c:extLst>
            </c:dLbl>
            <c:dLbl>
              <c:idx val="2"/>
              <c:layout>
                <c:manualLayout>
                  <c:x val="3.0672920400148774E-3"/>
                  <c:y val="-1.983717506131259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718</a:t>
                    </a: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A9-4053-AFC2-74CE9AA7F100}"/>
                </c:ext>
              </c:extLst>
            </c:dLbl>
            <c:dLbl>
              <c:idx val="3"/>
              <c:layout>
                <c:manualLayout>
                  <c:x val="0"/>
                  <c:y val="-3.71947032399613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0A9-4053-AFC2-74CE9AA7F1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Sayfa9!$H$5:$L$5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Sayfa9!$H$6:$L$6</c:f>
              <c:numCache>
                <c:formatCode>General</c:formatCode>
                <c:ptCount val="5"/>
                <c:pt idx="0">
                  <c:v>696</c:v>
                </c:pt>
                <c:pt idx="1">
                  <c:v>731</c:v>
                </c:pt>
                <c:pt idx="2">
                  <c:v>718</c:v>
                </c:pt>
                <c:pt idx="3">
                  <c:v>495</c:v>
                </c:pt>
                <c:pt idx="4">
                  <c:v>816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0A9-4053-AFC2-74CE9AA7F100}"/>
            </c:ext>
          </c:extLst>
        </c:ser>
        <c:ser>
          <c:idx val="1"/>
          <c:order val="1"/>
          <c:tx>
            <c:strRef>
              <c:f>Sayfa9!$G$7</c:f>
              <c:strCache>
                <c:ptCount val="1"/>
                <c:pt idx="0">
                  <c:v>Memnuniyet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533646020007436E-2"/>
                  <c:y val="-2.12879770911194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0A9-4053-AFC2-74CE9AA7F100}"/>
                </c:ext>
              </c:extLst>
            </c:dLbl>
            <c:dLbl>
              <c:idx val="1"/>
              <c:layout>
                <c:manualLayout>
                  <c:x val="1.2269168160059398E-2"/>
                  <c:y val="-1.8626979954729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0A9-4053-AFC2-74CE9AA7F100}"/>
                </c:ext>
              </c:extLst>
            </c:dLbl>
            <c:dLbl>
              <c:idx val="2"/>
              <c:layout>
                <c:manualLayout>
                  <c:x val="1.2269168160059509E-2"/>
                  <c:y val="-1.862697995472962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430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0A9-4053-AFC2-74CE9AA7F100}"/>
                </c:ext>
              </c:extLst>
            </c:dLbl>
            <c:dLbl>
              <c:idx val="3"/>
              <c:layout>
                <c:manualLayout>
                  <c:x val="1.2269168160059509E-2"/>
                  <c:y val="-1.9837175061312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00A9-4053-AFC2-74CE9AA7F1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Sayfa9!$H$5:$L$5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Sayfa9!$H$7:$L$7</c:f>
              <c:numCache>
                <c:formatCode>General</c:formatCode>
                <c:ptCount val="5"/>
                <c:pt idx="0">
                  <c:v>1198</c:v>
                </c:pt>
                <c:pt idx="1">
                  <c:v>914</c:v>
                </c:pt>
                <c:pt idx="2">
                  <c:v>430</c:v>
                </c:pt>
                <c:pt idx="3">
                  <c:v>332</c:v>
                </c:pt>
                <c:pt idx="4">
                  <c:v>1297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00A9-4053-AFC2-74CE9AA7F100}"/>
            </c:ext>
          </c:extLst>
        </c:ser>
        <c:ser>
          <c:idx val="2"/>
          <c:order val="2"/>
          <c:tx>
            <c:strRef>
              <c:f>Sayfa9!$G$8</c:f>
              <c:strCache>
                <c:ptCount val="1"/>
                <c:pt idx="0">
                  <c:v>Öneri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0735522140052071E-2"/>
                  <c:y val="-7.982991409169894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0A9-4053-AFC2-74CE9AA7F100}"/>
                </c:ext>
              </c:extLst>
            </c:dLbl>
            <c:dLbl>
              <c:idx val="1"/>
              <c:layout>
                <c:manualLayout>
                  <c:x val="1.5336460200074276E-2"/>
                  <c:y val="-1.59659828183395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00A9-4053-AFC2-74CE9AA7F100}"/>
                </c:ext>
              </c:extLst>
            </c:dLbl>
            <c:dLbl>
              <c:idx val="2"/>
              <c:layout>
                <c:manualLayout>
                  <c:x val="1.2269168160059398E-2"/>
                  <c:y val="-1.330498568194966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491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00A9-4053-AFC2-74CE9AA7F100}"/>
                </c:ext>
              </c:extLst>
            </c:dLbl>
            <c:dLbl>
              <c:idx val="3"/>
              <c:layout>
                <c:manualLayout>
                  <c:x val="1.5336460200074276E-2"/>
                  <c:y val="-1.98371750613126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00A9-4053-AFC2-74CE9AA7F100}"/>
                </c:ext>
              </c:extLst>
            </c:dLbl>
            <c:dLbl>
              <c:idx val="4"/>
              <c:layout>
                <c:manualLayout>
                  <c:x val="1.5336460200074276E-2"/>
                  <c:y val="-1.4877881295984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00A9-4053-AFC2-74CE9AA7F1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tr-T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Sayfa9!$H$5:$L$5</c:f>
              <c:numCache>
                <c:formatCode>General</c:formatCod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</c:numCache>
            </c:numRef>
          </c:cat>
          <c:val>
            <c:numRef>
              <c:f>Sayfa9!$H$8:$L$8</c:f>
              <c:numCache>
                <c:formatCode>General</c:formatCode>
                <c:ptCount val="5"/>
                <c:pt idx="0">
                  <c:v>117</c:v>
                </c:pt>
                <c:pt idx="1">
                  <c:v>239</c:v>
                </c:pt>
                <c:pt idx="2">
                  <c:v>491</c:v>
                </c:pt>
                <c:pt idx="3">
                  <c:v>348</c:v>
                </c:pt>
                <c:pt idx="4">
                  <c:v>487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00A9-4053-AFC2-74CE9AA7F1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-1250850064"/>
        <c:axId val="-1250854416"/>
        <c:axId val="0"/>
      </c:bar3DChart>
      <c:catAx>
        <c:axId val="-12508500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1250854416"/>
        <c:crosses val="autoZero"/>
        <c:auto val="1"/>
        <c:lblAlgn val="ctr"/>
        <c:lblOffset val="100"/>
        <c:noMultiLvlLbl val="0"/>
      </c:catAx>
      <c:valAx>
        <c:axId val="-12508544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tr-TR"/>
          </a:p>
        </c:txPr>
        <c:crossAx val="-12508500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tr-T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tr-T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51275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DDA4446D-9980-4B79-9F17-346FF6EE7D49}" type="datetimeFigureOut">
              <a:rPr lang="tr-TR"/>
              <a:pPr>
                <a:defRPr/>
              </a:pPr>
              <a:t>27.02.2019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tr-TR" noProof="0" smtClean="0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79450" y="4716463"/>
            <a:ext cx="5440363" cy="44688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noProof="0" smtClean="0"/>
              <a:t>Asıl metin stillerini düzenlemek için tıklatın</a:t>
            </a:r>
          </a:p>
          <a:p>
            <a:pPr lvl="1"/>
            <a:r>
              <a:rPr lang="tr-TR" noProof="0" smtClean="0"/>
              <a:t>İkinci düzey</a:t>
            </a:r>
          </a:p>
          <a:p>
            <a:pPr lvl="2"/>
            <a:r>
              <a:rPr lang="tr-TR" noProof="0" smtClean="0"/>
              <a:t>Üçüncü düzey</a:t>
            </a:r>
          </a:p>
          <a:p>
            <a:pPr lvl="3"/>
            <a:r>
              <a:rPr lang="tr-TR" noProof="0" smtClean="0"/>
              <a:t>Dördüncü düzey</a:t>
            </a:r>
          </a:p>
          <a:p>
            <a:pPr lvl="4"/>
            <a:r>
              <a:rPr lang="tr-TR" noProof="0" smtClean="0"/>
              <a:t>Beşinci düzey</a:t>
            </a:r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51275" y="9431338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Arial" charset="0"/>
              </a:defRPr>
            </a:lvl1pPr>
          </a:lstStyle>
          <a:p>
            <a:pPr>
              <a:defRPr/>
            </a:pPr>
            <a:fld id="{DF494BC0-79B3-4C19-BF35-23B43F58F6D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61182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94BC0-79B3-4C19-BF35-23B43F58F6D3}" type="slidenum">
              <a:rPr lang="tr-TR" smtClean="0"/>
              <a:pPr>
                <a:defRPr/>
              </a:pPr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25320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94BC0-79B3-4C19-BF35-23B43F58F6D3}" type="slidenum">
              <a:rPr lang="tr-TR" smtClean="0"/>
              <a:pPr>
                <a:defRPr/>
              </a:pPr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0766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94BC0-79B3-4C19-BF35-23B43F58F6D3}" type="slidenum">
              <a:rPr lang="tr-TR" smtClean="0"/>
              <a:pPr>
                <a:defRPr/>
              </a:pPr>
              <a:t>23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122584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Görüntüsü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494BC0-79B3-4C19-BF35-23B43F58F6D3}" type="slidenum">
              <a:rPr lang="tr-TR" smtClean="0"/>
              <a:pPr>
                <a:defRPr/>
              </a:pPr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604023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12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/>
          <a:lstStyle>
            <a:lvl1pPr marL="640080" indent="-457200" algn="l">
              <a:defRPr sz="54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7369A-BA9C-4DB5-A721-BA50ED1B680A}" type="datetime1">
              <a:rPr lang="tr-TR"/>
              <a:pPr>
                <a:defRPr/>
              </a:pPr>
              <a:t>27.02.2019</a:t>
            </a:fld>
            <a:endParaRPr lang="tr-T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6E9E5-63A7-4FD0-95FC-9F8DE5409077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C4D791-6E4E-4A78-AD02-2F7D6C4E4417}" type="datetime1">
              <a:rPr lang="tr-TR"/>
              <a:pPr>
                <a:defRPr/>
              </a:pPr>
              <a:t>27.02.2019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DED225-4E5D-4BFC-BB0D-8F7ACB0836F2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BEE4A5-9F98-41E7-969F-BAC3D9FFFDDB}" type="datetime1">
              <a:rPr lang="tr-TR"/>
              <a:pPr>
                <a:defRPr/>
              </a:pPr>
              <a:t>27.02.2019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23A7EC-80EF-46A4-8123-9BD3203B72DC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5DB27C-906C-4F27-A28E-4755EC915ECA}" type="datetime1">
              <a:rPr lang="tr-TR"/>
              <a:pPr>
                <a:defRPr/>
              </a:pPr>
              <a:t>27.02.2019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278FF-0D59-416B-80D2-9FE92ACC515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Rectangle 8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C308A-EC2C-4D34-9E39-D69A962BAF01}" type="datetime1">
              <a:rPr lang="tr-TR"/>
              <a:pPr>
                <a:defRPr/>
              </a:pPr>
              <a:t>27.02.2019</a:t>
            </a:fld>
            <a:endParaRPr lang="tr-TR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71E563-0606-4DDA-B0A5-96EB860F0AA0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4C3093-22B3-4983-BFE0-EA22B21FFD27}" type="datetime1">
              <a:rPr lang="tr-TR"/>
              <a:pPr>
                <a:defRPr/>
              </a:pPr>
              <a:t>27.02.2019</a:t>
            </a:fld>
            <a:endParaRPr lang="tr-T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5F3C8-22E0-4ACF-B949-A5D9B608577E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12892-7693-4862-8370-94037D2C8A26}" type="datetime1">
              <a:rPr lang="tr-TR"/>
              <a:pPr>
                <a:defRPr/>
              </a:pPr>
              <a:t>27.02.2019</a:t>
            </a:fld>
            <a:endParaRPr lang="tr-TR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8C1388-2257-4F9D-8657-56CA6AD165A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6028D-B066-4BD3-9A29-232C276BB2F9}" type="datetime1">
              <a:rPr lang="tr-TR"/>
              <a:pPr>
                <a:defRPr/>
              </a:pPr>
              <a:t>27.02.2019</a:t>
            </a:fld>
            <a:endParaRPr lang="tr-T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6B6D8E-1162-4D41-9749-21740F4C82C3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7480BD-CA92-4368-AF5F-72F299B06A92}" type="datetime1">
              <a:rPr lang="tr-TR"/>
              <a:pPr>
                <a:defRPr/>
              </a:pPr>
              <a:t>27.02.2019</a:t>
            </a:fld>
            <a:endParaRPr lang="tr-TR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2A8B58-3530-47DE-854B-DD4B0C6BB7B1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/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3F64C-91E6-46CF-9D76-61783B98160D}" type="datetime1">
              <a:rPr lang="tr-TR"/>
              <a:pPr>
                <a:defRPr/>
              </a:pPr>
              <a:t>27.02.2019</a:t>
            </a:fld>
            <a:endParaRPr lang="tr-TR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8AF91D-8E90-455B-B5CF-42DF056AA17D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9"/>
          <p:cNvSpPr/>
          <p:nvPr/>
        </p:nvSpPr>
        <p:spPr>
          <a:xfrm>
            <a:off x="0" y="2652713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 rtlCol="0"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tr-TR" noProof="0" smtClean="0"/>
              <a:t>Resim eklemek için simgeyi tıklatın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/>
          <a:lstStyle>
            <a:lvl1pPr algn="l">
              <a:defRPr sz="4600" b="1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6DC7A-C826-4C8E-B4C1-676DBE032FDC}" type="datetime1">
              <a:rPr lang="tr-TR"/>
              <a:pPr>
                <a:defRPr/>
              </a:pPr>
              <a:t>27.02.2019</a:t>
            </a:fld>
            <a:endParaRPr lang="tr-TR"/>
          </a:p>
        </p:txBody>
      </p:sp>
      <p:sp>
        <p:nvSpPr>
          <p:cNvPr id="1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F3D193-831B-48F9-8D26-6922F27AA646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725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875" y="4371975"/>
            <a:ext cx="6511925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206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43000" y="731838"/>
            <a:ext cx="6400800" cy="3475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tr-TR" altLang="tr-TR" smtClean="0"/>
              <a:t>Asıl metin stillerini düzenlemek için tıklatın</a:t>
            </a:r>
          </a:p>
          <a:p>
            <a:pPr lvl="1"/>
            <a:r>
              <a:rPr lang="tr-TR" altLang="tr-TR" smtClean="0"/>
              <a:t>İkinci düzey</a:t>
            </a:r>
          </a:p>
          <a:p>
            <a:pPr lvl="2"/>
            <a:r>
              <a:rPr lang="tr-TR" altLang="tr-TR" smtClean="0"/>
              <a:t>Üçüncü düzey</a:t>
            </a:r>
          </a:p>
          <a:p>
            <a:pPr lvl="3"/>
            <a:r>
              <a:rPr lang="tr-TR" altLang="tr-TR" smtClean="0"/>
              <a:t>Dördüncü düzey</a:t>
            </a:r>
          </a:p>
          <a:p>
            <a:pPr lvl="4"/>
            <a:r>
              <a:rPr lang="tr-TR" altLang="tr-TR" smtClean="0"/>
              <a:t>Beşinci düzey</a:t>
            </a:r>
            <a:endParaRPr lang="en-US" altLang="tr-TR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130DE39-01DF-4024-BBEB-A80590DE752C}" type="datetime1">
              <a:rPr lang="tr-TR"/>
              <a:pPr>
                <a:defRPr/>
              </a:pPr>
              <a:t>27.02.2019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0B78856-8DC1-4264-AB6F-B4A8FEE233DB}" type="slidenum">
              <a:rPr lang="tr-TR"/>
              <a:pPr>
                <a:defRPr/>
              </a:pPr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03" r:id="rId1"/>
    <p:sldLayoutId id="2147484095" r:id="rId2"/>
    <p:sldLayoutId id="2147484104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5" r:id="rId9"/>
    <p:sldLayoutId id="2147484101" r:id="rId10"/>
    <p:sldLayoutId id="2147484102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2pPr>
      <a:lvl3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3pPr>
      <a:lvl4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4pPr>
      <a:lvl5pPr marL="319088" indent="-319088" algn="r" rtl="0" eaLnBrk="0" fontAlgn="base" hangingPunct="0">
        <a:spcBef>
          <a:spcPct val="0"/>
        </a:spcBef>
        <a:spcAft>
          <a:spcPct val="0"/>
        </a:spcAft>
        <a:buClr>
          <a:srgbClr val="C3260C"/>
        </a:buClr>
        <a:buSzPct val="128000"/>
        <a:buFont typeface="Georgia" pitchFamily="18" charset="0"/>
        <a:buChar char="*"/>
        <a:defRPr sz="4600" b="1">
          <a:solidFill>
            <a:schemeClr val="tx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200" kern="1200">
          <a:solidFill>
            <a:srgbClr val="404040"/>
          </a:solidFill>
          <a:latin typeface="+mn-lt"/>
          <a:ea typeface="+mn-ea"/>
          <a:cs typeface="+mn-cs"/>
        </a:defRPr>
      </a:lvl1pPr>
      <a:lvl2pPr marL="547688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000" kern="1200">
          <a:solidFill>
            <a:srgbClr val="404040"/>
          </a:solidFill>
          <a:latin typeface="+mn-lt"/>
          <a:ea typeface="+mn-ea"/>
          <a:cs typeface="+mn-cs"/>
        </a:defRPr>
      </a:lvl2pPr>
      <a:lvl3pPr marL="822325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2400" kern="1200">
          <a:solidFill>
            <a:srgbClr val="404040"/>
          </a:solidFill>
          <a:latin typeface="+mn-lt"/>
          <a:ea typeface="+mn-ea"/>
          <a:cs typeface="+mn-cs"/>
        </a:defRPr>
      </a:lvl3pPr>
      <a:lvl4pPr marL="10969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600" kern="1200">
          <a:solidFill>
            <a:srgbClr val="404040"/>
          </a:solidFill>
          <a:latin typeface="+mn-lt"/>
          <a:ea typeface="+mn-ea"/>
          <a:cs typeface="+mn-cs"/>
        </a:defRPr>
      </a:lvl4pPr>
      <a:lvl5pPr marL="1389063" indent="-182563" algn="l" rtl="0" eaLnBrk="0" fontAlgn="base" hangingPunct="0">
        <a:spcBef>
          <a:spcPct val="20000"/>
        </a:spcBef>
        <a:spcAft>
          <a:spcPts val="300"/>
        </a:spcAft>
        <a:buClr>
          <a:srgbClr val="C3260C"/>
        </a:buClr>
        <a:buSzPct val="130000"/>
        <a:buFont typeface="Georgia" pitchFamily="18" charset="0"/>
        <a:buChar char="*"/>
        <a:defRPr sz="1400" kern="1200">
          <a:solidFill>
            <a:srgbClr val="404040"/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hyperlink" Target="CERRAH&#304;%20YATAN%20HASTA%20S&#220;REC&#304;.docx" TargetMode="External"/><Relationship Id="rId4" Type="http://schemas.openxmlformats.org/officeDocument/2006/relationships/hyperlink" Target="MERKEZ%20LABORATUVAR%20S&#220;REC&#304;.docx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6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70.png"/><Relationship Id="rId7" Type="http://schemas.openxmlformats.org/officeDocument/2006/relationships/image" Target="../media/image74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e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5.png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7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5.png"/><Relationship Id="rId4" Type="http://schemas.openxmlformats.org/officeDocument/2006/relationships/image" Target="../media/image8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.pn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3601616"/>
            <a:ext cx="6084168" cy="32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4 Dikdörtgen"/>
          <p:cNvSpPr/>
          <p:nvPr/>
        </p:nvSpPr>
        <p:spPr>
          <a:xfrm>
            <a:off x="323528" y="332656"/>
            <a:ext cx="5472608" cy="2880320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100000">
                <a:srgbClr val="C4D6EB"/>
              </a:gs>
              <a:gs pos="99000">
                <a:srgbClr val="FFEBFA"/>
              </a:gs>
            </a:gsLst>
            <a:lin ang="5400000" scaled="1"/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altLang="tr-TR" sz="3600" b="1" dirty="0" smtClean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T.C.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altLang="tr-TR" sz="1000" b="1" dirty="0" smtClean="0">
              <a:solidFill>
                <a:srgbClr val="CC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altLang="tr-TR" sz="3600" b="1" dirty="0" smtClean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PAMUKKALE ÜNİVERSİTESİ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altLang="tr-TR" sz="1000" b="1" dirty="0" smtClean="0">
              <a:solidFill>
                <a:srgbClr val="CC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600" b="1" dirty="0" smtClean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HASTANELERİ</a:t>
            </a:r>
            <a:endParaRPr lang="tr-TR" sz="3600" b="1" dirty="0">
              <a:solidFill>
                <a:srgbClr val="CC00CC"/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365104"/>
            <a:ext cx="1800200" cy="1944216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455" y="116632"/>
            <a:ext cx="1983529" cy="152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48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44278FF-0D59-416B-80D2-9FE92ACC515E}" type="slidenum">
              <a:rPr lang="tr-TR" smtClean="0"/>
              <a:pPr>
                <a:defRPr/>
              </a:pPr>
              <a:t>10</a:t>
            </a:fld>
            <a:endParaRPr lang="tr-TR" dirty="0"/>
          </a:p>
        </p:txBody>
      </p:sp>
      <p:sp>
        <p:nvSpPr>
          <p:cNvPr id="7" name="Dikdörtgen 6"/>
          <p:cNvSpPr/>
          <p:nvPr/>
        </p:nvSpPr>
        <p:spPr>
          <a:xfrm>
            <a:off x="2195736" y="116632"/>
            <a:ext cx="4968552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tr-TR" sz="2400" dirty="0"/>
              <a:t>UYGULAMALI HİZMET SÜREÇLERİ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9144000" cy="6035860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4241"/>
            <a:ext cx="864096" cy="762471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6633"/>
            <a:ext cx="1115616" cy="792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08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44278FF-0D59-416B-80D2-9FE92ACC515E}" type="slidenum">
              <a:rPr lang="tr-TR" smtClean="0"/>
              <a:pPr>
                <a:defRPr/>
              </a:pPr>
              <a:t>11</a:t>
            </a:fld>
            <a:endParaRPr lang="tr-TR" dirty="0"/>
          </a:p>
        </p:txBody>
      </p:sp>
      <p:sp>
        <p:nvSpPr>
          <p:cNvPr id="7" name="Dikdörtgen 6"/>
          <p:cNvSpPr/>
          <p:nvPr/>
        </p:nvSpPr>
        <p:spPr>
          <a:xfrm>
            <a:off x="2195736" y="116632"/>
            <a:ext cx="5616624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tr-TR" sz="2400" dirty="0"/>
              <a:t>UYGULAMALI HİZMET SÜREÇLERİ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9667"/>
            <a:ext cx="864096" cy="1008112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97281" y="-1076325"/>
            <a:ext cx="9974137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graphicFrame>
        <p:nvGraphicFramePr>
          <p:cNvPr id="9" name="Nesne 8"/>
          <p:cNvGraphicFramePr>
            <a:graphicFrameLocks noChangeAspect="1"/>
          </p:cNvGraphicFramePr>
          <p:nvPr>
            <p:extLst/>
          </p:nvPr>
        </p:nvGraphicFramePr>
        <p:xfrm>
          <a:off x="827584" y="692696"/>
          <a:ext cx="7272808" cy="59797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53" r:id="rId4" imgW="7753896" imgH="9846360" progId="Visio.Drawing.11">
                  <p:embed/>
                </p:oleObj>
              </mc:Choice>
              <mc:Fallback>
                <p:oleObj r:id="rId4" imgW="7753896" imgH="9846360" progId="Visio.Drawing.11">
                  <p:embed/>
                  <p:pic>
                    <p:nvPicPr>
                      <p:cNvPr id="9" name="Nesne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692696"/>
                        <a:ext cx="7272808" cy="597976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Resi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16632"/>
            <a:ext cx="971600" cy="10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28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44278FF-0D59-416B-80D2-9FE92ACC515E}" type="slidenum">
              <a:rPr lang="tr-TR" smtClean="0"/>
              <a:pPr>
                <a:defRPr/>
              </a:pPr>
              <a:t>12</a:t>
            </a:fld>
            <a:endParaRPr lang="tr-TR" dirty="0"/>
          </a:p>
        </p:txBody>
      </p:sp>
      <p:sp>
        <p:nvSpPr>
          <p:cNvPr id="7" name="Dikdörtgen 6"/>
          <p:cNvSpPr/>
          <p:nvPr/>
        </p:nvSpPr>
        <p:spPr>
          <a:xfrm>
            <a:off x="2195736" y="116632"/>
            <a:ext cx="5616624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tr-TR" sz="2400" dirty="0"/>
              <a:t>UYGULAMALI HİZMET SÜREÇLERİ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9143999" cy="1656184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92897"/>
            <a:ext cx="9143999" cy="1872208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369043"/>
            <a:ext cx="9143999" cy="2497377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8920"/>
            <a:ext cx="864096" cy="647045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0"/>
            <a:ext cx="1115616" cy="83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82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44278FF-0D59-416B-80D2-9FE92ACC515E}" type="slidenum">
              <a:rPr lang="tr-TR" smtClean="0"/>
              <a:pPr>
                <a:defRPr/>
              </a:pPr>
              <a:t>13</a:t>
            </a:fld>
            <a:endParaRPr lang="tr-TR" dirty="0"/>
          </a:p>
        </p:txBody>
      </p:sp>
      <p:sp>
        <p:nvSpPr>
          <p:cNvPr id="7" name="Dikdörtgen 6"/>
          <p:cNvSpPr/>
          <p:nvPr/>
        </p:nvSpPr>
        <p:spPr>
          <a:xfrm>
            <a:off x="2195736" y="116632"/>
            <a:ext cx="5616624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tr-TR" sz="2400" dirty="0"/>
              <a:t>UYGULAMALI HİZMET SÜREÇLERİ</a:t>
            </a:r>
          </a:p>
        </p:txBody>
      </p:sp>
      <p:pic>
        <p:nvPicPr>
          <p:cNvPr id="8" name="Resim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8920"/>
            <a:ext cx="864096" cy="647045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0"/>
            <a:ext cx="1115616" cy="832775"/>
          </a:xfrm>
          <a:prstGeom prst="rect">
            <a:avLst/>
          </a:prstGeom>
        </p:spPr>
      </p:pic>
      <p:sp>
        <p:nvSpPr>
          <p:cNvPr id="9" name="Dikdörtgen 8"/>
          <p:cNvSpPr/>
          <p:nvPr/>
        </p:nvSpPr>
        <p:spPr>
          <a:xfrm>
            <a:off x="539552" y="980728"/>
            <a:ext cx="8208714" cy="1059457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C00CC"/>
              </a:buClr>
            </a:pPr>
            <a:endParaRPr lang="tr-TR" dirty="0" smtClean="0"/>
          </a:p>
          <a:p>
            <a:pPr>
              <a:lnSpc>
                <a:spcPct val="120000"/>
              </a:lnSpc>
              <a:buClr>
                <a:srgbClr val="CC00CC"/>
              </a:buClr>
              <a:buFont typeface="Wingdings" panose="05000000000000000000" pitchFamily="2" charset="2"/>
              <a:buChar char="Ø"/>
            </a:pPr>
            <a:r>
              <a:rPr lang="tr-TR" dirty="0" smtClean="0"/>
              <a:t>MERKEZ LABORATUVAR SÜRECİ </a:t>
            </a:r>
            <a:r>
              <a:rPr lang="tr-TR" dirty="0" smtClean="0">
                <a:hlinkClick r:id="rId4" action="ppaction://hlinkfile"/>
              </a:rPr>
              <a:t>MERKEZ LABORATUVAR SÜRECİ.docx</a:t>
            </a:r>
            <a:endParaRPr lang="tr-TR" dirty="0" smtClean="0"/>
          </a:p>
          <a:p>
            <a:pPr>
              <a:lnSpc>
                <a:spcPct val="120000"/>
              </a:lnSpc>
              <a:buClr>
                <a:srgbClr val="CC00CC"/>
              </a:buClr>
              <a:buFont typeface="Wingdings" panose="05000000000000000000" pitchFamily="2" charset="2"/>
              <a:buChar char="Ø"/>
            </a:pPr>
            <a:r>
              <a:rPr lang="tr-TR" dirty="0" smtClean="0"/>
              <a:t>CERRAHİ </a:t>
            </a:r>
            <a:r>
              <a:rPr lang="tr-TR" dirty="0"/>
              <a:t>YATAN HASTA </a:t>
            </a:r>
            <a:r>
              <a:rPr lang="tr-TR" dirty="0" smtClean="0"/>
              <a:t>SÜRECİ </a:t>
            </a:r>
            <a:r>
              <a:rPr lang="tr-TR" dirty="0" smtClean="0">
                <a:hlinkClick r:id="rId5" action="ppaction://hlinkfile"/>
              </a:rPr>
              <a:t>CERRAHİ YATAN HASTA SÜRECİ.docx</a:t>
            </a:r>
            <a:endParaRPr lang="tr-TR" dirty="0" smtClean="0"/>
          </a:p>
        </p:txBody>
      </p:sp>
    </p:spTree>
    <p:extLst>
      <p:ext uri="{BB962C8B-B14F-4D97-AF65-F5344CB8AC3E}">
        <p14:creationId xmlns:p14="http://schemas.microsoft.com/office/powerpoint/2010/main" val="3491172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44278FF-0D59-416B-80D2-9FE92ACC515E}" type="slidenum">
              <a:rPr lang="tr-TR" smtClean="0"/>
              <a:pPr>
                <a:defRPr/>
              </a:pPr>
              <a:t>14</a:t>
            </a:fld>
            <a:endParaRPr lang="tr-TR" dirty="0"/>
          </a:p>
        </p:txBody>
      </p:sp>
      <p:sp>
        <p:nvSpPr>
          <p:cNvPr id="7" name="Dikdörtgen 6"/>
          <p:cNvSpPr/>
          <p:nvPr/>
        </p:nvSpPr>
        <p:spPr>
          <a:xfrm>
            <a:off x="2123728" y="44624"/>
            <a:ext cx="4680520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tr-TR" sz="2400" dirty="0" smtClean="0"/>
              <a:t>UYGULAMALI HİZMET SÜREÇLERİ</a:t>
            </a:r>
            <a:endParaRPr lang="tr-TR" sz="24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4811"/>
            <a:ext cx="9144000" cy="5883189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73641"/>
            <a:ext cx="864096" cy="835079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6632"/>
            <a:ext cx="1115616" cy="858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04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043608" y="332656"/>
            <a:ext cx="6840760" cy="830997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tr-TR" sz="2400" b="1" dirty="0" smtClean="0"/>
              <a:t>SÜREÇ PERFORMANSI VE / HİZMET UYGUNLUĞUNUN DEĞERLENDİRİLMESİ</a:t>
            </a:r>
            <a:endParaRPr lang="tr-TR" sz="2400" dirty="0"/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1163652"/>
            <a:ext cx="4716016" cy="5694347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2385"/>
            <a:ext cx="864096" cy="1008112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4" y="1163653"/>
            <a:ext cx="4427984" cy="5694346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6632"/>
            <a:ext cx="1115616" cy="10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836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ikdörtgen 4"/>
          <p:cNvSpPr/>
          <p:nvPr/>
        </p:nvSpPr>
        <p:spPr>
          <a:xfrm>
            <a:off x="1331640" y="332656"/>
            <a:ext cx="5616624" cy="830997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tr-TR" sz="2400" b="1" dirty="0" smtClean="0"/>
              <a:t>SÜREÇ PERFORMANSI VE / HİZMET UYGUNLUĞUNUN DEĞERLENDİRİLMESİ</a:t>
            </a:r>
            <a:endParaRPr lang="tr-TR" sz="2400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8135"/>
            <a:ext cx="4427984" cy="5689865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5976" y="1154852"/>
            <a:ext cx="4932040" cy="5730532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" y="20633"/>
            <a:ext cx="864096" cy="1008112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6632"/>
            <a:ext cx="1115616" cy="10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20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1 Başlık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tr-TR" altLang="tr-TR" smtClean="0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tr-TR"/>
          </a:p>
        </p:txBody>
      </p:sp>
      <p:sp>
        <p:nvSpPr>
          <p:cNvPr id="5" name="4 Dikdörtgen"/>
          <p:cNvSpPr/>
          <p:nvPr/>
        </p:nvSpPr>
        <p:spPr>
          <a:xfrm>
            <a:off x="539750" y="980728"/>
            <a:ext cx="8135938" cy="54010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b="1" dirty="0"/>
          </a:p>
        </p:txBody>
      </p:sp>
      <p:sp>
        <p:nvSpPr>
          <p:cNvPr id="7" name="Dikdörtgen 6"/>
          <p:cNvSpPr/>
          <p:nvPr/>
        </p:nvSpPr>
        <p:spPr>
          <a:xfrm>
            <a:off x="539750" y="4005263"/>
            <a:ext cx="8135938" cy="2151062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22000">
                <a:schemeClr val="accent1">
                  <a:tint val="44500"/>
                  <a:satMod val="16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tr-TR">
              <a:solidFill>
                <a:srgbClr val="CC00CC"/>
              </a:solidFill>
            </a:endParaRPr>
          </a:p>
        </p:txBody>
      </p:sp>
      <p:pic>
        <p:nvPicPr>
          <p:cNvPr id="11" name="Picture 2" descr="\\192.168.150.200\Kalıte-Akredıtasyon\pAyLaşım\FOTOĞRAFLAR\Özdeğerlendirme-2018 fotolar\4a5f2a0d-442f-4cc4-a53b-1fc5e320e3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7499" y="4013345"/>
            <a:ext cx="2578100" cy="208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\\192.168.150.200\Kalıte-Akredıtasyon\pAyLaşım\FOTOĞRAFLAR\Özdeğerlendirme-2018 fotolar\b83d125d-848c-4c16-859b-27b8e0f76e3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363" y="4043363"/>
            <a:ext cx="2571750" cy="207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\\192.168.150.200\Kalıte-Akredıtasyon\pAyLaşım\FOTOĞRAFLAR\Özdeğerlendirme-2018 fotolar\79675637-62ee-4508-bc96-8851e20975f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63" y="4028873"/>
            <a:ext cx="2590800" cy="211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Dikdörtgen 13"/>
          <p:cNvSpPr/>
          <p:nvPr/>
        </p:nvSpPr>
        <p:spPr>
          <a:xfrm>
            <a:off x="2699792" y="188640"/>
            <a:ext cx="4411013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tr-TR" sz="2400" dirty="0" smtClean="0"/>
              <a:t>ÖZ DEĞERLENDİRME </a:t>
            </a:r>
            <a:endParaRPr lang="tr-TR" sz="2400" dirty="0"/>
          </a:p>
        </p:txBody>
      </p:sp>
      <p:sp>
        <p:nvSpPr>
          <p:cNvPr id="16" name="Dikdörtgen 15"/>
          <p:cNvSpPr/>
          <p:nvPr/>
        </p:nvSpPr>
        <p:spPr>
          <a:xfrm>
            <a:off x="539750" y="980728"/>
            <a:ext cx="8208714" cy="2751522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C00CC"/>
              </a:buClr>
              <a:buFont typeface="Wingdings" panose="05000000000000000000" pitchFamily="2" charset="2"/>
              <a:buChar char="Ø"/>
            </a:pPr>
            <a:r>
              <a:rPr lang="tr-TR" altLang="tr-T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Hastanemizde hizmet verilen tüm bölümlerde yapılmaktadır. </a:t>
            </a:r>
            <a:r>
              <a:rPr lang="tr-TR" dirty="0">
                <a:solidFill>
                  <a:schemeClr val="bg1"/>
                </a:solidFill>
              </a:rPr>
              <a:t>Tüm SKS standartlarını ve ISO 9001-2015 yapısını karşılayacak şekilde öz değerlendirme yapılmıştır.  </a:t>
            </a:r>
          </a:p>
          <a:p>
            <a:pPr eaLnBrk="1" hangingPunct="1">
              <a:lnSpc>
                <a:spcPct val="120000"/>
              </a:lnSpc>
              <a:buClr>
                <a:srgbClr val="CC00CC"/>
              </a:buClr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93 bölümde öz değerlendirme yapılmıştır.</a:t>
            </a:r>
          </a:p>
          <a:p>
            <a:pPr eaLnBrk="1" hangingPunct="1">
              <a:lnSpc>
                <a:spcPct val="120000"/>
              </a:lnSpc>
              <a:buClr>
                <a:srgbClr val="CC00CC"/>
              </a:buClr>
              <a:buFont typeface="Wingdings" panose="05000000000000000000" pitchFamily="2" charset="2"/>
              <a:buChar char="Ø"/>
            </a:pPr>
            <a:r>
              <a:rPr lang="tr-TR" altLang="tr-TR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Öz değerlendirmeler sonucu tespit edilen uygunsuzluklara yönelik iyileştirme çalışmaları gerçekleştirilmektedir.</a:t>
            </a:r>
          </a:p>
          <a:p>
            <a:pPr eaLnBrk="1" hangingPunct="1">
              <a:lnSpc>
                <a:spcPct val="120000"/>
              </a:lnSpc>
              <a:buClr>
                <a:srgbClr val="CC00CC"/>
              </a:buClr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bg1"/>
                </a:solidFill>
              </a:rPr>
              <a:t>Öz değerlendirme sonrası 35 adet Düzeltici Faaliyet açılmıştır. </a:t>
            </a:r>
          </a:p>
          <a:p>
            <a:pPr eaLnBrk="1" hangingPunct="1">
              <a:lnSpc>
                <a:spcPct val="120000"/>
              </a:lnSpc>
              <a:buClr>
                <a:srgbClr val="CC00CC"/>
              </a:buClr>
              <a:buFont typeface="Wingdings" panose="05000000000000000000" pitchFamily="2" charset="2"/>
              <a:buChar char="Ø"/>
            </a:pPr>
            <a:r>
              <a:rPr lang="tr-TR" dirty="0">
                <a:solidFill>
                  <a:schemeClr val="bg1"/>
                </a:solidFill>
              </a:rPr>
              <a:t>2019 Öz </a:t>
            </a:r>
            <a:r>
              <a:rPr lang="tr-TR" dirty="0" smtClean="0">
                <a:solidFill>
                  <a:schemeClr val="bg1"/>
                </a:solidFill>
              </a:rPr>
              <a:t>değerlendirme15-19.04.2019 </a:t>
            </a:r>
            <a:r>
              <a:rPr lang="tr-TR" dirty="0">
                <a:solidFill>
                  <a:schemeClr val="bg1"/>
                </a:solidFill>
              </a:rPr>
              <a:t>tarihleri arasında planlanmıştır</a:t>
            </a:r>
            <a:r>
              <a:rPr lang="tr-TR" dirty="0" smtClean="0">
                <a:solidFill>
                  <a:schemeClr val="bg1"/>
                </a:solidFill>
              </a:rPr>
              <a:t>.</a:t>
            </a:r>
            <a:endParaRPr lang="tr-TR" dirty="0"/>
          </a:p>
        </p:txBody>
      </p:sp>
      <p:pic>
        <p:nvPicPr>
          <p:cNvPr id="17" name="Resim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6633"/>
            <a:ext cx="864096" cy="855956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15" name="Resim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6633"/>
            <a:ext cx="1115616" cy="808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22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kdörtgen 13"/>
          <p:cNvSpPr/>
          <p:nvPr/>
        </p:nvSpPr>
        <p:spPr>
          <a:xfrm>
            <a:off x="1763688" y="188640"/>
            <a:ext cx="5544616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tr-TR" sz="2400" dirty="0" smtClean="0"/>
              <a:t>KURUMSAL DENETİMLER</a:t>
            </a:r>
            <a:endParaRPr lang="tr-TR" sz="2400" dirty="0"/>
          </a:p>
        </p:txBody>
      </p:sp>
      <p:sp>
        <p:nvSpPr>
          <p:cNvPr id="16" name="Dikdörtgen 15"/>
          <p:cNvSpPr/>
          <p:nvPr/>
        </p:nvSpPr>
        <p:spPr>
          <a:xfrm>
            <a:off x="539750" y="980728"/>
            <a:ext cx="8208714" cy="2751522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lnSpc>
                <a:spcPct val="120000"/>
              </a:lnSpc>
              <a:buClr>
                <a:srgbClr val="CC00CC"/>
              </a:buClr>
              <a:buFont typeface="Wingdings" panose="05000000000000000000" pitchFamily="2" charset="2"/>
              <a:buChar char="Ø"/>
            </a:pPr>
            <a:r>
              <a:rPr lang="tr-TR" altLang="tr-T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Hastanemizde ruhsatlandırma denetimleri, sağlık bakanlığı ve ISO 9001 2015 denetimleri sonrasında iyileştirme çalışmaları yapılmaktadır.</a:t>
            </a:r>
            <a:endParaRPr lang="tr-TR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buClr>
                <a:srgbClr val="CC00CC"/>
              </a:buClr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 9001 2015 2018 yılı denetiminde herhangi bir uygunsuzluk bulunmamıştır.</a:t>
            </a:r>
          </a:p>
          <a:p>
            <a:pPr>
              <a:lnSpc>
                <a:spcPct val="120000"/>
              </a:lnSpc>
              <a:buClr>
                <a:srgbClr val="CC00CC"/>
              </a:buClr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Sağlık Bakanlığı değerlendirmesi sonrasında 426 standart içinden 7 standart için tam eksiklik, 20 standart için kısmen uygunsuzluk bulunmuştur. </a:t>
            </a:r>
          </a:p>
          <a:p>
            <a:pPr>
              <a:lnSpc>
                <a:spcPct val="120000"/>
              </a:lnSpc>
              <a:buClr>
                <a:srgbClr val="CC00CC"/>
              </a:buClr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Çalışma </a:t>
            </a:r>
            <a:r>
              <a:rPr lang="tr-TR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yapısınının</a:t>
            </a:r>
            <a:r>
              <a:rPr lang="tr-T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düzenlenmesi için 27 tane Düzeltici Faaliyet açılmıştır. </a:t>
            </a:r>
          </a:p>
          <a:p>
            <a:pPr>
              <a:lnSpc>
                <a:spcPct val="120000"/>
              </a:lnSpc>
              <a:buClr>
                <a:srgbClr val="CC00CC"/>
              </a:buClr>
              <a:buFont typeface="Wingdings" panose="05000000000000000000" pitchFamily="2" charset="2"/>
              <a:buChar char="Ø"/>
            </a:pPr>
            <a:r>
              <a:rPr lang="tr-TR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Ruhsatlandırma denetimleri sonrasında uygunsuzluklar hemen giderilerek, tekrar denetimleri yapılmış ve herhangi bir sıkıntı bulunmamıştır. Personel eksiği dışında</a:t>
            </a:r>
            <a:endParaRPr lang="tr-TR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9667"/>
            <a:ext cx="864096" cy="663973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579" y="3732250"/>
            <a:ext cx="3080411" cy="3138911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9833" y="3732251"/>
            <a:ext cx="2952328" cy="313891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12161" y="3715793"/>
            <a:ext cx="3131839" cy="317182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0"/>
            <a:ext cx="1115616" cy="98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731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Dikdörtgen"/>
          <p:cNvSpPr/>
          <p:nvPr/>
        </p:nvSpPr>
        <p:spPr>
          <a:xfrm>
            <a:off x="639242" y="1124744"/>
            <a:ext cx="8036445" cy="51855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pic>
        <p:nvPicPr>
          <p:cNvPr id="1024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44" y="1124743"/>
            <a:ext cx="8486152" cy="1002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Oval"/>
          <p:cNvSpPr/>
          <p:nvPr/>
        </p:nvSpPr>
        <p:spPr>
          <a:xfrm>
            <a:off x="6011863" y="1357313"/>
            <a:ext cx="1008062" cy="6477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243" y="2005013"/>
            <a:ext cx="3816424" cy="20720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127244"/>
            <a:ext cx="4241663" cy="14457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3501008"/>
            <a:ext cx="3960440" cy="29572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250" name="12 Metin kutusu"/>
          <p:cNvSpPr txBox="1">
            <a:spLocks noChangeArrowheads="1"/>
          </p:cNvSpPr>
          <p:nvPr/>
        </p:nvSpPr>
        <p:spPr bwMode="auto">
          <a:xfrm>
            <a:off x="4528047" y="3573017"/>
            <a:ext cx="4615953" cy="306545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tr-TR" altLang="tr-TR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AYLIK ÖNERİ DEĞERLENDİRME TOPLANTILARI</a:t>
            </a:r>
          </a:p>
          <a:p>
            <a:pPr lvl="0"/>
            <a:r>
              <a:rPr lang="tr-TR" altLang="tr-T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En </a:t>
            </a:r>
            <a:r>
              <a:rPr lang="tr-TR" altLang="tr-TR" sz="1400" dirty="0">
                <a:latin typeface="Arial" panose="020B0604020202020204" pitchFamily="34" charset="0"/>
                <a:cs typeface="Arial" panose="020B0604020202020204" pitchFamily="34" charset="0"/>
              </a:rPr>
              <a:t>iyi önerinin </a:t>
            </a:r>
            <a:r>
              <a:rPr lang="tr-TR" altLang="tr-T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ödüllendirilmesi yapılmıştır.</a:t>
            </a:r>
            <a:r>
              <a:rPr lang="tr-T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0">
              <a:buNone/>
            </a:pPr>
            <a:r>
              <a:rPr lang="tr-TR" altLang="tr-T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.HBYS alanında oluşturulması için çalışmalar başlamıştır.</a:t>
            </a:r>
          </a:p>
          <a:p>
            <a:pPr lvl="0">
              <a:buNone/>
            </a:pPr>
            <a:r>
              <a:rPr lang="tr-TR" altLang="tr-T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.2017 sonuçlanmayana12 öneri ile birlikte 2018 yılı içinde 73 öneri çalışması yapılmıştır. </a:t>
            </a:r>
          </a:p>
          <a:p>
            <a:pPr lvl="0">
              <a:buNone/>
            </a:pPr>
            <a:r>
              <a:rPr lang="tr-TR" altLang="tr-T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-13 öneri kabul edilmedi.</a:t>
            </a:r>
          </a:p>
          <a:p>
            <a:pPr lvl="0">
              <a:buNone/>
            </a:pPr>
            <a:r>
              <a:rPr lang="tr-TR" altLang="tr-T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-11 şimdilik olanaksız</a:t>
            </a:r>
          </a:p>
          <a:p>
            <a:pPr lvl="0">
              <a:buNone/>
            </a:pPr>
            <a:r>
              <a:rPr lang="tr-TR" altLang="tr-T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- 29 tamamlandı</a:t>
            </a:r>
          </a:p>
          <a:p>
            <a:pPr lvl="0">
              <a:buNone/>
            </a:pPr>
            <a:r>
              <a:rPr lang="tr-TR" altLang="tr-T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- 10 öneri kapsamında değildir.</a:t>
            </a:r>
          </a:p>
          <a:p>
            <a:pPr lvl="0">
              <a:buNone/>
            </a:pPr>
            <a:r>
              <a:rPr lang="tr-TR" altLang="tr-T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- 8 ilgili birime iletildi</a:t>
            </a:r>
          </a:p>
          <a:p>
            <a:pPr lvl="0">
              <a:buNone/>
            </a:pPr>
            <a:r>
              <a:rPr lang="tr-TR" altLang="tr-TR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- 1 Bekleme aşamasında</a:t>
            </a:r>
            <a:endParaRPr lang="tr-TR" altLang="tr-T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Dikdörtgen 9"/>
          <p:cNvSpPr/>
          <p:nvPr/>
        </p:nvSpPr>
        <p:spPr>
          <a:xfrm>
            <a:off x="2699792" y="188640"/>
            <a:ext cx="4464496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tr-TR" sz="2400" dirty="0" smtClean="0"/>
              <a:t>ÖNERİ SİSTEMİ</a:t>
            </a:r>
            <a:endParaRPr lang="tr-TR" sz="2400" dirty="0"/>
          </a:p>
        </p:txBody>
      </p:sp>
      <p:pic>
        <p:nvPicPr>
          <p:cNvPr id="12" name="Resi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73635"/>
            <a:ext cx="864096" cy="1008112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43595"/>
            <a:ext cx="1115616" cy="10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21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44278FF-0D59-416B-80D2-9FE92ACC515E}" type="slidenum">
              <a:rPr lang="tr-TR" smtClean="0"/>
              <a:pPr>
                <a:defRPr/>
              </a:pPr>
              <a:t>2</a:t>
            </a:fld>
            <a:endParaRPr lang="tr-TR" dirty="0"/>
          </a:p>
        </p:txBody>
      </p:sp>
      <p:sp>
        <p:nvSpPr>
          <p:cNvPr id="5" name="4 Dikdörtgen"/>
          <p:cNvSpPr/>
          <p:nvPr/>
        </p:nvSpPr>
        <p:spPr>
          <a:xfrm>
            <a:off x="0" y="1400002"/>
            <a:ext cx="4788023" cy="5457998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100000">
                <a:srgbClr val="C4D6EB"/>
              </a:gs>
              <a:gs pos="99000">
                <a:srgbClr val="FFEBFA"/>
              </a:gs>
            </a:gsLst>
            <a:lin ang="5400000" scaled="1"/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CC00CC"/>
              </a:buClr>
              <a:buSzPct val="110000"/>
              <a:buFont typeface="Wingdings" panose="05000000000000000000" pitchFamily="2" charset="2"/>
              <a:buChar char="Ø"/>
              <a:defRPr/>
            </a:pPr>
            <a:r>
              <a:rPr lang="tr-T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06.04.2011 tarihli Hasta ve Çalışan Güvenliğinin Sağlanmasına Dair Yönetmelik kapsamında,</a:t>
            </a:r>
            <a:r>
              <a:rPr lang="tr-T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hastanemizde Tedavi Hizmetleri Genel Müdürlüğü Performans Yönetimi ve Kalite Geliştirme Daire Başkanlığınca hazırlanan Hizmet Kalite Standartları çalışmalarına başlamıştır</a:t>
            </a:r>
            <a:r>
              <a:rPr lang="tr-TR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CC00CC"/>
              </a:buClr>
              <a:buSzPct val="110000"/>
              <a:buFont typeface="Wingdings" panose="05000000000000000000" pitchFamily="2" charset="2"/>
              <a:buChar char="Ø"/>
              <a:defRPr/>
            </a:pPr>
            <a:r>
              <a:rPr lang="tr-T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27.06.2015 tarihli Sağlıkta Kalitenin Geliştirilmesi ve Değerlendirilmesine Dair Yönetmelik </a:t>
            </a:r>
            <a:r>
              <a:rPr lang="tr-T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kapsamında standartlar güncellenmiş, Sağlıkta Kalite Standartları hastanemizde uygulanmaya başlamıştır</a:t>
            </a:r>
            <a:r>
              <a:rPr lang="tr-TR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CC00CC"/>
              </a:buClr>
              <a:buSzPct val="110000"/>
              <a:buFont typeface="Wingdings" panose="05000000000000000000" pitchFamily="2" charset="2"/>
              <a:buChar char="Ø"/>
              <a:defRPr/>
            </a:pPr>
            <a:r>
              <a:rPr lang="tr-TR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ISO 9001 2015 Kalite Yönetim Sistemi çalışmaları yapılmaktadır</a:t>
            </a:r>
            <a:r>
              <a:rPr lang="tr-TR" sz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ISO 9001 </a:t>
            </a:r>
            <a:r>
              <a:rPr lang="tr-TR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2015  </a:t>
            </a:r>
          </a:p>
          <a:p>
            <a:pPr marL="342900" indent="-342900" algn="just" eaLnBrk="1" fontAlgn="auto" hangingPunct="1">
              <a:spcBef>
                <a:spcPts val="0"/>
              </a:spcBef>
              <a:spcAft>
                <a:spcPts val="0"/>
              </a:spcAft>
              <a:buClr>
                <a:srgbClr val="CC00CC"/>
              </a:buClr>
              <a:buSzPct val="110000"/>
              <a:buFont typeface="Wingdings" panose="05000000000000000000" pitchFamily="2" charset="2"/>
              <a:buChar char="Ø"/>
              <a:defRPr/>
            </a:pPr>
            <a:r>
              <a:rPr lang="tr-TR" sz="1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Ruhsatlandırma Denetimleri sonrası çalışmalar.</a:t>
            </a:r>
            <a:endParaRPr lang="tr-TR" sz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Dikdörtgen 6"/>
          <p:cNvSpPr/>
          <p:nvPr/>
        </p:nvSpPr>
        <p:spPr>
          <a:xfrm>
            <a:off x="2195736" y="476672"/>
            <a:ext cx="5616624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tr-TR" sz="2400" dirty="0" smtClean="0"/>
              <a:t>KURUM KALİTE ÇALIŞMA YAPISI</a:t>
            </a:r>
            <a:endParaRPr lang="tr-TR" sz="2400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8023" y="1340768"/>
            <a:ext cx="4384903" cy="5517232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9667"/>
            <a:ext cx="864096" cy="1008112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6632"/>
            <a:ext cx="1115616" cy="10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9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836712"/>
            <a:ext cx="5315327" cy="3672408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</p:pic>
      <p:sp>
        <p:nvSpPr>
          <p:cNvPr id="8" name="İçerik Yer Tutucusu 2"/>
          <p:cNvSpPr txBox="1">
            <a:spLocks/>
          </p:cNvSpPr>
          <p:nvPr/>
        </p:nvSpPr>
        <p:spPr bwMode="auto">
          <a:xfrm>
            <a:off x="323528" y="4869160"/>
            <a:ext cx="4176464" cy="165618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47688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22325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096963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CC00CC"/>
              </a:buClr>
              <a:buFont typeface="Wingdings" panose="05000000000000000000" pitchFamily="2" charset="2"/>
              <a:buChar char="Ø"/>
              <a:defRPr/>
            </a:pPr>
            <a:r>
              <a:rPr lang="tr-TR" altLang="tr-TR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Cerrahi hatalar</a:t>
            </a:r>
          </a:p>
          <a:p>
            <a:pPr marL="342900" indent="-342900">
              <a:buClr>
                <a:srgbClr val="CC00CC"/>
              </a:buClr>
              <a:buFont typeface="Wingdings" panose="05000000000000000000" pitchFamily="2" charset="2"/>
              <a:buChar char="Ø"/>
              <a:defRPr/>
            </a:pPr>
            <a:r>
              <a:rPr lang="tr-TR" altLang="tr-TR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İlaç hataları</a:t>
            </a:r>
          </a:p>
          <a:p>
            <a:pPr marL="342900" indent="-342900">
              <a:buClr>
                <a:srgbClr val="CC00CC"/>
              </a:buClr>
              <a:buFont typeface="Wingdings" panose="05000000000000000000" pitchFamily="2" charset="2"/>
              <a:buChar char="Ø"/>
              <a:defRPr/>
            </a:pPr>
            <a:r>
              <a:rPr lang="tr-TR" altLang="tr-TR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Laboratuvar hataları</a:t>
            </a:r>
          </a:p>
          <a:p>
            <a:pPr marL="342900" indent="-342900">
              <a:buClr>
                <a:srgbClr val="CC00CC"/>
              </a:buClr>
              <a:buFont typeface="Wingdings" panose="05000000000000000000" pitchFamily="2" charset="2"/>
              <a:buChar char="Ø"/>
              <a:defRPr/>
            </a:pPr>
            <a:r>
              <a:rPr lang="tr-TR" altLang="tr-TR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Hasta güvenliği</a:t>
            </a:r>
          </a:p>
          <a:p>
            <a:pPr marL="342900" indent="-342900">
              <a:buClr>
                <a:srgbClr val="CC00CC"/>
              </a:buClr>
              <a:buFont typeface="Wingdings" panose="05000000000000000000" pitchFamily="2" charset="2"/>
              <a:buChar char="Ø"/>
              <a:defRPr/>
            </a:pPr>
            <a:r>
              <a:rPr lang="tr-TR" altLang="tr-TR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Çalışan güvenliği  </a:t>
            </a:r>
            <a:endParaRPr lang="tr-TR" dirty="0"/>
          </a:p>
        </p:txBody>
      </p:sp>
      <p:sp>
        <p:nvSpPr>
          <p:cNvPr id="7" name="İçerik Yer Tutucusu 2"/>
          <p:cNvSpPr txBox="1">
            <a:spLocks/>
          </p:cNvSpPr>
          <p:nvPr/>
        </p:nvSpPr>
        <p:spPr bwMode="auto">
          <a:xfrm>
            <a:off x="4860032" y="4869160"/>
            <a:ext cx="4104456" cy="165618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2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1pPr>
            <a:lvl2pPr marL="547688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0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2pPr>
            <a:lvl3pPr marL="822325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2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3pPr>
            <a:lvl4pPr marL="1096963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6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4pPr>
            <a:lvl5pPr marL="1389063" indent="-182563" algn="l" rtl="0" eaLnBrk="0" fontAlgn="base" hangingPunct="0">
              <a:spcBef>
                <a:spcPct val="20000"/>
              </a:spcBef>
              <a:spcAft>
                <a:spcPts val="300"/>
              </a:spcAft>
              <a:buClr>
                <a:srgbClr val="C3260C"/>
              </a:buClr>
              <a:buSzPct val="130000"/>
              <a:buFont typeface="Georgia" pitchFamily="18" charset="0"/>
              <a:buChar char="*"/>
              <a:defRPr sz="1400" kern="1200">
                <a:solidFill>
                  <a:srgbClr val="404040"/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CC00CC"/>
              </a:buClr>
              <a:buFont typeface="Wingdings" panose="05000000000000000000" pitchFamily="2" charset="2"/>
              <a:buChar char="Ø"/>
              <a:defRPr/>
            </a:pPr>
            <a:r>
              <a:rPr lang="tr-TR" altLang="tr-TR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GRS(Çalışan Sağlığı) Bildirimi</a:t>
            </a:r>
            <a:endParaRPr lang="tr-TR" dirty="0"/>
          </a:p>
        </p:txBody>
      </p:sp>
      <p:sp>
        <p:nvSpPr>
          <p:cNvPr id="12" name="Dikdörtgen 11"/>
          <p:cNvSpPr/>
          <p:nvPr/>
        </p:nvSpPr>
        <p:spPr>
          <a:xfrm>
            <a:off x="1691680" y="116632"/>
            <a:ext cx="5904656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buNone/>
            </a:pPr>
            <a:r>
              <a:rPr lang="tr-TR" sz="2400" b="1" dirty="0" smtClean="0">
                <a:solidFill>
                  <a:schemeClr val="bg1"/>
                </a:solidFill>
              </a:rPr>
              <a:t>GÜVENLİK RAPORLAMA SİSTEMİ</a:t>
            </a:r>
            <a:endParaRPr lang="tr-TR" sz="2400" dirty="0">
              <a:solidFill>
                <a:schemeClr val="bg1"/>
              </a:solidFill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" y="56783"/>
            <a:ext cx="864096" cy="1008112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6632"/>
            <a:ext cx="1115616" cy="10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44690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583940" y="1290086"/>
            <a:ext cx="8010726" cy="1754326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tr-TR" dirty="0" smtClean="0"/>
              <a:t>Güvenlik </a:t>
            </a:r>
            <a:r>
              <a:rPr lang="tr-TR" dirty="0"/>
              <a:t>Raporlama </a:t>
            </a:r>
            <a:r>
              <a:rPr lang="tr-TR" dirty="0" smtClean="0"/>
              <a:t>Sistemi</a:t>
            </a:r>
          </a:p>
          <a:p>
            <a:pPr lvl="0"/>
            <a:r>
              <a:rPr lang="tr-TR" dirty="0" smtClean="0"/>
              <a:t>Hasta Güvenliği ve Çalışan Güvenliği ile ilgili bildirimler çalışanlar tarafından yapılmaktadır.</a:t>
            </a:r>
          </a:p>
          <a:p>
            <a:pPr lvl="0"/>
            <a:r>
              <a:rPr lang="tr-TR" dirty="0" smtClean="0"/>
              <a:t>Hasta Güvenliği 108 bildiri , Laboratuvar ile ilgili 21 bildirim </a:t>
            </a:r>
          </a:p>
          <a:p>
            <a:r>
              <a:rPr lang="tr-TR" dirty="0" smtClean="0"/>
              <a:t>GRS </a:t>
            </a:r>
            <a:r>
              <a:rPr lang="tr-TR" dirty="0"/>
              <a:t>ye çalışan sağlığı ile </a:t>
            </a:r>
            <a:r>
              <a:rPr lang="tr-TR" dirty="0" smtClean="0"/>
              <a:t>ilgili 52 bildiri gelmiştir.</a:t>
            </a:r>
            <a:endParaRPr lang="tr-TR" dirty="0"/>
          </a:p>
          <a:p>
            <a:endParaRPr lang="tr-TR" dirty="0"/>
          </a:p>
        </p:txBody>
      </p:sp>
      <p:sp>
        <p:nvSpPr>
          <p:cNvPr id="10" name="Dikdörtgen 9"/>
          <p:cNvSpPr/>
          <p:nvPr/>
        </p:nvSpPr>
        <p:spPr>
          <a:xfrm>
            <a:off x="1691680" y="188640"/>
            <a:ext cx="5760640" cy="830997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buNone/>
            </a:pPr>
            <a:r>
              <a:rPr lang="tr-TR" sz="2400" b="1" dirty="0">
                <a:solidFill>
                  <a:schemeClr val="bg1"/>
                </a:solidFill>
              </a:rPr>
              <a:t>GRS’YE GELEN BİLDİRİMLERİN ÇALIŞMA PLANI</a:t>
            </a:r>
            <a:endParaRPr lang="tr-TR" sz="2400" dirty="0">
              <a:solidFill>
                <a:schemeClr val="bg1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3044412"/>
            <a:ext cx="4464497" cy="3813588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907" y="3044124"/>
            <a:ext cx="4757796" cy="3813875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" y="56783"/>
            <a:ext cx="864096" cy="1008112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6632"/>
            <a:ext cx="1115616" cy="10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150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/>
          <p:cNvSpPr/>
          <p:nvPr/>
        </p:nvSpPr>
        <p:spPr>
          <a:xfrm>
            <a:off x="1691680" y="188640"/>
            <a:ext cx="5472608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buNone/>
            </a:pPr>
            <a:r>
              <a:rPr lang="tr-TR" sz="2400" b="1" dirty="0" smtClean="0">
                <a:solidFill>
                  <a:schemeClr val="bg1"/>
                </a:solidFill>
              </a:rPr>
              <a:t>HASTA MEMNUNİYET ANKETLERİ</a:t>
            </a:r>
            <a:endParaRPr lang="tr-TR" sz="2400" dirty="0">
              <a:solidFill>
                <a:schemeClr val="bg1"/>
              </a:solidFill>
            </a:endParaRPr>
          </a:p>
        </p:txBody>
      </p:sp>
      <p:graphicFrame>
        <p:nvGraphicFramePr>
          <p:cNvPr id="9" name="Grafik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11719816"/>
              </p:ext>
            </p:extLst>
          </p:nvPr>
        </p:nvGraphicFramePr>
        <p:xfrm>
          <a:off x="395536" y="908720"/>
          <a:ext cx="8568952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1" name="Resi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4624"/>
            <a:ext cx="864096" cy="1008112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6632"/>
            <a:ext cx="1115616" cy="10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9584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/>
          <p:cNvSpPr/>
          <p:nvPr/>
        </p:nvSpPr>
        <p:spPr>
          <a:xfrm>
            <a:off x="1691680" y="188640"/>
            <a:ext cx="5472608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buNone/>
            </a:pPr>
            <a:r>
              <a:rPr lang="tr-TR" sz="2400" b="1" dirty="0" smtClean="0">
                <a:solidFill>
                  <a:schemeClr val="bg1"/>
                </a:solidFill>
              </a:rPr>
              <a:t>ÇALIŞAN MEMNUNİYET ANKETLERİ</a:t>
            </a:r>
            <a:endParaRPr lang="tr-TR" sz="2400" dirty="0">
              <a:solidFill>
                <a:schemeClr val="bg1"/>
              </a:solidFill>
            </a:endParaRPr>
          </a:p>
        </p:txBody>
      </p:sp>
      <p:graphicFrame>
        <p:nvGraphicFramePr>
          <p:cNvPr id="5" name="Grafik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7582208"/>
              </p:ext>
            </p:extLst>
          </p:nvPr>
        </p:nvGraphicFramePr>
        <p:xfrm>
          <a:off x="683568" y="1290086"/>
          <a:ext cx="8064895" cy="47312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9667"/>
            <a:ext cx="864096" cy="1008112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6632"/>
            <a:ext cx="1115616" cy="10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6385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5 Metin kutusu"/>
          <p:cNvSpPr txBox="1">
            <a:spLocks noChangeArrowheads="1"/>
          </p:cNvSpPr>
          <p:nvPr/>
        </p:nvSpPr>
        <p:spPr bwMode="auto">
          <a:xfrm>
            <a:off x="2687395" y="2708920"/>
            <a:ext cx="4404885" cy="3323987"/>
          </a:xfrm>
          <a:prstGeom prst="rect">
            <a:avLst/>
          </a:prstGeom>
          <a:gradFill>
            <a:gsLst>
              <a:gs pos="0">
                <a:srgbClr val="5E9EFF"/>
              </a:gs>
              <a:gs pos="39999">
                <a:srgbClr val="85C2FF"/>
              </a:gs>
              <a:gs pos="70000">
                <a:srgbClr val="C4D6EB"/>
              </a:gs>
              <a:gs pos="100000">
                <a:srgbClr val="FFEBFA"/>
              </a:gs>
            </a:gsLst>
            <a:lin ang="5400000" scaled="0"/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rgbClr val="0000CC"/>
              </a:buClr>
              <a:buFont typeface="Wingdings" panose="05000000000000000000" pitchFamily="2" charset="2"/>
              <a:buChar char="Ø"/>
            </a:pPr>
            <a:r>
              <a:rPr lang="tr-TR" altLang="tr-T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HBYS üzerinden (ön/son test)</a:t>
            </a:r>
            <a:endParaRPr lang="tr-TR" alt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ct val="0"/>
              </a:spcBef>
              <a:buClr>
                <a:srgbClr val="0000CC"/>
              </a:buClr>
              <a:buFont typeface="Wingdings" panose="05000000000000000000" pitchFamily="2" charset="2"/>
              <a:buChar char="Ø"/>
            </a:pPr>
            <a:r>
              <a:rPr lang="tr-TR" altLang="tr-T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Yüz yüze eğitimi</a:t>
            </a:r>
            <a:endParaRPr lang="tr-TR" alt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>
                <a:srgbClr val="0000CC"/>
              </a:buClr>
              <a:buFont typeface="Wingdings" panose="05000000000000000000" pitchFamily="2" charset="2"/>
              <a:buChar char="Ø"/>
            </a:pPr>
            <a:r>
              <a:rPr lang="tr-TR" altLang="tr-T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Uygulamalı eğitim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>
                <a:srgbClr val="0000CC"/>
              </a:buClr>
              <a:buFont typeface="Wingdings" panose="05000000000000000000" pitchFamily="2" charset="2"/>
              <a:buChar char="Ø"/>
            </a:pPr>
            <a:r>
              <a:rPr lang="tr-TR" altLang="tr-TR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Kişi başı eğitim süresi: 9 saat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>
                <a:srgbClr val="0000CC"/>
              </a:buClr>
              <a:buFont typeface="Wingdings" panose="05000000000000000000" pitchFamily="2" charset="2"/>
              <a:buChar char="Ø"/>
            </a:pPr>
            <a:r>
              <a:rPr lang="tr-TR" sz="2000" b="1" dirty="0" smtClean="0"/>
              <a:t>2018 </a:t>
            </a:r>
            <a:r>
              <a:rPr lang="tr-TR" sz="2000" b="1" dirty="0"/>
              <a:t>Yılı Eğitim İstatistiklerinin Değerlendirilmesi </a:t>
            </a:r>
          </a:p>
          <a:p>
            <a:pPr marL="342900" indent="-342900" eaLnBrk="1" hangingPunct="1">
              <a:lnSpc>
                <a:spcPct val="150000"/>
              </a:lnSpc>
              <a:spcBef>
                <a:spcPct val="0"/>
              </a:spcBef>
              <a:buClr>
                <a:srgbClr val="0000CC"/>
              </a:buClr>
              <a:buFont typeface="Wingdings" panose="05000000000000000000" pitchFamily="2" charset="2"/>
              <a:buChar char="Ø"/>
            </a:pPr>
            <a:endParaRPr lang="tr-TR" altLang="tr-T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4320">
            <a:off x="465653" y="1252209"/>
            <a:ext cx="2875251" cy="185294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142366">
            <a:off x="729024" y="4326130"/>
            <a:ext cx="2495102" cy="172367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sim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8" t="8738" r="9068" b="9185"/>
          <a:stretch/>
        </p:blipFill>
        <p:spPr bwMode="auto">
          <a:xfrm rot="1791383">
            <a:off x="5483943" y="1385027"/>
            <a:ext cx="3186030" cy="136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Resim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74001">
            <a:off x="5702697" y="4305074"/>
            <a:ext cx="3272138" cy="1580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ikdörtgen 11"/>
          <p:cNvSpPr/>
          <p:nvPr/>
        </p:nvSpPr>
        <p:spPr>
          <a:xfrm>
            <a:off x="1115616" y="116632"/>
            <a:ext cx="5976664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tr-TR" altLang="tr-T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EĞİTİMLER</a:t>
            </a: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9667"/>
            <a:ext cx="864096" cy="1008112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16" name="Resim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6632"/>
            <a:ext cx="1115616" cy="10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179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1043608" y="620688"/>
            <a:ext cx="7128792" cy="2308324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 smtClean="0"/>
              <a:t>6331 </a:t>
            </a:r>
            <a:r>
              <a:rPr lang="tr-TR" dirty="0"/>
              <a:t>Sayılı İş Sağlığı ve Güvenliği Kanunu ve İlgili </a:t>
            </a:r>
            <a:r>
              <a:rPr lang="tr-TR" dirty="0" smtClean="0"/>
              <a:t>Yönetmelik</a:t>
            </a:r>
          </a:p>
          <a:p>
            <a:r>
              <a:rPr lang="tr-TR" b="1" dirty="0" smtClean="0"/>
              <a:t>ISG Risk Değerlendirme Planı</a:t>
            </a:r>
            <a:r>
              <a:rPr lang="tr-TR" dirty="0" smtClean="0"/>
              <a:t> doğrultusunda çalışmalar </a:t>
            </a:r>
            <a:r>
              <a:rPr lang="tr-TR" dirty="0"/>
              <a:t>başlamıştır. </a:t>
            </a:r>
            <a:endParaRPr lang="tr-TR" b="1" dirty="0"/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tr-TR" dirty="0" smtClean="0"/>
              <a:t>ISO </a:t>
            </a:r>
            <a:r>
              <a:rPr lang="tr-TR" dirty="0"/>
              <a:t>9001:2015 Kalite Yönetim Sistemi dahilinde </a:t>
            </a:r>
            <a:r>
              <a:rPr lang="tr-TR" dirty="0" smtClean="0"/>
              <a:t>süreç </a:t>
            </a:r>
            <a:r>
              <a:rPr lang="tr-TR" dirty="0"/>
              <a:t>riskleri için </a:t>
            </a:r>
            <a:r>
              <a:rPr lang="tr-TR" b="1" dirty="0" err="1"/>
              <a:t>Operasyonel</a:t>
            </a:r>
            <a:r>
              <a:rPr lang="tr-TR" b="1" dirty="0"/>
              <a:t> Risk Yönetimi Prosedürü</a:t>
            </a:r>
            <a:r>
              <a:rPr lang="tr-TR" dirty="0"/>
              <a:t> oluşturularak  </a:t>
            </a:r>
            <a:r>
              <a:rPr lang="tr-TR" b="1" dirty="0"/>
              <a:t>PAÜ </a:t>
            </a:r>
            <a:r>
              <a:rPr lang="tr-TR" b="1" dirty="0" err="1"/>
              <a:t>Operasyonel</a:t>
            </a:r>
            <a:r>
              <a:rPr lang="tr-TR" b="1" dirty="0"/>
              <a:t> Risk Değerlendirme Formu </a:t>
            </a:r>
            <a:r>
              <a:rPr lang="tr-TR" dirty="0"/>
              <a:t>üzerinden takip edilmektedir.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tr-TR" dirty="0"/>
          </a:p>
        </p:txBody>
      </p:sp>
      <p:sp>
        <p:nvSpPr>
          <p:cNvPr id="10" name="Dikdörtgen 9"/>
          <p:cNvSpPr/>
          <p:nvPr/>
        </p:nvSpPr>
        <p:spPr>
          <a:xfrm>
            <a:off x="1691680" y="188640"/>
            <a:ext cx="6480720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RİSK </a:t>
            </a:r>
            <a:r>
              <a:rPr lang="tr-TR" sz="2400" dirty="0">
                <a:solidFill>
                  <a:schemeClr val="bg1"/>
                </a:solidFill>
              </a:rPr>
              <a:t>DEĞERLENDİRME PLANI</a:t>
            </a: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3" y="3068960"/>
            <a:ext cx="3707904" cy="3727405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224" y="3068960"/>
            <a:ext cx="5439544" cy="3762019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5" y="47705"/>
            <a:ext cx="864096" cy="1008112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400" y="116632"/>
            <a:ext cx="827584" cy="10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39791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1115616" y="704310"/>
            <a:ext cx="6840760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r-TR" dirty="0" smtClean="0"/>
              <a:t>-</a:t>
            </a:r>
            <a:r>
              <a:rPr lang="tr-TR" dirty="0"/>
              <a:t> Çalışan İşyeri Sağlık e Güvenlik Birimi kontrolünde eğitimler planlanarak gerçekleştirilmektedir</a:t>
            </a:r>
            <a:r>
              <a:rPr lang="tr-TR" dirty="0" smtClean="0"/>
              <a:t> </a:t>
            </a:r>
            <a:endParaRPr lang="tr-TR" dirty="0"/>
          </a:p>
        </p:txBody>
      </p:sp>
      <p:sp>
        <p:nvSpPr>
          <p:cNvPr id="10" name="Dikdörtgen 9"/>
          <p:cNvSpPr/>
          <p:nvPr/>
        </p:nvSpPr>
        <p:spPr>
          <a:xfrm>
            <a:off x="1481846" y="194686"/>
            <a:ext cx="6474530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buNone/>
            </a:pPr>
            <a:r>
              <a:rPr lang="tr-TR" sz="2400" b="1" dirty="0">
                <a:solidFill>
                  <a:schemeClr val="bg1"/>
                </a:solidFill>
              </a:rPr>
              <a:t>ISG EĞİTİMLERİ</a:t>
            </a:r>
            <a:endParaRPr lang="tr-TR" sz="2400" dirty="0">
              <a:solidFill>
                <a:schemeClr val="bg1"/>
              </a:solidFill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8600"/>
            <a:ext cx="9144000" cy="5459399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4" y="56783"/>
            <a:ext cx="864096" cy="1008112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2134" y="115777"/>
            <a:ext cx="1115616" cy="10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7104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ikdörtgen 8"/>
          <p:cNvSpPr/>
          <p:nvPr/>
        </p:nvSpPr>
        <p:spPr>
          <a:xfrm>
            <a:off x="1187625" y="116632"/>
            <a:ext cx="6624735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buNone/>
            </a:pPr>
            <a:r>
              <a:rPr lang="tr-TR" sz="2400" b="1" dirty="0">
                <a:solidFill>
                  <a:schemeClr val="bg1"/>
                </a:solidFill>
              </a:rPr>
              <a:t>SAĞLIK TARAMASI PLANI</a:t>
            </a:r>
            <a:endParaRPr lang="tr-TR" sz="2400" dirty="0">
              <a:solidFill>
                <a:schemeClr val="bg1"/>
              </a:solidFill>
            </a:endParaRPr>
          </a:p>
        </p:txBody>
      </p:sp>
      <p:sp>
        <p:nvSpPr>
          <p:cNvPr id="11" name="Dikdörtgen 10"/>
          <p:cNvSpPr/>
          <p:nvPr/>
        </p:nvSpPr>
        <p:spPr>
          <a:xfrm>
            <a:off x="1187625" y="620688"/>
            <a:ext cx="6624735" cy="861774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buNone/>
            </a:pPr>
            <a:r>
              <a:rPr lang="tr-TR" dirty="0" smtClean="0"/>
              <a:t>-</a:t>
            </a:r>
            <a:r>
              <a:rPr lang="tr-TR" dirty="0"/>
              <a:t> Çalışan İşyeri Sağlık ve Güvenlik Birimi ile birlikte işyeri hekimi kontrolünde sağlık taramaları gerçekleştirilmektedir.</a:t>
            </a:r>
          </a:p>
          <a:p>
            <a:pPr lvl="0"/>
            <a:endParaRPr lang="tr-TR" sz="1400" b="1" dirty="0"/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1556792"/>
            <a:ext cx="9108504" cy="5184576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9667"/>
            <a:ext cx="864096" cy="1008112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6632"/>
            <a:ext cx="1115616" cy="10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609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639243" y="1052736"/>
            <a:ext cx="7389141" cy="2031325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tr-TR" dirty="0" smtClean="0"/>
              <a:t>Dış </a:t>
            </a:r>
            <a:r>
              <a:rPr lang="tr-TR" dirty="0"/>
              <a:t>kaynak yolu ile kurumumuza hizmet sağlayan firmalar için çalışmalar yapılmaktadır. 2018 yılı içerinde </a:t>
            </a:r>
            <a:r>
              <a:rPr lang="tr-TR" b="1" dirty="0"/>
              <a:t>Hizmet Satın Alma </a:t>
            </a:r>
            <a:r>
              <a:rPr lang="tr-TR" b="1" dirty="0" smtClean="0"/>
              <a:t>ve </a:t>
            </a:r>
            <a:r>
              <a:rPr lang="tr-TR" b="1" dirty="0"/>
              <a:t>Denetim Prosedürü</a:t>
            </a:r>
            <a:r>
              <a:rPr lang="tr-TR" dirty="0"/>
              <a:t> doğrultusunda </a:t>
            </a:r>
            <a:r>
              <a:rPr lang="tr-TR" b="1" dirty="0"/>
              <a:t>Dış Kaynak Kullanımı Kontrol Formu</a:t>
            </a:r>
            <a:r>
              <a:rPr lang="tr-TR" dirty="0"/>
              <a:t> doğrultusunda denetimler yapılarak ilgili firmaların çalışması sağlanmıştır.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tr-TR" dirty="0"/>
              <a:t>14.08.2018 tarihinde ilk denetim Uyku Merkezi ile başlamış olup, 8 birimin gerçekleştirilmiştir. 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1691680" y="188640"/>
            <a:ext cx="5760640" cy="830997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buNone/>
            </a:pPr>
            <a:r>
              <a:rPr lang="tr-TR" sz="2400" b="1" dirty="0">
                <a:solidFill>
                  <a:schemeClr val="bg1"/>
                </a:solidFill>
              </a:rPr>
              <a:t>DIŞ KAYNAK YOLU İLE SAĞLANAN HİZMETLERİN KONTROLÜ</a:t>
            </a:r>
            <a:endParaRPr lang="tr-TR" sz="2400" dirty="0">
              <a:solidFill>
                <a:schemeClr val="bg1"/>
              </a:solidFill>
            </a:endParaRPr>
          </a:p>
        </p:txBody>
      </p:sp>
      <p:pic>
        <p:nvPicPr>
          <p:cNvPr id="9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3236912"/>
            <a:ext cx="5940425" cy="362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863" y="3247027"/>
            <a:ext cx="3096344" cy="3621088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25"/>
            <a:ext cx="864096" cy="1008112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14" name="Resim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6632"/>
            <a:ext cx="1115616" cy="10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693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1619671" y="764704"/>
            <a:ext cx="6408713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buNone/>
            </a:pPr>
            <a:r>
              <a:rPr lang="tr-TR" dirty="0" smtClean="0"/>
              <a:t>-</a:t>
            </a:r>
            <a:r>
              <a:rPr lang="tr-TR" dirty="0"/>
              <a:t>Kurumun iç yapısı, hizmet, etkileşimde olduğu kurumlar ile ilgili tablo oluşturulmuştur. 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1691680" y="188640"/>
            <a:ext cx="6336704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buNone/>
            </a:pPr>
            <a:r>
              <a:rPr lang="tr-TR" sz="2400" b="1" dirty="0">
                <a:solidFill>
                  <a:schemeClr val="bg1"/>
                </a:solidFill>
              </a:rPr>
              <a:t>KURULUŞUN BAĞLAMI VE KAPSAMI</a:t>
            </a:r>
            <a:endParaRPr lang="tr-TR" sz="2400" dirty="0">
              <a:solidFill>
                <a:schemeClr val="bg1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5434"/>
            <a:ext cx="4644008" cy="5332566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525434"/>
            <a:ext cx="4499992" cy="5332566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10226"/>
            <a:ext cx="864096" cy="1008112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224130"/>
            <a:ext cx="1115616" cy="10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70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2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639243" y="1412776"/>
            <a:ext cx="7461149" cy="1754326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>
              <a:buNone/>
            </a:pPr>
            <a:r>
              <a:rPr lang="tr-TR" dirty="0" smtClean="0"/>
              <a:t>-</a:t>
            </a:r>
            <a:r>
              <a:rPr lang="tr-TR" dirty="0"/>
              <a:t>Satın alma işlemleri 4734 sayılı Kamu İhale Kanunu hükümleri doğrultusunda yapılır.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tr-TR" dirty="0"/>
              <a:t> </a:t>
            </a:r>
            <a:r>
              <a:rPr lang="tr-TR" dirty="0" smtClean="0"/>
              <a:t>Satın </a:t>
            </a:r>
            <a:r>
              <a:rPr lang="tr-TR" dirty="0"/>
              <a:t>alma toplantıları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tr-TR" dirty="0"/>
              <a:t>Tedarikçi değerlendirmesi </a:t>
            </a:r>
          </a:p>
          <a:p>
            <a:pPr lvl="0">
              <a:buNone/>
            </a:pPr>
            <a:r>
              <a:rPr lang="tr-TR" dirty="0"/>
              <a:t>Tedarikçi değerlendirme sistemi oluşturulamamaktadır.  Diğer şartlar Satın Alma Prosedüründe tanımlanmıştır.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1691680" y="188640"/>
            <a:ext cx="5544616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buNone/>
            </a:pPr>
            <a:r>
              <a:rPr lang="tr-TR" sz="2400" dirty="0" smtClean="0">
                <a:solidFill>
                  <a:schemeClr val="bg1"/>
                </a:solidFill>
              </a:rPr>
              <a:t>SATIN </a:t>
            </a:r>
            <a:r>
              <a:rPr lang="tr-TR" sz="2400" dirty="0">
                <a:solidFill>
                  <a:schemeClr val="bg1"/>
                </a:solidFill>
              </a:rPr>
              <a:t>ALMA </a:t>
            </a:r>
            <a:r>
              <a:rPr lang="tr-TR" sz="2400" dirty="0" smtClean="0">
                <a:solidFill>
                  <a:schemeClr val="bg1"/>
                </a:solidFill>
              </a:rPr>
              <a:t>VE TEDARİK İŞLEMLERİ </a:t>
            </a:r>
            <a:endParaRPr lang="tr-TR" sz="2400" dirty="0">
              <a:solidFill>
                <a:schemeClr val="bg1"/>
              </a:solidFill>
            </a:endParaRPr>
          </a:p>
        </p:txBody>
      </p:sp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63" y="3178553"/>
            <a:ext cx="9217023" cy="3107630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6249"/>
            <a:ext cx="864096" cy="1008112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6632"/>
            <a:ext cx="1115616" cy="10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3062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639243" y="1412776"/>
            <a:ext cx="8010726" cy="646331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tr-TR" b="1" dirty="0" smtClean="0"/>
              <a:t>Oluşturulan </a:t>
            </a:r>
            <a:r>
              <a:rPr lang="tr-TR" b="1" dirty="0"/>
              <a:t>komisyon tarafından haftalık gelen şikayet, öneri ve teşekkür belgeleri değerlendirilmektedir</a:t>
            </a:r>
            <a:r>
              <a:rPr lang="tr-TR" b="1" dirty="0" smtClean="0"/>
              <a:t>.</a:t>
            </a:r>
            <a:endParaRPr lang="tr-TR" dirty="0"/>
          </a:p>
        </p:txBody>
      </p:sp>
      <p:sp>
        <p:nvSpPr>
          <p:cNvPr id="10" name="Dikdörtgen 9"/>
          <p:cNvSpPr/>
          <p:nvPr/>
        </p:nvSpPr>
        <p:spPr>
          <a:xfrm>
            <a:off x="1691680" y="188640"/>
            <a:ext cx="5400600" cy="1200329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buNone/>
            </a:pPr>
            <a:r>
              <a:rPr lang="tr-TR" sz="2400" b="1" dirty="0">
                <a:solidFill>
                  <a:schemeClr val="bg1"/>
                </a:solidFill>
              </a:rPr>
              <a:t>HASTA ŞİKAYET VE ÖNERİLERİNE İLİŞKİN KAYITLARIN DEĞERLENDİRİLMESİ</a:t>
            </a:r>
          </a:p>
        </p:txBody>
      </p:sp>
      <p:pic>
        <p:nvPicPr>
          <p:cNvPr id="2050" name="Grafik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74841"/>
            <a:ext cx="4860032" cy="4783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1396" y="2059107"/>
            <a:ext cx="4349116" cy="4765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00082"/>
            <a:ext cx="864096" cy="1008112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6632"/>
            <a:ext cx="1115616" cy="10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4596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ikdörtgen 9"/>
          <p:cNvSpPr/>
          <p:nvPr/>
        </p:nvSpPr>
        <p:spPr>
          <a:xfrm>
            <a:off x="1691680" y="188640"/>
            <a:ext cx="5832648" cy="830997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buNone/>
            </a:pPr>
            <a:r>
              <a:rPr lang="tr-TR" sz="2400" b="1" dirty="0">
                <a:solidFill>
                  <a:schemeClr val="bg1"/>
                </a:solidFill>
              </a:rPr>
              <a:t>HASTA ŞİKAYET VE ÖNERİLERİNE İLİŞKİN KAYITLARIN DEĞERLENDİRİLMESİ</a:t>
            </a:r>
          </a:p>
        </p:txBody>
      </p:sp>
      <p:graphicFrame>
        <p:nvGraphicFramePr>
          <p:cNvPr id="9" name="Grafik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0823145"/>
              </p:ext>
            </p:extLst>
          </p:nvPr>
        </p:nvGraphicFramePr>
        <p:xfrm>
          <a:off x="539552" y="1124744"/>
          <a:ext cx="8280920" cy="5400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1" name="Resi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9667"/>
            <a:ext cx="864096" cy="1008112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6632"/>
            <a:ext cx="1115616" cy="10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873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1043608" y="764704"/>
            <a:ext cx="7344815" cy="3416320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tr-TR" dirty="0" smtClean="0"/>
              <a:t>Hayata Bağış(Organ Bağışı-PAU Tıp Fakültesi 2-3 sınıf </a:t>
            </a:r>
            <a:r>
              <a:rPr lang="tr-TR" dirty="0" err="1" smtClean="0"/>
              <a:t>öğr</a:t>
            </a:r>
            <a:r>
              <a:rPr lang="tr-TR" dirty="0" smtClean="0"/>
              <a:t>. işbirliği)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tr-TR" dirty="0" smtClean="0"/>
              <a:t>Organ Bağış Haftası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tr-TR" dirty="0" smtClean="0"/>
              <a:t>Çocuklara Cumhuriyet Bayramını yaşatmak.(Çocuk Servisleri)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tr-TR" dirty="0" smtClean="0"/>
              <a:t>Çocuklarla eğlenceli vakit geçirmek(Çocuk Hematoloji)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tr-TR" dirty="0" smtClean="0"/>
              <a:t>Çocuk Hastalar için Kermes(Çocuk Hematoloji Derneği)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tr-TR" dirty="0" smtClean="0"/>
              <a:t>Engelleri Aşmaya Hazırım(PAU Hastane –Özel İnsanlar Yardımlaşma ve Dayanışma Derneği)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tr-TR" dirty="0" err="1" smtClean="0"/>
              <a:t>Amatem</a:t>
            </a:r>
            <a:r>
              <a:rPr lang="tr-TR" dirty="0" smtClean="0"/>
              <a:t> Hastaları arasında voleybol maçı (</a:t>
            </a:r>
            <a:r>
              <a:rPr lang="tr-TR" dirty="0" err="1" smtClean="0"/>
              <a:t>Pau</a:t>
            </a:r>
            <a:r>
              <a:rPr lang="tr-TR" dirty="0" smtClean="0"/>
              <a:t> Hastane –Denizli Devlet Hastanesi)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tr-TR" dirty="0" smtClean="0"/>
              <a:t>Dünya Sosyal Hizmet Günü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tr-TR" dirty="0" err="1" smtClean="0"/>
              <a:t>Amatem</a:t>
            </a:r>
            <a:r>
              <a:rPr lang="tr-TR" dirty="0"/>
              <a:t> </a:t>
            </a:r>
            <a:r>
              <a:rPr lang="tr-TR" dirty="0" smtClean="0"/>
              <a:t>Kermes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tr-TR" dirty="0" smtClean="0"/>
              <a:t>Dünya Çocukluk Çağı Kanser Haftası(LÖSEV </a:t>
            </a:r>
            <a:r>
              <a:rPr lang="tr-TR" dirty="0" err="1" smtClean="0"/>
              <a:t>isbirliği</a:t>
            </a:r>
            <a:r>
              <a:rPr lang="tr-TR" dirty="0" smtClean="0"/>
              <a:t>)</a:t>
            </a:r>
            <a:endParaRPr lang="tr-TR" dirty="0"/>
          </a:p>
        </p:txBody>
      </p:sp>
      <p:sp>
        <p:nvSpPr>
          <p:cNvPr id="10" name="Dikdörtgen 9"/>
          <p:cNvSpPr/>
          <p:nvPr/>
        </p:nvSpPr>
        <p:spPr>
          <a:xfrm>
            <a:off x="1691680" y="188640"/>
            <a:ext cx="5832648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buNone/>
            </a:pPr>
            <a:r>
              <a:rPr lang="tr-TR" sz="2400" b="1" dirty="0" smtClean="0">
                <a:solidFill>
                  <a:schemeClr val="bg1"/>
                </a:solidFill>
              </a:rPr>
              <a:t>SOSYAL FAALİYETLER VE PROJELERİMİZ</a:t>
            </a:r>
            <a:endParaRPr lang="tr-TR" sz="2400" b="1" dirty="0">
              <a:solidFill>
                <a:schemeClr val="bg1"/>
              </a:solidFill>
            </a:endParaRPr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9667"/>
            <a:ext cx="864096" cy="1008112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20" y="4181024"/>
            <a:ext cx="1884584" cy="2676976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705" y="4181024"/>
            <a:ext cx="2592288" cy="2676034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4" y="4180082"/>
            <a:ext cx="2448270" cy="2676035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4179140"/>
            <a:ext cx="2183544" cy="2676977"/>
          </a:xfrm>
          <a:prstGeom prst="rect">
            <a:avLst/>
          </a:prstGeom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416" y="116632"/>
            <a:ext cx="815392" cy="10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3004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1475656" y="548680"/>
            <a:ext cx="6408711" cy="1477328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lvl="0" indent="-285750" algn="just">
              <a:buFontTx/>
              <a:buChar char="-"/>
            </a:pPr>
            <a:r>
              <a:rPr lang="tr-TR" dirty="0" smtClean="0"/>
              <a:t>Önemli gün ve haftalarda basın bülteni, TV programı yapılarak halkın bilinçlendirilmesi ve bilgilendirilmesi için  çalışmalar (DM, KOAH, Lösemi, Organ Nakli, Sigarayı bırakma günü, Kalp Sağlığı  Günü vb.)</a:t>
            </a:r>
          </a:p>
          <a:p>
            <a:pPr marL="285750" lvl="0" indent="-285750" algn="just">
              <a:buFontTx/>
              <a:buChar char="-"/>
            </a:pPr>
            <a:endParaRPr lang="tr-TR" dirty="0"/>
          </a:p>
        </p:txBody>
      </p:sp>
      <p:sp>
        <p:nvSpPr>
          <p:cNvPr id="10" name="Dikdörtgen 9"/>
          <p:cNvSpPr/>
          <p:nvPr/>
        </p:nvSpPr>
        <p:spPr>
          <a:xfrm>
            <a:off x="1691680" y="188640"/>
            <a:ext cx="5760640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buNone/>
            </a:pPr>
            <a:r>
              <a:rPr lang="tr-TR" sz="2400" b="1" dirty="0" smtClean="0">
                <a:solidFill>
                  <a:schemeClr val="bg1"/>
                </a:solidFill>
              </a:rPr>
              <a:t>SOSYAL FAALİYETLER VE PROJELERİMİZ</a:t>
            </a:r>
            <a:endParaRPr lang="tr-TR" sz="2400" b="1" dirty="0">
              <a:solidFill>
                <a:schemeClr val="bg1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9667"/>
            <a:ext cx="864096" cy="1008112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156180">
            <a:off x="187533" y="3117310"/>
            <a:ext cx="2377067" cy="1946021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24" y="1749009"/>
            <a:ext cx="3205887" cy="5118409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9187" y="1730662"/>
            <a:ext cx="2978937" cy="5127338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73792">
            <a:off x="418854" y="1833507"/>
            <a:ext cx="2101120" cy="1732278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898852">
            <a:off x="747505" y="4499690"/>
            <a:ext cx="2191409" cy="1903331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6632"/>
            <a:ext cx="1115616" cy="10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2411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467544" y="982469"/>
            <a:ext cx="8532440" cy="3785652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tr-TR" sz="1600" dirty="0"/>
              <a:t>Gerçek Dünya Koşullarında Tip 2 Diyabet Tedavisinin </a:t>
            </a:r>
            <a:r>
              <a:rPr lang="tr-TR" sz="1600" dirty="0" smtClean="0"/>
              <a:t>Araştırılması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sv-SE" sz="1600" dirty="0"/>
              <a:t>Gelişmiş Romatoid Artrit Tedavisinde Yaşam </a:t>
            </a:r>
            <a:r>
              <a:rPr lang="sv-SE" sz="1600" dirty="0" smtClean="0"/>
              <a:t>Kaliteleri</a:t>
            </a:r>
            <a:endParaRPr lang="tr-TR" sz="1600" dirty="0" smtClean="0"/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tr-TR" sz="1600" dirty="0"/>
              <a:t>Destekleyici </a:t>
            </a:r>
            <a:r>
              <a:rPr lang="tr-TR" sz="1600" dirty="0" err="1"/>
              <a:t>Terapötik</a:t>
            </a:r>
            <a:r>
              <a:rPr lang="tr-TR" sz="1600" dirty="0"/>
              <a:t> Ürünler, Bileşikler ve Reaktiflerin </a:t>
            </a:r>
            <a:r>
              <a:rPr lang="tr-TR" sz="1600" dirty="0" smtClean="0"/>
              <a:t>Geliştirilmesi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tr-TR" sz="1600" dirty="0" err="1"/>
              <a:t>Replas</a:t>
            </a:r>
            <a:r>
              <a:rPr lang="tr-TR" sz="1600" dirty="0"/>
              <a:t> Olmuş veya </a:t>
            </a:r>
            <a:r>
              <a:rPr lang="tr-TR" sz="1600" dirty="0" err="1"/>
              <a:t>Refrakter</a:t>
            </a:r>
            <a:r>
              <a:rPr lang="tr-TR" sz="1600" dirty="0"/>
              <a:t> </a:t>
            </a:r>
            <a:r>
              <a:rPr lang="tr-TR" sz="1600" dirty="0" err="1"/>
              <a:t>Periferik</a:t>
            </a:r>
            <a:r>
              <a:rPr lang="tr-TR" sz="1600" dirty="0"/>
              <a:t> T-Hücreli </a:t>
            </a:r>
            <a:r>
              <a:rPr lang="tr-TR" sz="1600" dirty="0" err="1"/>
              <a:t>Lenfoma</a:t>
            </a:r>
            <a:r>
              <a:rPr lang="tr-TR" sz="1600" dirty="0"/>
              <a:t> Hastalarında </a:t>
            </a:r>
            <a:r>
              <a:rPr lang="tr-TR" sz="1600" dirty="0" err="1"/>
              <a:t>Alisertib</a:t>
            </a:r>
            <a:r>
              <a:rPr lang="tr-TR" sz="1600" dirty="0"/>
              <a:t> 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tr-TR" sz="1600" dirty="0" smtClean="0"/>
              <a:t>Çalışması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tr-TR" sz="1600" dirty="0"/>
              <a:t>2. Basamak Akciğer Kanserinde Değişen Pratiğimiz, Gençlerin Onkolojiye </a:t>
            </a:r>
            <a:r>
              <a:rPr lang="tr-TR" sz="1600" dirty="0" smtClean="0"/>
              <a:t>Bakışı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tr-TR" sz="1600" dirty="0" err="1"/>
              <a:t>Non</a:t>
            </a:r>
            <a:r>
              <a:rPr lang="tr-TR" sz="1600" dirty="0"/>
              <a:t>-Radyografik </a:t>
            </a:r>
            <a:r>
              <a:rPr lang="tr-TR" sz="1600" dirty="0" err="1"/>
              <a:t>Aksiyel</a:t>
            </a:r>
            <a:r>
              <a:rPr lang="tr-TR" sz="1600" dirty="0"/>
              <a:t> </a:t>
            </a:r>
            <a:r>
              <a:rPr lang="tr-TR" sz="1600" dirty="0" err="1"/>
              <a:t>Spondiloartriti</a:t>
            </a:r>
            <a:r>
              <a:rPr lang="tr-TR" sz="1600" dirty="0"/>
              <a:t> olan Gönüllülerde Devam </a:t>
            </a:r>
            <a:r>
              <a:rPr lang="tr-TR" sz="1600" dirty="0" smtClean="0"/>
              <a:t>Eden Tedaviye </a:t>
            </a:r>
            <a:r>
              <a:rPr lang="tr-TR" sz="1600" dirty="0"/>
              <a:t>Kıyasla Tedaviden Çekilme </a:t>
            </a:r>
            <a:r>
              <a:rPr lang="tr-TR" sz="1600" dirty="0" err="1"/>
              <a:t>SonrasındaGolimumabın</a:t>
            </a:r>
            <a:r>
              <a:rPr lang="tr-TR" sz="1600" dirty="0"/>
              <a:t> </a:t>
            </a:r>
            <a:r>
              <a:rPr lang="tr-TR" sz="1600" dirty="0" smtClean="0"/>
              <a:t>Etkinliği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tr-TR" sz="1600" dirty="0" err="1"/>
              <a:t>Parenteral</a:t>
            </a:r>
            <a:r>
              <a:rPr lang="tr-TR" sz="1600" dirty="0"/>
              <a:t> </a:t>
            </a:r>
            <a:r>
              <a:rPr lang="tr-TR" sz="1600" dirty="0" err="1"/>
              <a:t>Nütrisyonda</a:t>
            </a:r>
            <a:r>
              <a:rPr lang="tr-TR" sz="1600" dirty="0"/>
              <a:t> </a:t>
            </a:r>
            <a:r>
              <a:rPr lang="tr-TR" sz="1600" dirty="0" err="1"/>
              <a:t>Mikronütrientlerin</a:t>
            </a:r>
            <a:r>
              <a:rPr lang="tr-TR" sz="1600" dirty="0"/>
              <a:t> Önemi, Kullanılabilecek </a:t>
            </a:r>
            <a:r>
              <a:rPr lang="tr-TR" sz="1600" dirty="0" smtClean="0"/>
              <a:t>Ürün Yelpazesi </a:t>
            </a:r>
            <a:r>
              <a:rPr lang="tr-TR" sz="1600" dirty="0"/>
              <a:t>ve Ürün </a:t>
            </a:r>
            <a:r>
              <a:rPr lang="tr-TR" sz="1600" dirty="0" smtClean="0"/>
              <a:t>Farklılıkları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tr-TR" sz="1600" dirty="0" err="1"/>
              <a:t>Metastatik</a:t>
            </a:r>
            <a:r>
              <a:rPr lang="tr-TR" sz="1600" dirty="0"/>
              <a:t> </a:t>
            </a:r>
            <a:r>
              <a:rPr lang="tr-TR" sz="1600" dirty="0" err="1"/>
              <a:t>Kolorektal</a:t>
            </a:r>
            <a:r>
              <a:rPr lang="tr-TR" sz="1600" dirty="0"/>
              <a:t> Kanserde Güncel </a:t>
            </a:r>
            <a:r>
              <a:rPr lang="tr-TR" sz="1600" dirty="0" smtClean="0"/>
              <a:t>Gelişmeler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tr-TR" sz="1600" dirty="0"/>
              <a:t>Denizli </a:t>
            </a:r>
            <a:r>
              <a:rPr lang="tr-TR" sz="1600" dirty="0" err="1"/>
              <a:t>İlin'nde</a:t>
            </a:r>
            <a:r>
              <a:rPr lang="tr-TR" sz="1600" dirty="0"/>
              <a:t> Biyolojik </a:t>
            </a:r>
            <a:r>
              <a:rPr lang="tr-TR" sz="1600" dirty="0" smtClean="0"/>
              <a:t>Çeşitlilik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tr-TR" sz="1600" dirty="0"/>
              <a:t>Olgularla </a:t>
            </a:r>
            <a:r>
              <a:rPr lang="tr-TR" sz="1600" dirty="0" err="1"/>
              <a:t>Kandida</a:t>
            </a:r>
            <a:r>
              <a:rPr lang="tr-TR" sz="1600" dirty="0"/>
              <a:t> Enfeksiyon </a:t>
            </a:r>
            <a:r>
              <a:rPr lang="tr-TR" sz="1600" dirty="0" smtClean="0"/>
              <a:t>Yönetimi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tr-TR" sz="1600" dirty="0" smtClean="0"/>
              <a:t>Faz çalışmaları(1-4 yıl)</a:t>
            </a:r>
          </a:p>
          <a:p>
            <a:pPr marL="285750" lvl="0" indent="-285750" algn="just">
              <a:buFont typeface="Wingdings" panose="05000000000000000000" pitchFamily="2" charset="2"/>
              <a:buChar char="Ø"/>
            </a:pPr>
            <a:r>
              <a:rPr lang="tr-TR" sz="1600" dirty="0" smtClean="0"/>
              <a:t>Vb.</a:t>
            </a:r>
            <a:endParaRPr lang="tr-TR" sz="1600" dirty="0"/>
          </a:p>
        </p:txBody>
      </p:sp>
      <p:sp>
        <p:nvSpPr>
          <p:cNvPr id="10" name="Dikdörtgen 9"/>
          <p:cNvSpPr/>
          <p:nvPr/>
        </p:nvSpPr>
        <p:spPr>
          <a:xfrm>
            <a:off x="1115616" y="188640"/>
            <a:ext cx="6768752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buNone/>
            </a:pPr>
            <a:r>
              <a:rPr lang="tr-TR" sz="2400" b="1" dirty="0" smtClean="0">
                <a:solidFill>
                  <a:schemeClr val="bg1"/>
                </a:solidFill>
              </a:rPr>
              <a:t>BİLİMSEL FAALİYETLER VE PROJELER</a:t>
            </a:r>
            <a:endParaRPr lang="tr-TR" sz="2400" b="1" dirty="0">
              <a:solidFill>
                <a:schemeClr val="bg1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9667"/>
            <a:ext cx="864096" cy="1008112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6632"/>
            <a:ext cx="1115616" cy="1081147"/>
          </a:xfrm>
          <a:prstGeom prst="rect">
            <a:avLst/>
          </a:prstGeom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608" y="4664778"/>
            <a:ext cx="7305675" cy="1445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19849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İçerik Yer Tutucusu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1196975"/>
            <a:ext cx="6089650" cy="297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Resi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4963" y="4076700"/>
            <a:ext cx="6089650" cy="2519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ikdörtgen 7"/>
          <p:cNvSpPr/>
          <p:nvPr/>
        </p:nvSpPr>
        <p:spPr>
          <a:xfrm>
            <a:off x="1691680" y="188640"/>
            <a:ext cx="5688632" cy="830997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buNone/>
            </a:pPr>
            <a:r>
              <a:rPr lang="tr-TR" sz="2400" b="1" dirty="0" smtClean="0">
                <a:solidFill>
                  <a:schemeClr val="bg1"/>
                </a:solidFill>
              </a:rPr>
              <a:t>HİZMET STANDARTLARI TABLOSU-ENVANTERİ</a:t>
            </a:r>
            <a:endParaRPr lang="tr-TR" sz="2400" dirty="0">
              <a:solidFill>
                <a:schemeClr val="bg1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251520" y="1268760"/>
            <a:ext cx="2304355" cy="2308324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tr-TR" sz="2400" dirty="0"/>
              <a:t>Tüm birimleri ilgilendirecek şekilde oluşturulmuş ve yayınlanmıştır.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" y="20633"/>
            <a:ext cx="1104691" cy="1008112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6632"/>
            <a:ext cx="1115616" cy="10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6228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1691680" y="188640"/>
            <a:ext cx="5688632" cy="830997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buNone/>
            </a:pPr>
            <a:r>
              <a:rPr lang="tr-TR" sz="2400" b="1" dirty="0" smtClean="0">
                <a:solidFill>
                  <a:schemeClr val="bg1"/>
                </a:solidFill>
              </a:rPr>
              <a:t>HİZMET STANDARTLARI TABLOSU-ENVANTERİ</a:t>
            </a:r>
            <a:endParaRPr lang="tr-TR" sz="2400" dirty="0">
              <a:solidFill>
                <a:schemeClr val="bg1"/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4" y="20633"/>
            <a:ext cx="1104691" cy="1008112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34825"/>
            <a:ext cx="4572000" cy="5994573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4" y="1028744"/>
            <a:ext cx="4921116" cy="6000655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6632"/>
            <a:ext cx="1115616" cy="903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46143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6820" y="1092240"/>
            <a:ext cx="4856476" cy="2552784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546" y="3645024"/>
            <a:ext cx="4300453" cy="2952328"/>
          </a:xfrm>
          <a:prstGeom prst="rect">
            <a:avLst/>
          </a:prstGeom>
        </p:spPr>
      </p:pic>
      <p:pic>
        <p:nvPicPr>
          <p:cNvPr id="17" name="Resim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4" y="982644"/>
            <a:ext cx="5276116" cy="4358093"/>
          </a:xfrm>
          <a:prstGeom prst="rect">
            <a:avLst/>
          </a:prstGeom>
        </p:spPr>
      </p:pic>
      <p:sp>
        <p:nvSpPr>
          <p:cNvPr id="8" name="Dikdörtgen 7"/>
          <p:cNvSpPr/>
          <p:nvPr/>
        </p:nvSpPr>
        <p:spPr>
          <a:xfrm>
            <a:off x="1691680" y="188640"/>
            <a:ext cx="5616624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buNone/>
            </a:pPr>
            <a:r>
              <a:rPr lang="tr-TR" sz="2400" b="1" dirty="0" smtClean="0">
                <a:solidFill>
                  <a:schemeClr val="bg1"/>
                </a:solidFill>
              </a:rPr>
              <a:t>KURUM/KALİTE DOKÜMAN YÖNETİMİ</a:t>
            </a:r>
            <a:endParaRPr lang="tr-TR" sz="2400" dirty="0">
              <a:solidFill>
                <a:schemeClr val="bg1"/>
              </a:solidFill>
            </a:endParaRPr>
          </a:p>
        </p:txBody>
      </p:sp>
      <p:sp>
        <p:nvSpPr>
          <p:cNvPr id="9" name="Dikdörtgen 8"/>
          <p:cNvSpPr/>
          <p:nvPr/>
        </p:nvSpPr>
        <p:spPr>
          <a:xfrm>
            <a:off x="15964" y="5241974"/>
            <a:ext cx="4827582" cy="1477328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r>
              <a:rPr lang="tr-TR" dirty="0"/>
              <a:t>Tamamlanan dokümanlar HBYS Doküman Yönetimi alanına yüklenmiştir. Tüm prosedür, talimat vb. dosyaları görebilirsiniz</a:t>
            </a:r>
            <a:r>
              <a:rPr lang="tr-TR" dirty="0" smtClean="0"/>
              <a:t>.</a:t>
            </a:r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tr-TR" dirty="0"/>
          </a:p>
          <a:p>
            <a:pPr>
              <a:buClr>
                <a:srgbClr val="FF0000"/>
              </a:buClr>
              <a:buFont typeface="Wingdings" panose="05000000000000000000" pitchFamily="2" charset="2"/>
              <a:buChar char="ü"/>
            </a:pPr>
            <a:endParaRPr lang="tr-TR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" y="20633"/>
            <a:ext cx="864096" cy="1008112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6632"/>
            <a:ext cx="1115616" cy="91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127159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639243" y="1412776"/>
            <a:ext cx="3788741" cy="3139321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r-TR" dirty="0" smtClean="0"/>
              <a:t>-</a:t>
            </a:r>
            <a:r>
              <a:rPr lang="tr-TR" dirty="0" err="1"/>
              <a:t>Çalıştay</a:t>
            </a:r>
            <a:r>
              <a:rPr lang="tr-TR" dirty="0"/>
              <a:t>: 2</a:t>
            </a:r>
          </a:p>
          <a:p>
            <a:r>
              <a:rPr lang="tr-TR" dirty="0"/>
              <a:t>İdari Görevlendirme: 66</a:t>
            </a:r>
          </a:p>
          <a:p>
            <a:r>
              <a:rPr lang="tr-TR" dirty="0"/>
              <a:t>Konferans:1</a:t>
            </a:r>
          </a:p>
          <a:p>
            <a:r>
              <a:rPr lang="tr-TR" dirty="0"/>
              <a:t>Kurs Eğitim Alma:41</a:t>
            </a:r>
          </a:p>
          <a:p>
            <a:r>
              <a:rPr lang="tr-TR" dirty="0"/>
              <a:t>Kurs Eğitim Verme:2</a:t>
            </a:r>
          </a:p>
          <a:p>
            <a:r>
              <a:rPr lang="tr-TR" dirty="0"/>
              <a:t>Panel:1</a:t>
            </a:r>
          </a:p>
          <a:p>
            <a:r>
              <a:rPr lang="tr-TR" dirty="0"/>
              <a:t>Seminer:1</a:t>
            </a:r>
          </a:p>
          <a:p>
            <a:r>
              <a:rPr lang="tr-TR" dirty="0"/>
              <a:t>Sempozyum:23</a:t>
            </a:r>
          </a:p>
          <a:p>
            <a:r>
              <a:rPr lang="tr-TR" dirty="0"/>
              <a:t>Enfeksiyon Kontrol Hemşireliği Kurs programı</a:t>
            </a:r>
          </a:p>
          <a:p>
            <a:r>
              <a:rPr lang="tr-TR" dirty="0"/>
              <a:t>Yoğun Bakım Hemşireliği 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1691680" y="188640"/>
            <a:ext cx="5472608" cy="830997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buNone/>
            </a:pPr>
            <a:r>
              <a:rPr lang="tr-TR" altLang="tr-TR" sz="2400" b="1" dirty="0">
                <a:solidFill>
                  <a:schemeClr val="bg1"/>
                </a:solidFill>
                <a:latin typeface="Times New Roman" pitchFamily="18" charset="0"/>
              </a:rPr>
              <a:t>KURUM İDARİ </a:t>
            </a:r>
            <a:r>
              <a:rPr lang="tr-TR" altLang="tr-TR" sz="2400" b="1" dirty="0" smtClean="0">
                <a:solidFill>
                  <a:schemeClr val="bg1"/>
                </a:solidFill>
                <a:latin typeface="Times New Roman" pitchFamily="18" charset="0"/>
              </a:rPr>
              <a:t>VE AKADEMİK PERSONEL </a:t>
            </a:r>
            <a:r>
              <a:rPr lang="tr-TR" altLang="tr-TR" sz="2400" b="1" dirty="0">
                <a:solidFill>
                  <a:schemeClr val="bg1"/>
                </a:solidFill>
                <a:latin typeface="Times New Roman" pitchFamily="18" charset="0"/>
              </a:rPr>
              <a:t>GÖREVLENDİRME</a:t>
            </a:r>
            <a:endParaRPr lang="tr-TR" sz="2400" dirty="0">
              <a:solidFill>
                <a:schemeClr val="bg1"/>
              </a:solidFill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4644008" y="1412776"/>
            <a:ext cx="4104456" cy="2031325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r-TR" dirty="0" smtClean="0"/>
              <a:t>-</a:t>
            </a:r>
            <a:r>
              <a:rPr lang="tr-TR" dirty="0"/>
              <a:t>Kongre-Sempozyum:671</a:t>
            </a:r>
          </a:p>
          <a:p>
            <a:r>
              <a:rPr lang="tr-TR" dirty="0"/>
              <a:t>Konferans:19</a:t>
            </a:r>
          </a:p>
          <a:p>
            <a:r>
              <a:rPr lang="tr-TR" dirty="0"/>
              <a:t>Panel:10</a:t>
            </a:r>
          </a:p>
          <a:p>
            <a:r>
              <a:rPr lang="tr-TR" dirty="0"/>
              <a:t>Seminer:1</a:t>
            </a:r>
          </a:p>
          <a:p>
            <a:r>
              <a:rPr lang="tr-TR" dirty="0"/>
              <a:t>Açık Oturum: 19</a:t>
            </a:r>
          </a:p>
          <a:p>
            <a:r>
              <a:rPr lang="tr-TR" dirty="0"/>
              <a:t>Teknik Gezi:19</a:t>
            </a:r>
          </a:p>
          <a:p>
            <a:r>
              <a:rPr lang="tr-TR" dirty="0"/>
              <a:t>Eğitim semineri:23</a:t>
            </a:r>
          </a:p>
        </p:txBody>
      </p:sp>
      <p:sp>
        <p:nvSpPr>
          <p:cNvPr id="9" name="Oval 8"/>
          <p:cNvSpPr/>
          <p:nvPr/>
        </p:nvSpPr>
        <p:spPr>
          <a:xfrm>
            <a:off x="1708775" y="5085184"/>
            <a:ext cx="6071627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 smtClean="0"/>
              <a:t>Akademik Personel Tıp Fakültesi Dekanlığı tarafından çalışmaları yapılmaktadır. </a:t>
            </a:r>
            <a:endParaRPr lang="tr-TR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" y="20633"/>
            <a:ext cx="864096" cy="1008112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13" name="Resi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6632"/>
            <a:ext cx="1115616" cy="10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7846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44278FF-0D59-416B-80D2-9FE92ACC515E}" type="slidenum">
              <a:rPr lang="tr-TR" smtClean="0"/>
              <a:pPr>
                <a:defRPr/>
              </a:pPr>
              <a:t>4</a:t>
            </a:fld>
            <a:endParaRPr lang="tr-TR" dirty="0"/>
          </a:p>
        </p:txBody>
      </p:sp>
      <p:sp>
        <p:nvSpPr>
          <p:cNvPr id="7" name="Dikdörtgen 6"/>
          <p:cNvSpPr/>
          <p:nvPr/>
        </p:nvSpPr>
        <p:spPr>
          <a:xfrm>
            <a:off x="1331640" y="44624"/>
            <a:ext cx="6264697" cy="830997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tr-TR" sz="2400" dirty="0" smtClean="0"/>
              <a:t>KURUM ORGANİZASYON YAPISI</a:t>
            </a:r>
          </a:p>
          <a:p>
            <a:pPr lvl="0" algn="ctr"/>
            <a:r>
              <a:rPr lang="tr-TR" sz="2400" dirty="0" smtClean="0"/>
              <a:t>MERKEZ MÜDÜRLÜK</a:t>
            </a:r>
            <a:endParaRPr lang="tr-TR" sz="24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sp>
        <p:nvSpPr>
          <p:cNvPr id="9" name="Dikdörtgen 8"/>
          <p:cNvSpPr/>
          <p:nvPr/>
        </p:nvSpPr>
        <p:spPr>
          <a:xfrm>
            <a:off x="1331641" y="906487"/>
            <a:ext cx="6264696" cy="1200329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buNone/>
            </a:pPr>
            <a:r>
              <a:rPr lang="tr-TR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yılında Sağlıkta Kalite Standartları Doküman Yönetim Rehberi ve işleyiş açısından tüm iş analizleri ve organizasyon şemaları düzenlenmiş ve herhangi bir değişiklik durumunda da düzenlenmektedir.</a:t>
            </a:r>
          </a:p>
        </p:txBody>
      </p:sp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9667"/>
            <a:ext cx="864096" cy="1008112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sp>
        <p:nvSpPr>
          <p:cNvPr id="5" name="Rectangle 26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graphicFrame>
        <p:nvGraphicFramePr>
          <p:cNvPr id="6" name="Nesne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8020024"/>
              </p:ext>
            </p:extLst>
          </p:nvPr>
        </p:nvGraphicFramePr>
        <p:xfrm>
          <a:off x="395536" y="2106816"/>
          <a:ext cx="8559902" cy="43465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1" r:id="rId4" imgW="9381985" imgH="9058409" progId="Visio.Drawing.15">
                  <p:embed/>
                </p:oleObj>
              </mc:Choice>
              <mc:Fallback>
                <p:oleObj r:id="rId4" imgW="9381985" imgH="9058409" progId="Visio.Drawing.15">
                  <p:embed/>
                  <p:pic>
                    <p:nvPicPr>
                      <p:cNvPr id="0" name="Object 2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2106816"/>
                        <a:ext cx="8559902" cy="43465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Resim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6632"/>
            <a:ext cx="1115616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0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ikdörtgen 7"/>
          <p:cNvSpPr/>
          <p:nvPr/>
        </p:nvSpPr>
        <p:spPr>
          <a:xfrm>
            <a:off x="1259631" y="764704"/>
            <a:ext cx="6624737" cy="2585323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tr-TR" dirty="0" smtClean="0"/>
              <a:t>Teşekkür </a:t>
            </a:r>
            <a:r>
              <a:rPr lang="tr-TR" dirty="0"/>
              <a:t>Belgeleri</a:t>
            </a:r>
          </a:p>
          <a:p>
            <a:r>
              <a:rPr lang="tr-TR" dirty="0"/>
              <a:t>Emeklilere Teşekkür Belgeleri</a:t>
            </a:r>
          </a:p>
          <a:p>
            <a:r>
              <a:rPr lang="tr-TR" dirty="0"/>
              <a:t>Plaket</a:t>
            </a:r>
          </a:p>
          <a:p>
            <a:r>
              <a:rPr lang="tr-TR" dirty="0"/>
              <a:t>Mavi Kod Ödemeleri</a:t>
            </a:r>
          </a:p>
          <a:p>
            <a:r>
              <a:rPr lang="tr-TR" dirty="0"/>
              <a:t>Sanatsal ve Sportif Faaliyetler</a:t>
            </a:r>
          </a:p>
          <a:p>
            <a:r>
              <a:rPr lang="tr-TR" dirty="0"/>
              <a:t>Önemli gün ve haftalarda kutlamalar</a:t>
            </a:r>
          </a:p>
          <a:p>
            <a:r>
              <a:rPr lang="tr-TR" dirty="0"/>
              <a:t>Kahvaltı programı</a:t>
            </a:r>
          </a:p>
          <a:p>
            <a:r>
              <a:rPr lang="tr-TR" dirty="0"/>
              <a:t>Birim görüşmeleri</a:t>
            </a:r>
          </a:p>
          <a:p>
            <a:r>
              <a:rPr lang="tr-TR" dirty="0"/>
              <a:t>Bu konu ile ilgili olarak Motivasyon Prosedürü oluşturulmuştur.</a:t>
            </a:r>
          </a:p>
        </p:txBody>
      </p:sp>
      <p:sp>
        <p:nvSpPr>
          <p:cNvPr id="10" name="Dikdörtgen 9"/>
          <p:cNvSpPr/>
          <p:nvPr/>
        </p:nvSpPr>
        <p:spPr>
          <a:xfrm>
            <a:off x="1691680" y="188640"/>
            <a:ext cx="5688632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buNone/>
            </a:pPr>
            <a:r>
              <a:rPr lang="tr-TR" altLang="tr-TR" sz="2400" b="1" dirty="0">
                <a:solidFill>
                  <a:schemeClr val="bg1"/>
                </a:solidFill>
                <a:latin typeface="Times New Roman" pitchFamily="18" charset="0"/>
              </a:rPr>
              <a:t>MOTİVASYON ÇALIŞMALARI</a:t>
            </a:r>
            <a:endParaRPr lang="tr-TR" sz="2400" dirty="0">
              <a:solidFill>
                <a:schemeClr val="bg1"/>
              </a:solidFill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" y="20633"/>
            <a:ext cx="864096" cy="1008112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2" name="Resim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5" y="3345580"/>
            <a:ext cx="1680755" cy="3512419"/>
          </a:xfrm>
          <a:prstGeom prst="rect">
            <a:avLst/>
          </a:prstGeom>
        </p:spPr>
      </p:pic>
      <p:pic>
        <p:nvPicPr>
          <p:cNvPr id="3" name="Resim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3345579"/>
            <a:ext cx="1800200" cy="3512419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1" y="3345578"/>
            <a:ext cx="1872207" cy="3512420"/>
          </a:xfrm>
          <a:prstGeom prst="rect">
            <a:avLst/>
          </a:prstGeom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9" y="3345578"/>
            <a:ext cx="2016224" cy="3512422"/>
          </a:xfrm>
          <a:prstGeom prst="rect">
            <a:avLst/>
          </a:prstGeom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658" y="3345578"/>
            <a:ext cx="1811342" cy="3512420"/>
          </a:xfrm>
          <a:prstGeom prst="rect">
            <a:avLst/>
          </a:prstGeom>
        </p:spPr>
      </p:pic>
      <p:pic>
        <p:nvPicPr>
          <p:cNvPr id="12" name="Resim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6632"/>
            <a:ext cx="1115616" cy="10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2479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293096"/>
            <a:ext cx="2016224" cy="1778350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548680"/>
            <a:ext cx="4601960" cy="32563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4 Dikdörtgen"/>
          <p:cNvSpPr/>
          <p:nvPr/>
        </p:nvSpPr>
        <p:spPr>
          <a:xfrm>
            <a:off x="5062298" y="5567390"/>
            <a:ext cx="3830182" cy="792088"/>
          </a:xfrm>
          <a:prstGeom prst="rect">
            <a:avLst/>
          </a:prstGeom>
          <a:gradFill flip="none" rotWithShape="1">
            <a:gsLst>
              <a:gs pos="0">
                <a:srgbClr val="5E9EFF"/>
              </a:gs>
              <a:gs pos="39999">
                <a:srgbClr val="85C2FF"/>
              </a:gs>
              <a:gs pos="100000">
                <a:srgbClr val="C4D6EB"/>
              </a:gs>
              <a:gs pos="99000">
                <a:srgbClr val="FFEBFA"/>
              </a:gs>
            </a:gsLst>
            <a:lin ang="5400000" scaled="1"/>
            <a:tileRect/>
          </a:gra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tr-TR" sz="3600" b="1" dirty="0" smtClean="0">
                <a:solidFill>
                  <a:srgbClr val="CC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TEŞEKKÜRLER</a:t>
            </a:r>
            <a:endParaRPr lang="tr-TR" sz="3600" dirty="0">
              <a:solidFill>
                <a:srgbClr val="CC00CC"/>
              </a:solidFill>
            </a:endParaRPr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915" y="0"/>
            <a:ext cx="2343569" cy="261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894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44278FF-0D59-416B-80D2-9FE92ACC515E}" type="slidenum">
              <a:rPr lang="tr-TR" smtClean="0"/>
              <a:pPr>
                <a:defRPr/>
              </a:pPr>
              <a:t>5</a:t>
            </a:fld>
            <a:endParaRPr lang="tr-TR" dirty="0"/>
          </a:p>
        </p:txBody>
      </p:sp>
      <p:sp>
        <p:nvSpPr>
          <p:cNvPr id="7" name="Dikdörtgen 6"/>
          <p:cNvSpPr/>
          <p:nvPr/>
        </p:nvSpPr>
        <p:spPr>
          <a:xfrm>
            <a:off x="1776100" y="513146"/>
            <a:ext cx="5388188" cy="830997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tr-TR" sz="2400" dirty="0" smtClean="0"/>
              <a:t>KURUM ORGANİZASYON YAPISI</a:t>
            </a:r>
          </a:p>
          <a:p>
            <a:pPr lvl="0" algn="ctr"/>
            <a:r>
              <a:rPr lang="tr-TR" sz="2400" dirty="0" smtClean="0"/>
              <a:t>BAŞ MÜDÜRLÜK</a:t>
            </a:r>
            <a:endParaRPr lang="tr-TR" sz="24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9667"/>
            <a:ext cx="864096" cy="1008112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98906" y="1510672"/>
            <a:ext cx="8449748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graphicFrame>
        <p:nvGraphicFramePr>
          <p:cNvPr id="6" name="Nesne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1098233"/>
              </p:ext>
            </p:extLst>
          </p:nvPr>
        </p:nvGraphicFramePr>
        <p:xfrm>
          <a:off x="395536" y="1510672"/>
          <a:ext cx="8352928" cy="461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9" r:id="rId4" imgW="10229791" imgH="8048522" progId="Visio.Drawing.15">
                  <p:embed/>
                </p:oleObj>
              </mc:Choice>
              <mc:Fallback>
                <p:oleObj r:id="rId4" imgW="10229791" imgH="8048522" progId="Visio.Drawing.15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536" y="1510672"/>
                        <a:ext cx="8352928" cy="46101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Resim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6632"/>
            <a:ext cx="1115616" cy="10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901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44278FF-0D59-416B-80D2-9FE92ACC515E}" type="slidenum">
              <a:rPr lang="tr-TR" smtClean="0"/>
              <a:pPr>
                <a:defRPr/>
              </a:pPr>
              <a:t>6</a:t>
            </a:fld>
            <a:endParaRPr lang="tr-TR" dirty="0"/>
          </a:p>
        </p:txBody>
      </p:sp>
      <p:sp>
        <p:nvSpPr>
          <p:cNvPr id="7" name="Dikdörtgen 6"/>
          <p:cNvSpPr/>
          <p:nvPr/>
        </p:nvSpPr>
        <p:spPr>
          <a:xfrm>
            <a:off x="1776100" y="513146"/>
            <a:ext cx="5460196" cy="830997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tr-TR" sz="2400" dirty="0" smtClean="0"/>
              <a:t>KURUM ORGANİZASYON YAPISI</a:t>
            </a:r>
          </a:p>
          <a:p>
            <a:pPr lvl="0" algn="ctr"/>
            <a:r>
              <a:rPr lang="tr-TR" sz="2400" dirty="0" smtClean="0"/>
              <a:t>KALİTE YÖNETİM</a:t>
            </a:r>
            <a:endParaRPr lang="tr-TR" sz="2400" dirty="0"/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tr-TR"/>
          </a:p>
        </p:txBody>
      </p:sp>
      <p:pic>
        <p:nvPicPr>
          <p:cNvPr id="9" name="Resi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988" y="1541668"/>
            <a:ext cx="7416824" cy="5110295"/>
          </a:xfrm>
          <a:prstGeom prst="rect">
            <a:avLst/>
          </a:prstGeom>
        </p:spPr>
      </p:pic>
      <p:pic>
        <p:nvPicPr>
          <p:cNvPr id="10" name="Resi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89667"/>
            <a:ext cx="864096" cy="1008112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300" y="0"/>
            <a:ext cx="1115616" cy="10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033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Dikdörtgen"/>
          <p:cNvSpPr/>
          <p:nvPr/>
        </p:nvSpPr>
        <p:spPr>
          <a:xfrm>
            <a:off x="539750" y="1357313"/>
            <a:ext cx="8135938" cy="495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10244" name="7 Metin kutusu"/>
          <p:cNvSpPr txBox="1">
            <a:spLocks noChangeArrowheads="1"/>
          </p:cNvSpPr>
          <p:nvPr/>
        </p:nvSpPr>
        <p:spPr bwMode="auto">
          <a:xfrm>
            <a:off x="2771800" y="44624"/>
            <a:ext cx="3456384" cy="954107"/>
          </a:xfrm>
          <a:prstGeom prst="rect">
            <a:avLst/>
          </a:prstGeom>
          <a:ln/>
          <a:effectLst>
            <a:glow rad="101600">
              <a:schemeClr val="accent2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tr-TR" altLang="tr-TR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BÖLÜM KALİTE SORUMLULARI</a:t>
            </a:r>
            <a:endParaRPr lang="tr-TR" altLang="tr-TR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8 Oval"/>
          <p:cNvSpPr/>
          <p:nvPr/>
        </p:nvSpPr>
        <p:spPr>
          <a:xfrm>
            <a:off x="6011863" y="1357313"/>
            <a:ext cx="1008062" cy="6477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tr-TR"/>
          </a:p>
        </p:txBody>
      </p:sp>
      <p:sp>
        <p:nvSpPr>
          <p:cNvPr id="10250" name="12 Metin kutusu"/>
          <p:cNvSpPr txBox="1">
            <a:spLocks noChangeArrowheads="1"/>
          </p:cNvSpPr>
          <p:nvPr/>
        </p:nvSpPr>
        <p:spPr bwMode="auto">
          <a:xfrm>
            <a:off x="6732240" y="4293096"/>
            <a:ext cx="2411759" cy="923330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tr-TR" altLang="tr-TR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Her birim için Kalite Sorumlusu belirlenmiştir.</a:t>
            </a:r>
            <a:endParaRPr lang="tr-TR" altLang="tr-T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918" name="Resim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00139"/>
            <a:ext cx="8820150" cy="300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0800"/>
            <a:ext cx="6732588" cy="2765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7" y="188639"/>
            <a:ext cx="864096" cy="810091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11" name="Resim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931" y="0"/>
            <a:ext cx="1115616" cy="10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621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07504" y="1412776"/>
            <a:ext cx="8424936" cy="3970318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139700">
              <a:schemeClr val="accent2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tr-TR" dirty="0" smtClean="0"/>
              <a:t>Sağlıkta </a:t>
            </a:r>
            <a:r>
              <a:rPr lang="tr-TR" dirty="0"/>
              <a:t>Kalite Standardı ve Kalite Yönetim Sistemine ilişkin raporların değerlendirilmesi ve gerekli iyileştirmeler için öneriler,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tr-TR" dirty="0" smtClean="0"/>
              <a:t>Sağlık </a:t>
            </a:r>
            <a:r>
              <a:rPr lang="tr-TR" dirty="0"/>
              <a:t>Bakanlığı raporlarının değerlendirilmesi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tr-TR" dirty="0"/>
              <a:t>Öz değerlendirme sonuçlarının değerlendirilmesi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tr-TR" dirty="0" smtClean="0"/>
              <a:t>Bina Turu raporları sonrası iyileştirmeler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tr-TR" dirty="0" smtClean="0"/>
              <a:t>GRS Bildirimi sonrası iyileştirmeler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tr-TR" dirty="0" smtClean="0"/>
              <a:t>ÇMA analizleri sonrası iyileştirmeler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tr-TR" dirty="0" smtClean="0"/>
              <a:t>HMA analizleri sonrası iyileştirmeler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tr-TR" dirty="0" smtClean="0"/>
              <a:t>Gösterge ölçümü sonrası iyileştirmeler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tr-TR" dirty="0" smtClean="0"/>
              <a:t>Görüşler ve gelen resmi yazılar sonrası iyileştirmeler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r>
              <a:rPr lang="tr-TR" dirty="0" smtClean="0"/>
              <a:t>Vb.</a:t>
            </a:r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tr-TR" dirty="0" smtClean="0"/>
          </a:p>
          <a:p>
            <a:pPr marL="285750" lvl="0" indent="-285750">
              <a:buFont typeface="Wingdings" panose="05000000000000000000" pitchFamily="2" charset="2"/>
              <a:buChar char="Ø"/>
            </a:pPr>
            <a:endParaRPr lang="tr-TR" dirty="0"/>
          </a:p>
          <a:p>
            <a:endParaRPr lang="tr-TR" dirty="0"/>
          </a:p>
        </p:txBody>
      </p:sp>
      <p:sp>
        <p:nvSpPr>
          <p:cNvPr id="5" name="Dikdörtgen 4"/>
          <p:cNvSpPr/>
          <p:nvPr/>
        </p:nvSpPr>
        <p:spPr>
          <a:xfrm>
            <a:off x="2123728" y="116632"/>
            <a:ext cx="5472608" cy="830997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tr-TR" sz="2400" dirty="0" smtClean="0"/>
              <a:t>KALİTE POLİTİKALARI DOĞRULTUSUNDA; ÇALIŞMALAR</a:t>
            </a:r>
            <a:endParaRPr lang="tr-TR" sz="2400" dirty="0"/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2091"/>
            <a:ext cx="864096" cy="1008112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pic>
        <p:nvPicPr>
          <p:cNvPr id="6" name="Resim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6632"/>
            <a:ext cx="1115616" cy="10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94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ayt Numarası Yer Tutucusu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fld id="{E44278FF-0D59-416B-80D2-9FE92ACC515E}" type="slidenum">
              <a:rPr lang="tr-TR" smtClean="0"/>
              <a:pPr>
                <a:defRPr/>
              </a:pPr>
              <a:t>9</a:t>
            </a:fld>
            <a:endParaRPr lang="tr-TR" dirty="0"/>
          </a:p>
        </p:txBody>
      </p:sp>
      <p:sp>
        <p:nvSpPr>
          <p:cNvPr id="7" name="Dikdörtgen 6"/>
          <p:cNvSpPr/>
          <p:nvPr/>
        </p:nvSpPr>
        <p:spPr>
          <a:xfrm>
            <a:off x="2195736" y="116632"/>
            <a:ext cx="4824536" cy="461665"/>
          </a:xfrm>
          <a:prstGeom prst="rect">
            <a:avLst/>
          </a:prstGeom>
          <a:solidFill>
            <a:schemeClr val="bg2">
              <a:lumMod val="5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  <a:reflection blurRad="38100" stA="26000" endPos="23000" dist="25400" dir="5400000" sy="-100000" rotWithShape="0"/>
          </a:effec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/>
            <a:r>
              <a:rPr lang="tr-TR" sz="2400" dirty="0"/>
              <a:t>UYGULAMALI HİZMET SÜREÇLERİ</a:t>
            </a: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3" y="74241"/>
            <a:ext cx="864096" cy="1008112"/>
          </a:xfrm>
          <a:prstGeom prst="rect">
            <a:avLst/>
          </a:prstGeom>
          <a:scene3d>
            <a:camera prst="obliqueTopLeft"/>
            <a:lightRig rig="threePt" dir="t"/>
          </a:scene3d>
        </p:spPr>
      </p:pic>
      <p:sp>
        <p:nvSpPr>
          <p:cNvPr id="2" name="Oval 1"/>
          <p:cNvSpPr/>
          <p:nvPr/>
        </p:nvSpPr>
        <p:spPr>
          <a:xfrm>
            <a:off x="3059832" y="2564904"/>
            <a:ext cx="2578968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/>
              <a:t>Süreç Sağlayıcıları ve Yararlananları-</a:t>
            </a:r>
            <a:r>
              <a:rPr lang="tr-TR" b="1" dirty="0">
                <a:solidFill>
                  <a:schemeClr val="bg1"/>
                </a:solidFill>
              </a:rPr>
              <a:t>Süreç Sahibi</a:t>
            </a:r>
          </a:p>
          <a:p>
            <a:pPr algn="ctr"/>
            <a:endParaRPr lang="tr-TR" dirty="0"/>
          </a:p>
        </p:txBody>
      </p:sp>
      <p:sp>
        <p:nvSpPr>
          <p:cNvPr id="3" name="Sağ Ok 2"/>
          <p:cNvSpPr/>
          <p:nvPr/>
        </p:nvSpPr>
        <p:spPr>
          <a:xfrm rot="11798542" flipV="1">
            <a:off x="2173895" y="2421414"/>
            <a:ext cx="954931" cy="333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Sağ Ok 9"/>
          <p:cNvSpPr/>
          <p:nvPr/>
        </p:nvSpPr>
        <p:spPr>
          <a:xfrm rot="15826277" flipV="1">
            <a:off x="3605080" y="1900600"/>
            <a:ext cx="831879" cy="333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1" name="Sağ Ok 10"/>
          <p:cNvSpPr/>
          <p:nvPr/>
        </p:nvSpPr>
        <p:spPr>
          <a:xfrm rot="17466034" flipV="1">
            <a:off x="4798451" y="2069898"/>
            <a:ext cx="831879" cy="2842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Sağ Ok 11"/>
          <p:cNvSpPr/>
          <p:nvPr/>
        </p:nvSpPr>
        <p:spPr>
          <a:xfrm rot="9225337" flipV="1">
            <a:off x="2358990" y="3837392"/>
            <a:ext cx="998059" cy="333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3" name="Sağ Ok 12"/>
          <p:cNvSpPr/>
          <p:nvPr/>
        </p:nvSpPr>
        <p:spPr>
          <a:xfrm rot="5612230" flipV="1">
            <a:off x="4008319" y="4329469"/>
            <a:ext cx="831879" cy="333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Sağ Ok 13"/>
          <p:cNvSpPr/>
          <p:nvPr/>
        </p:nvSpPr>
        <p:spPr>
          <a:xfrm rot="3131039" flipV="1">
            <a:off x="5185304" y="4078641"/>
            <a:ext cx="831879" cy="333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5" name="Sağ Ok 14"/>
          <p:cNvSpPr/>
          <p:nvPr/>
        </p:nvSpPr>
        <p:spPr>
          <a:xfrm flipV="1">
            <a:off x="5719836" y="3167256"/>
            <a:ext cx="831879" cy="28428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7" name="Yuvarlatılmış Dikdörtgen 16"/>
          <p:cNvSpPr/>
          <p:nvPr/>
        </p:nvSpPr>
        <p:spPr>
          <a:xfrm>
            <a:off x="5795626" y="1200338"/>
            <a:ext cx="2160750" cy="942273"/>
          </a:xfrm>
          <a:prstGeom prst="roundRect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bg1"/>
                </a:solidFill>
              </a:rPr>
              <a:t>Bu Sürecin Çıktısını Kullanan Taraflar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18" name="Yuvarlatılmış Dikdörtgen 17"/>
          <p:cNvSpPr/>
          <p:nvPr/>
        </p:nvSpPr>
        <p:spPr>
          <a:xfrm>
            <a:off x="3128827" y="632432"/>
            <a:ext cx="1943706" cy="942273"/>
          </a:xfrm>
          <a:prstGeom prst="roundRect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bg1"/>
                </a:solidFill>
              </a:rPr>
              <a:t>Süreç Performans Kriterleri</a:t>
            </a:r>
            <a:endParaRPr lang="tr-TR" dirty="0">
              <a:solidFill>
                <a:schemeClr val="bg1"/>
              </a:solidFill>
            </a:endParaRPr>
          </a:p>
        </p:txBody>
      </p:sp>
      <p:sp>
        <p:nvSpPr>
          <p:cNvPr id="19" name="Yuvarlatılmış Dikdörtgen 18"/>
          <p:cNvSpPr/>
          <p:nvPr/>
        </p:nvSpPr>
        <p:spPr>
          <a:xfrm>
            <a:off x="180893" y="2038748"/>
            <a:ext cx="1942836" cy="831175"/>
          </a:xfrm>
          <a:prstGeom prst="roundRect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CC00CC"/>
              </a:buClr>
              <a:buSzPct val="110000"/>
              <a:defRPr/>
            </a:pPr>
            <a:r>
              <a:rPr lang="tr-TR" b="1" dirty="0" smtClean="0">
                <a:solidFill>
                  <a:schemeClr val="bg1"/>
                </a:solidFill>
              </a:rPr>
              <a:t>İhtiyaç Duyulan Girdiler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20" name="Yuvarlatılmış Dikdörtgen 19"/>
          <p:cNvSpPr/>
          <p:nvPr/>
        </p:nvSpPr>
        <p:spPr>
          <a:xfrm>
            <a:off x="116928" y="3774380"/>
            <a:ext cx="2246458" cy="942273"/>
          </a:xfrm>
          <a:prstGeom prst="roundRect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CC00CC"/>
              </a:buClr>
              <a:buSzPct val="110000"/>
              <a:defRPr/>
            </a:pPr>
            <a:r>
              <a:rPr lang="tr-TR" b="1" dirty="0" smtClean="0">
                <a:solidFill>
                  <a:schemeClr val="bg1"/>
                </a:solidFill>
              </a:rPr>
              <a:t>İhtiyaç Duyulan Ayrıntılı Kaynaklar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21" name="Yuvarlatılmış Dikdörtgen 20"/>
          <p:cNvSpPr/>
          <p:nvPr/>
        </p:nvSpPr>
        <p:spPr>
          <a:xfrm>
            <a:off x="3548651" y="4940481"/>
            <a:ext cx="1366773" cy="942273"/>
          </a:xfrm>
          <a:prstGeom prst="roundRect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CC00CC"/>
              </a:buClr>
              <a:buSzPct val="110000"/>
              <a:defRPr/>
            </a:pPr>
            <a:r>
              <a:rPr lang="tr-TR" b="1" dirty="0" smtClean="0">
                <a:solidFill>
                  <a:schemeClr val="bg1"/>
                </a:solidFill>
              </a:rPr>
              <a:t>Süreç Kontrolü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22" name="Yuvarlatılmış Dikdörtgen 21"/>
          <p:cNvSpPr/>
          <p:nvPr/>
        </p:nvSpPr>
        <p:spPr>
          <a:xfrm>
            <a:off x="65085" y="5001147"/>
            <a:ext cx="2174451" cy="942273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bg1"/>
                </a:solidFill>
              </a:rPr>
              <a:t>Personel 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 smtClean="0">
                <a:solidFill>
                  <a:schemeClr val="bg1"/>
                </a:solidFill>
              </a:rPr>
              <a:t>Donanım </a:t>
            </a:r>
            <a:endParaRPr lang="tr-TR" b="1" dirty="0">
              <a:solidFill>
                <a:schemeClr val="bg1"/>
              </a:solidFill>
            </a:endParaRPr>
          </a:p>
          <a:p>
            <a:pPr algn="ctr"/>
            <a:r>
              <a:rPr lang="tr-TR" b="1" dirty="0">
                <a:solidFill>
                  <a:schemeClr val="bg1"/>
                </a:solidFill>
              </a:rPr>
              <a:t>Fiziki Alan</a:t>
            </a:r>
          </a:p>
        </p:txBody>
      </p:sp>
      <p:sp>
        <p:nvSpPr>
          <p:cNvPr id="23" name="Yuvarlatılmış Dikdörtgen 22"/>
          <p:cNvSpPr/>
          <p:nvPr/>
        </p:nvSpPr>
        <p:spPr>
          <a:xfrm>
            <a:off x="6076623" y="4443633"/>
            <a:ext cx="1366773" cy="842021"/>
          </a:xfrm>
          <a:prstGeom prst="roundRect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 smtClean="0">
                <a:solidFill>
                  <a:schemeClr val="bg1"/>
                </a:solidFill>
              </a:rPr>
              <a:t>Çıktı</a:t>
            </a:r>
            <a:endParaRPr lang="tr-TR" b="1" dirty="0">
              <a:solidFill>
                <a:schemeClr val="bg1"/>
              </a:solidFill>
            </a:endParaRPr>
          </a:p>
        </p:txBody>
      </p:sp>
      <p:sp>
        <p:nvSpPr>
          <p:cNvPr id="24" name="Yuvarlatılmış Dikdörtgen 23"/>
          <p:cNvSpPr/>
          <p:nvPr/>
        </p:nvSpPr>
        <p:spPr>
          <a:xfrm>
            <a:off x="6760010" y="3128630"/>
            <a:ext cx="1628414" cy="732418"/>
          </a:xfrm>
          <a:prstGeom prst="roundRect">
            <a:avLst/>
          </a:prstGeom>
          <a:solidFill>
            <a:srgbClr val="66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r-TR" b="1" dirty="0" smtClean="0">
                <a:solidFill>
                  <a:schemeClr val="bg1"/>
                </a:solidFill>
              </a:rPr>
              <a:t>Tedarikçiler</a:t>
            </a:r>
            <a:endParaRPr lang="tr-TR" b="1" dirty="0">
              <a:solidFill>
                <a:schemeClr val="bg1"/>
              </a:solidFill>
            </a:endParaRPr>
          </a:p>
        </p:txBody>
      </p:sp>
      <p:pic>
        <p:nvPicPr>
          <p:cNvPr id="25" name="Resim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116632"/>
            <a:ext cx="1115616" cy="1081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80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ava Akımı">
  <a:themeElements>
    <a:clrScheme name="Hava Akımı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Hava Akımı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ava Akımı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29089</TotalTime>
  <Words>1115</Words>
  <Application>Microsoft Office PowerPoint</Application>
  <PresentationFormat>Ekran Gösterisi (4:3)</PresentationFormat>
  <Paragraphs>204</Paragraphs>
  <Slides>41</Slides>
  <Notes>4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2</vt:i4>
      </vt:variant>
      <vt:variant>
        <vt:lpstr>Slayt Başlıkları</vt:lpstr>
      </vt:variant>
      <vt:variant>
        <vt:i4>41</vt:i4>
      </vt:variant>
    </vt:vector>
  </HeadingPairs>
  <TitlesOfParts>
    <vt:vector size="50" baseType="lpstr">
      <vt:lpstr>Arial</vt:lpstr>
      <vt:lpstr>Calibri</vt:lpstr>
      <vt:lpstr>Georgia</vt:lpstr>
      <vt:lpstr>Times New Roman</vt:lpstr>
      <vt:lpstr>Trebuchet MS</vt:lpstr>
      <vt:lpstr>Wingdings</vt:lpstr>
      <vt:lpstr>Hava Akımı</vt:lpstr>
      <vt:lpstr>Visio.Drawing.15</vt:lpstr>
      <vt:lpstr>Visio.Drawing.11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Emin Ergül Maliyet Analizi 6265</dc:creator>
  <cp:lastModifiedBy>Cennet ERDEM</cp:lastModifiedBy>
  <cp:revision>1093</cp:revision>
  <cp:lastPrinted>2013-12-13T13:05:42Z</cp:lastPrinted>
  <dcterms:created xsi:type="dcterms:W3CDTF">2013-12-11T07:06:34Z</dcterms:created>
  <dcterms:modified xsi:type="dcterms:W3CDTF">2019-02-27T09:41:12Z</dcterms:modified>
</cp:coreProperties>
</file>