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864" r:id="rId3"/>
    <p:sldId id="949" r:id="rId4"/>
    <p:sldId id="1014" r:id="rId5"/>
    <p:sldId id="1023" r:id="rId6"/>
    <p:sldId id="1003" r:id="rId7"/>
    <p:sldId id="1015" r:id="rId8"/>
    <p:sldId id="1004" r:id="rId9"/>
    <p:sldId id="1005" r:id="rId10"/>
    <p:sldId id="1006" r:id="rId11"/>
    <p:sldId id="1007" r:id="rId12"/>
    <p:sldId id="1008" r:id="rId13"/>
    <p:sldId id="1009" r:id="rId14"/>
    <p:sldId id="1010" r:id="rId15"/>
    <p:sldId id="1011" r:id="rId16"/>
    <p:sldId id="1012" r:id="rId17"/>
    <p:sldId id="1013" r:id="rId18"/>
    <p:sldId id="978" r:id="rId19"/>
    <p:sldId id="979" r:id="rId20"/>
    <p:sldId id="996" r:id="rId21"/>
    <p:sldId id="1001" r:id="rId22"/>
    <p:sldId id="1002" r:id="rId23"/>
    <p:sldId id="1022" r:id="rId24"/>
    <p:sldId id="1016" r:id="rId25"/>
    <p:sldId id="1017" r:id="rId26"/>
    <p:sldId id="1018" r:id="rId27"/>
    <p:sldId id="1019" r:id="rId28"/>
    <p:sldId id="1020" r:id="rId29"/>
    <p:sldId id="1021" r:id="rId30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A50021"/>
    <a:srgbClr val="181A72"/>
    <a:srgbClr val="DCF0C6"/>
    <a:srgbClr val="1216AE"/>
    <a:srgbClr val="FFCCFF"/>
    <a:srgbClr val="0066FF"/>
    <a:srgbClr val="A3FBFB"/>
    <a:srgbClr val="00FFCC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0493" autoAdjust="0"/>
  </p:normalViewPr>
  <p:slideViewPr>
    <p:cSldViewPr>
      <p:cViewPr varScale="1">
        <p:scale>
          <a:sx n="88" d="100"/>
          <a:sy n="88" d="100"/>
        </p:scale>
        <p:origin x="1652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7850"/>
            <a:ext cx="56070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Asıl metin stillerini düzenlemek için tıklatın</a:t>
            </a:r>
          </a:p>
          <a:p>
            <a:pPr lvl="1"/>
            <a:r>
              <a:rPr lang="en-US" noProof="0" smtClean="0"/>
              <a:t>İkinci düzey</a:t>
            </a:r>
          </a:p>
          <a:p>
            <a:pPr lvl="2"/>
            <a:r>
              <a:rPr lang="en-US" noProof="0" smtClean="0"/>
              <a:t>Üçüncü düzey</a:t>
            </a:r>
          </a:p>
          <a:p>
            <a:pPr lvl="3"/>
            <a:r>
              <a:rPr lang="en-US" noProof="0" smtClean="0"/>
              <a:t>Dördüncü düzey</a:t>
            </a:r>
          </a:p>
          <a:p>
            <a:pPr lvl="4"/>
            <a:r>
              <a:rPr lang="en-US" noProof="0" smtClean="0"/>
              <a:t>Beşinci düzey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6E407F4-A499-458F-AC3F-EF894E189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75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560FCC-2F57-4093-8670-D36A108A922F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2142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5859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54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77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08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23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94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45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560FCC-2F57-4093-8670-D36A108A922F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264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94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Üniversitemizin</a:t>
            </a:r>
            <a:r>
              <a:rPr lang="tr-TR" baseline="0" dirty="0" smtClean="0"/>
              <a:t> performansını süreçlere göre değerlendirmek için ana süreçler belirlendi.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55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66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en-US" dirty="0" smtClean="0"/>
              <a:t>Her sürecin beş çekirdek</a:t>
            </a:r>
            <a:r>
              <a:rPr lang="tr-TR" altLang="en-US" baseline="0" dirty="0" smtClean="0"/>
              <a:t> bileşeni vardır. Süreçler planlanır, yürütülür ve değerlendirilirken bu beş çekirdek bileşen dikkate alınır. Yapılandırılması aşamasında dikkate alınacak süreç elemanları da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3745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1519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560FCC-2F57-4093-8670-D36A108A922F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1997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en-US" dirty="0" smtClean="0"/>
              <a:t>Her sürecin beş çekirdek</a:t>
            </a:r>
            <a:r>
              <a:rPr lang="tr-TR" altLang="en-US" baseline="0" dirty="0" smtClean="0"/>
              <a:t> bileşeni vardır. Süreçler planlanır, yürütülür ve değerlendirilirken bu beş çekirdek bileşen dikkate alınır. Yapılandırılması aşamasında dikkate alınacak süreç elemanları da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6744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8B25B-BFFD-47D1-A3C5-25CCFE689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3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9D51C-DF53-43D1-AEC3-457A91E5D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2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8F36A-633A-4323-8F3D-F7986C0DF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1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641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074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318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550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828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600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350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060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3964" y="6511172"/>
            <a:ext cx="3896072" cy="208111"/>
          </a:xfrm>
          <a:ln/>
        </p:spPr>
        <p:txBody>
          <a:bodyPr/>
          <a:lstStyle>
            <a:lvl1pPr>
              <a:defRPr sz="105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</a:t>
            </a:r>
            <a:r>
              <a:rPr lang="tr-TR" dirty="0" smtClean="0"/>
              <a:t>08 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A909C909-1AEF-482A-9402-771828023E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3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310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557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183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5EF11-B518-41E0-A888-5D7C25CB4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0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149E9-4861-44A7-9654-886759201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DEED4-4212-478D-BED7-2074731C7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2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69FFB-59EC-410C-8E2C-86CA5BB3A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7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7784" y="6483350"/>
            <a:ext cx="4040088" cy="280119"/>
          </a:xfrm>
          <a:ln/>
        </p:spPr>
        <p:txBody>
          <a:bodyPr/>
          <a:lstStyle>
            <a:lvl1pPr>
              <a:defRPr sz="1050">
                <a:solidFill>
                  <a:srgbClr val="333399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1AE22-8014-4564-BCD7-FB836EBB2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6" descr="C:\Users\Diler\Pictures\pau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175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78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A387D-7B6D-4938-8997-518F93D59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DC4AB-46A8-4A33-84B5-C0598E75F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Asıl metin stillerini düzenlemek için tıklatın</a:t>
            </a:r>
          </a:p>
          <a:p>
            <a:pPr lvl="1"/>
            <a:r>
              <a:rPr lang="en-US" altLang="en-US" smtClean="0"/>
              <a:t>İkinci düzey</a:t>
            </a:r>
          </a:p>
          <a:p>
            <a:pPr lvl="2"/>
            <a:r>
              <a:rPr lang="en-US" altLang="en-US" smtClean="0"/>
              <a:t>Üçüncü düzey</a:t>
            </a:r>
          </a:p>
          <a:p>
            <a:pPr lvl="3"/>
            <a:r>
              <a:rPr lang="en-US" altLang="en-US" smtClean="0"/>
              <a:t>Dördüncü düzey</a:t>
            </a:r>
          </a:p>
          <a:p>
            <a:pPr lvl="4"/>
            <a:r>
              <a:rPr lang="en-US" altLang="en-US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91ECF4C-D575-4644-8564-C859B4C42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598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e.gatech.edu/sites/default/files/documents/po_oe_2018_presentation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e.gatech.edu/sites/default/files/documents/po_oe_2018_presentation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e.gatech.edu/sites/default/files/documents/po_oe_2018_presentation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e.gatech.edu/sites/default/files/documents/po_oe_2018_presentation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e.gatech.edu/sites/default/files/documents/po_oe_2018_presentation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e.gatech.edu/sites/default/files/documents/po_oe_2018_presentation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619DA7-3A2C-4066-B615-D681A21821B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269775" y="980728"/>
            <a:ext cx="8604448" cy="1296144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3600" dirty="0" smtClean="0">
                <a:solidFill>
                  <a:srgbClr val="A50021"/>
                </a:solidFill>
              </a:rPr>
              <a:t>Süreç Dokümantasyonu Eğitimi</a:t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A50021"/>
                </a:solidFill>
              </a:rPr>
              <a:t>Eğitim- Öğretim Süreci</a:t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A50021"/>
                </a:solidFill>
              </a:rPr>
              <a:t>Grup Çalışması</a:t>
            </a:r>
            <a:endParaRPr lang="en-US" altLang="en-US" sz="3600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96515" y="3284984"/>
            <a:ext cx="7750969" cy="281622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tr-TR" altLang="en-US" sz="2400" dirty="0">
                <a:solidFill>
                  <a:schemeClr val="accent2"/>
                </a:solidFill>
              </a:rPr>
              <a:t>Diler </a:t>
            </a:r>
            <a:r>
              <a:rPr lang="tr-TR" altLang="en-US" sz="2400" dirty="0" smtClean="0">
                <a:solidFill>
                  <a:schemeClr val="accent2"/>
                </a:solidFill>
              </a:rPr>
              <a:t>Aslan</a:t>
            </a:r>
          </a:p>
          <a:p>
            <a:pPr algn="ctr" eaLnBrk="1" hangingPunct="1">
              <a:buFontTx/>
              <a:buNone/>
            </a:pPr>
            <a:r>
              <a:rPr lang="tr-TR" altLang="en-US" sz="2000" dirty="0" smtClean="0">
                <a:solidFill>
                  <a:schemeClr val="accent2"/>
                </a:solidFill>
              </a:rPr>
              <a:t>PAÜ Kalite Koordinatörü</a:t>
            </a:r>
          </a:p>
          <a:p>
            <a:pPr algn="ctr" eaLnBrk="1" hangingPunct="1">
              <a:buFontTx/>
              <a:buNone/>
            </a:pPr>
            <a:r>
              <a:rPr lang="tr-TR" altLang="en-US" sz="2000" dirty="0" smtClean="0">
                <a:solidFill>
                  <a:schemeClr val="accent2"/>
                </a:solidFill>
              </a:rPr>
              <a:t>Kalite Komisyonu Üyesi</a:t>
            </a:r>
          </a:p>
          <a:p>
            <a:pPr algn="ctr" eaLnBrk="1" hangingPunct="1">
              <a:buFontTx/>
              <a:buNone/>
            </a:pPr>
            <a:r>
              <a:rPr lang="tr-TR" altLang="en-US" sz="2000" dirty="0" smtClean="0">
                <a:solidFill>
                  <a:schemeClr val="accent2"/>
                </a:solidFill>
              </a:rPr>
              <a:t>PAÜ </a:t>
            </a:r>
            <a:r>
              <a:rPr lang="tr-TR" altLang="en-US" sz="2000" dirty="0">
                <a:solidFill>
                  <a:schemeClr val="accent2"/>
                </a:solidFill>
              </a:rPr>
              <a:t>Kalite Yönetimi ve Veri </a:t>
            </a:r>
            <a:r>
              <a:rPr lang="tr-TR" altLang="en-US" sz="2000" dirty="0" smtClean="0">
                <a:solidFill>
                  <a:schemeClr val="accent2"/>
                </a:solidFill>
              </a:rPr>
              <a:t>Değerlendirme (KAVDEM) </a:t>
            </a:r>
            <a:r>
              <a:rPr lang="tr-TR" altLang="en-US" sz="2000" dirty="0">
                <a:solidFill>
                  <a:schemeClr val="accent2"/>
                </a:solidFill>
              </a:rPr>
              <a:t>Uygulama ve Araştırma Merkezi</a:t>
            </a:r>
          </a:p>
          <a:p>
            <a:pPr algn="ctr" eaLnBrk="1" hangingPunct="1">
              <a:buFontTx/>
              <a:buNone/>
            </a:pPr>
            <a:r>
              <a:rPr lang="tr-TR" altLang="en-US" sz="2000" dirty="0" smtClean="0">
                <a:solidFill>
                  <a:schemeClr val="accent2"/>
                </a:solidFill>
              </a:rPr>
              <a:t>Müdürü</a:t>
            </a:r>
          </a:p>
          <a:p>
            <a:pPr algn="ctr" eaLnBrk="1" hangingPunct="1">
              <a:buFontTx/>
              <a:buNone/>
            </a:pPr>
            <a:r>
              <a:rPr lang="tr-TR" altLang="en-US" sz="2000" dirty="0" smtClean="0">
                <a:solidFill>
                  <a:schemeClr val="accent2"/>
                </a:solidFill>
              </a:rPr>
              <a:t>Tıp Fakültesi Öğretim Üyesi</a:t>
            </a:r>
            <a:endParaRPr lang="en-US" altLang="en-US" sz="1800" dirty="0">
              <a:solidFill>
                <a:schemeClr val="accent2"/>
              </a:solidFill>
            </a:endParaRPr>
          </a:p>
        </p:txBody>
      </p:sp>
      <p:pic>
        <p:nvPicPr>
          <p:cNvPr id="2054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4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10801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Kurum Dış Değerlendirme Geribildirim Raporu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95536" y="1435581"/>
            <a:ext cx="839985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Akademik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program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bilgi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paketlerinin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özellikle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ögretim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yöntemleri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ölçme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degerlendirme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yöntemleri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is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yükleri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açisindan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gözden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geçirilmesi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Iyi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uygulama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örnekleri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programlardaki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ögrenci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merkezli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ögrenme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aktif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öğretim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yöntemlerinin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yayginlastirilmasi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Ögretim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üyelerinin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egiticilik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becerilerinin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gelistirilmesine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sistematik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destek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verilmesi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Üniversite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düzeyinde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planlanan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mezun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izleme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degerlendirme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sisteminin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uygulamaya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konulmasi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Üniversite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genelinde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program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akreditasyon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çalismalarinin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yayginlastirilmasi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Program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gelistirme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süreçlerine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dis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paydas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katilimlarinin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tüm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programlarda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yayginlastirilmasi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40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10801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Kurum Dış Değerlendirme Geribildirim Raporu-2017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54211" y="1656021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Akademik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danismanlik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desteginin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güçlendirilmesi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ÇAP ve yandal programlarinin yayginlastirilmasi,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Kariyer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merkezinin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aktif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hale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getirilmesi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Üniversitenin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tüm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birimlerinde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staj-alan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uygulamasi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çalismalarinin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yönetimi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ve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yapilandirilmasi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Seçmeli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ders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sisteminin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gelistirilmesi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Kütüphane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kaynaklarinin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ögrenci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sayisinin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artisina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bagli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olarak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gelistirilmesi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Üniversite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yönetim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organlarinda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ögrenci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katiliminin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saglanmasi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Kinikli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yerleskesi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disindaki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ögrencilere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fiziksel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sosyal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sportif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kültürel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imkanlarin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saglanmasi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882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77" y="1303675"/>
            <a:ext cx="8381240" cy="3781509"/>
          </a:xfrm>
          <a:prstGeom prst="rect">
            <a:avLst/>
          </a:prstGeom>
        </p:spPr>
      </p:pic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722087" y="476672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Stratejik Plan 2019-2023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2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411760" y="548680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Hizmet Envanteri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375682"/>
            <a:ext cx="8758565" cy="378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619854" y="476672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Hizmet Standartları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196752"/>
            <a:ext cx="8920471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3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875561" y="325029"/>
            <a:ext cx="7542365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Kamu İç Kontrol Standartları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923111"/>
            <a:ext cx="5936599" cy="557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0788" y="6118372"/>
            <a:ext cx="7853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 err="1" smtClean="0"/>
              <a:t>Warren</a:t>
            </a:r>
            <a:r>
              <a:rPr lang="tr-TR" sz="1200" dirty="0" smtClean="0"/>
              <a:t> </a:t>
            </a:r>
            <a:r>
              <a:rPr lang="tr-TR" sz="1200" dirty="0" err="1" smtClean="0"/>
              <a:t>Alford</a:t>
            </a:r>
            <a:r>
              <a:rPr lang="tr-TR" sz="1200" dirty="0" smtClean="0"/>
              <a:t> </a:t>
            </a:r>
            <a:r>
              <a:rPr lang="en-US" sz="1200" b="1" dirty="0"/>
              <a:t>ISO 9001:2015 Leadership Commitment and Top </a:t>
            </a:r>
            <a:r>
              <a:rPr lang="en-US" sz="1200" b="1" dirty="0" smtClean="0"/>
              <a:t>Management</a:t>
            </a:r>
            <a:r>
              <a:rPr lang="tr-TR" sz="1200" b="1" dirty="0" smtClean="0"/>
              <a:t> </a:t>
            </a:r>
          </a:p>
          <a:p>
            <a:r>
              <a:rPr lang="tr-TR" sz="1200" dirty="0"/>
              <a:t>https://www.warrenalford.com/video/iso-9001-2015-leadership-and-top-management-commitment.mp4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95536" y="190572"/>
            <a:ext cx="8604448" cy="122245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800" kern="0" dirty="0" smtClean="0">
                <a:solidFill>
                  <a:srgbClr val="A50021"/>
                </a:solidFill>
              </a:rPr>
              <a:t>İyileştirme süreci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800" kern="0" dirty="0" smtClean="0">
                <a:solidFill>
                  <a:srgbClr val="A50021"/>
                </a:solidFill>
              </a:rPr>
              <a:t>Planla-Uygula-Kontrol et-Önlem al</a:t>
            </a:r>
            <a:endParaRPr lang="en-US" altLang="en-US" sz="2800" kern="0" dirty="0" smtClean="0">
              <a:solidFill>
                <a:srgbClr val="A50021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131840" y="1921211"/>
            <a:ext cx="3486150" cy="3322637"/>
            <a:chOff x="5562600" y="2171700"/>
            <a:chExt cx="4572000" cy="4114800"/>
          </a:xfrm>
        </p:grpSpPr>
        <p:sp>
          <p:nvSpPr>
            <p:cNvPr id="7" name="Oval 2"/>
            <p:cNvSpPr>
              <a:spLocks noChangeArrowheads="1"/>
            </p:cNvSpPr>
            <p:nvPr/>
          </p:nvSpPr>
          <p:spPr bwMode="auto">
            <a:xfrm>
              <a:off x="6172617" y="2704481"/>
              <a:ext cx="3199983" cy="2895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tr-TR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PUKÖ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8534400" y="3314700"/>
              <a:ext cx="1600200" cy="1447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Uygula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7009568" y="4839537"/>
              <a:ext cx="1601032" cy="144696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dirty="0"/>
                <a:t>Kontrol </a:t>
              </a:r>
            </a:p>
            <a:p>
              <a:pPr algn="ctr" eaLnBrk="0" hangingPunct="0">
                <a:defRPr/>
              </a:pPr>
              <a:r>
                <a:rPr lang="tr-TR" dirty="0" smtClean="0"/>
                <a:t>Et</a:t>
              </a:r>
              <a:endParaRPr lang="en-US" dirty="0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6934200" y="2171700"/>
              <a:ext cx="1600200" cy="1447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Planla</a:t>
              </a:r>
              <a:endParaRPr lang="en-US" altLang="en-US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8686800" y="2857500"/>
              <a:ext cx="304800" cy="3048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>
              <a:off x="8839200" y="4838700"/>
              <a:ext cx="228600" cy="3810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rot="11415646" flipH="1">
              <a:off x="6475413" y="2863850"/>
              <a:ext cx="304800" cy="3810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 flipV="1">
              <a:off x="6477000" y="4914900"/>
              <a:ext cx="304800" cy="3048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6934200" y="2171700"/>
              <a:ext cx="1600200" cy="1447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Planla</a:t>
              </a:r>
              <a:endPara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562600" y="3314700"/>
              <a:ext cx="1600200" cy="1447800"/>
            </a:xfrm>
            <a:prstGeom prst="ellipse">
              <a:avLst/>
            </a:prstGeom>
            <a:solidFill>
              <a:srgbClr val="00E7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Önlem al-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sz="20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Değiştir</a:t>
              </a:r>
              <a:endPara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503537" y="1574891"/>
            <a:ext cx="2320597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Planlamada: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Politika belirlenir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Hedefler tanımlanır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Riskler belirlenir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 temelli kalite planlanır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Kaynaklar sağlanır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8559" y="4288440"/>
            <a:ext cx="2615889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 sırasında: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Operasyonel</a:t>
            </a: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(İş) süreçler uygulanır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İndikatörlere göre ölçümler yapılır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Riskler gözlenir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Ürün ve hizmet sağlanır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5043" y="4207192"/>
            <a:ext cx="2615889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 sırasında: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Denetimler/değerlendirmeler yapılır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Hedeflere/şartlara erişim durumu kanıtlanır: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Validasyonlar</a:t>
            </a:r>
            <a:endParaRPr lang="tr-TR" sz="1400" dirty="0" smtClean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Verifikasyonlar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0187" y="1769373"/>
            <a:ext cx="2615889" cy="13849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Önlem al veya değiştirme aşamasında: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Sürekli iyileştirme için değişiklikler planlanır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Önleyici faaliyetler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Düzeltici faaliyetler planlanır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72757" y="6467155"/>
            <a:ext cx="4069432" cy="280119"/>
          </a:xfrm>
        </p:spPr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Eylül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476672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600" dirty="0" smtClean="0">
                <a:solidFill>
                  <a:srgbClr val="A50021"/>
                </a:solidFill>
                <a:latin typeface="+mj-lt"/>
              </a:rPr>
              <a:t>SIPOC Diyagramı</a:t>
            </a:r>
            <a:endParaRPr lang="en-US" altLang="en-US" sz="3600" dirty="0" smtClean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00" y="5359909"/>
            <a:ext cx="7880755" cy="1098606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026124"/>
              </p:ext>
            </p:extLst>
          </p:nvPr>
        </p:nvGraphicFramePr>
        <p:xfrm>
          <a:off x="251520" y="1283343"/>
          <a:ext cx="8538914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912">
                  <a:extLst>
                    <a:ext uri="{9D8B030D-6E8A-4147-A177-3AD203B41FA5}">
                      <a16:colId xmlns:a16="http://schemas.microsoft.com/office/drawing/2014/main" val="4089980702"/>
                    </a:ext>
                  </a:extLst>
                </a:gridCol>
                <a:gridCol w="1578623">
                  <a:extLst>
                    <a:ext uri="{9D8B030D-6E8A-4147-A177-3AD203B41FA5}">
                      <a16:colId xmlns:a16="http://schemas.microsoft.com/office/drawing/2014/main" val="4196046550"/>
                    </a:ext>
                  </a:extLst>
                </a:gridCol>
                <a:gridCol w="1578623">
                  <a:extLst>
                    <a:ext uri="{9D8B030D-6E8A-4147-A177-3AD203B41FA5}">
                      <a16:colId xmlns:a16="http://schemas.microsoft.com/office/drawing/2014/main" val="695616249"/>
                    </a:ext>
                  </a:extLst>
                </a:gridCol>
                <a:gridCol w="1506867">
                  <a:extLst>
                    <a:ext uri="{9D8B030D-6E8A-4147-A177-3AD203B41FA5}">
                      <a16:colId xmlns:a16="http://schemas.microsoft.com/office/drawing/2014/main" val="462047989"/>
                    </a:ext>
                  </a:extLst>
                </a:gridCol>
                <a:gridCol w="1793889">
                  <a:extLst>
                    <a:ext uri="{9D8B030D-6E8A-4147-A177-3AD203B41FA5}">
                      <a16:colId xmlns:a16="http://schemas.microsoft.com/office/drawing/2014/main" val="237116892"/>
                    </a:ext>
                  </a:extLst>
                </a:gridCol>
              </a:tblGrid>
              <a:tr h="567268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Sağlayıcılar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I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Girdiler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P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Süreç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Çıktılar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Müşteriler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070002"/>
                  </a:ext>
                </a:extLst>
              </a:tr>
              <a:tr h="1044967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Sürecin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girdilerini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sağlıyor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giriyor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Girdiler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çıktılara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nasıl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transforme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olu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Süreçten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çıkıyor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Sürecin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çıktılarını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kullanı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yararlanı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r?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076989"/>
                  </a:ext>
                </a:extLst>
              </a:tr>
              <a:tr h="36325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5</a:t>
                      </a:r>
                    </a:p>
                    <a:p>
                      <a:endParaRPr lang="tr-TR" sz="2400" dirty="0" smtClean="0"/>
                    </a:p>
                    <a:p>
                      <a:endParaRPr lang="tr-TR" sz="2400" dirty="0" smtClean="0"/>
                    </a:p>
                    <a:p>
                      <a:endParaRPr lang="tr-TR" sz="2400" dirty="0" smtClean="0"/>
                    </a:p>
                    <a:p>
                      <a:endParaRPr lang="tr-TR" sz="2400" dirty="0" smtClean="0"/>
                    </a:p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531761"/>
                  </a:ext>
                </a:extLst>
              </a:tr>
            </a:tbl>
          </a:graphicData>
        </a:graphic>
      </p:graphicFrame>
      <p:sp>
        <p:nvSpPr>
          <p:cNvPr id="10" name="Up Arrow Callout 9"/>
          <p:cNvSpPr/>
          <p:nvPr/>
        </p:nvSpPr>
        <p:spPr>
          <a:xfrm>
            <a:off x="4018099" y="4266278"/>
            <a:ext cx="1368152" cy="117894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2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476672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600" dirty="0" smtClean="0">
                <a:solidFill>
                  <a:srgbClr val="A50021"/>
                </a:solidFill>
                <a:latin typeface="+mj-lt"/>
              </a:rPr>
              <a:t>CATWOE Analizi</a:t>
            </a:r>
            <a:endParaRPr lang="en-US" altLang="en-US" sz="3600" dirty="0" smtClean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536" y="1518072"/>
          <a:ext cx="8291264" cy="4845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2438">
                  <a:extLst>
                    <a:ext uri="{9D8B030D-6E8A-4147-A177-3AD203B41FA5}">
                      <a16:colId xmlns:a16="http://schemas.microsoft.com/office/drawing/2014/main" val="1289055285"/>
                    </a:ext>
                  </a:extLst>
                </a:gridCol>
                <a:gridCol w="2678186">
                  <a:extLst>
                    <a:ext uri="{9D8B030D-6E8A-4147-A177-3AD203B41FA5}">
                      <a16:colId xmlns:a16="http://schemas.microsoft.com/office/drawing/2014/main" val="2379454251"/>
                    </a:ext>
                  </a:extLst>
                </a:gridCol>
                <a:gridCol w="4200640">
                  <a:extLst>
                    <a:ext uri="{9D8B030D-6E8A-4147-A177-3AD203B41FA5}">
                      <a16:colId xmlns:a16="http://schemas.microsoft.com/office/drawing/2014/main" val="3361488868"/>
                    </a:ext>
                  </a:extLst>
                </a:gridCol>
              </a:tblGrid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Müşteri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Yararlanan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Kullanan</a:t>
                      </a: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T’den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etkilenen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kişilerdir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Etki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negatif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pozitif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olabilir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kimin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için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işletiliyor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1391842"/>
                  </a:ext>
                </a:extLst>
              </a:tr>
              <a:tr h="472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Aktör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T’yi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planlayan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uygulayanlardır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8924548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Transformasyon</a:t>
                      </a:r>
                      <a:endParaRPr lang="en-US" sz="1100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CATWOE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Tranformasyona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odaklanır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.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Tek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süreçtir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. Bu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süreçte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girdiye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değer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katılarak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çıktı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haline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transforme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edilir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.</a:t>
                      </a:r>
                      <a:endParaRPr lang="en-US" sz="1100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6710927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W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Dünyadaki</a:t>
                      </a:r>
                      <a:r>
                        <a:rPr lang="en-US" sz="1600" dirty="0">
                          <a:effectLst/>
                        </a:rPr>
                        <a:t> Durum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Transformasyonu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değerli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kılan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dünyadaki</a:t>
                      </a:r>
                      <a:r>
                        <a:rPr lang="en-US" sz="1600" dirty="0">
                          <a:effectLst/>
                        </a:rPr>
                        <a:t> durum </a:t>
                      </a:r>
                      <a:r>
                        <a:rPr lang="en-US" sz="1600" dirty="0" err="1">
                          <a:effectLst/>
                        </a:rPr>
                        <a:t>nedir</a:t>
                      </a:r>
                      <a:r>
                        <a:rPr lang="en-US" sz="1600" dirty="0">
                          <a:effectLst/>
                        </a:rPr>
                        <a:t>? </a:t>
                      </a:r>
                      <a:r>
                        <a:rPr lang="en-US" sz="1600" dirty="0" err="1">
                          <a:effectLst/>
                        </a:rPr>
                        <a:t>Dünyadaki</a:t>
                      </a:r>
                      <a:r>
                        <a:rPr lang="en-US" sz="1600" dirty="0">
                          <a:effectLst/>
                        </a:rPr>
                        <a:t> durum, </a:t>
                      </a:r>
                      <a:r>
                        <a:rPr lang="en-US" sz="1600" dirty="0" err="1">
                          <a:effectLst/>
                        </a:rPr>
                        <a:t>T’yi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daha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anlamlı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kılar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4224368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Sahip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Transformasyonu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yöneten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kişi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veya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kişiler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Sürecin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uygulanması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veyanuygulanmaması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kararı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verir</a:t>
                      </a:r>
                      <a:r>
                        <a:rPr lang="en-US" sz="1600" dirty="0">
                          <a:effectLst/>
                        </a:rPr>
                        <a:t>. 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3054895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Şartlar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Sistemin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işlediği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sınırları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belirler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Bunlar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mevzuat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standartlar</a:t>
                      </a:r>
                      <a:r>
                        <a:rPr lang="en-US" sz="1600" dirty="0">
                          <a:effectLst/>
                        </a:rPr>
                        <a:t>, zaman, </a:t>
                      </a:r>
                      <a:r>
                        <a:rPr lang="en-US" sz="1600" dirty="0" err="1">
                          <a:effectLst/>
                        </a:rPr>
                        <a:t>süre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kaynaklar</a:t>
                      </a:r>
                      <a:r>
                        <a:rPr lang="en-US" sz="1600" dirty="0">
                          <a:effectLst/>
                        </a:rPr>
                        <a:t>, vb. </a:t>
                      </a:r>
                      <a:r>
                        <a:rPr lang="en-US" sz="1600" dirty="0" err="1">
                          <a:effectLst/>
                        </a:rPr>
                        <a:t>olabilir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2074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3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619DA7-3A2C-4066-B615-D681A21821B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269776" y="2060848"/>
            <a:ext cx="8604448" cy="180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4000" dirty="0" smtClean="0">
                <a:solidFill>
                  <a:srgbClr val="A50021"/>
                </a:solidFill>
              </a:rPr>
              <a:t>Grup çalışması</a:t>
            </a:r>
            <a:r>
              <a:rPr lang="tr-TR" altLang="en-US" sz="3600" dirty="0" smtClean="0">
                <a:solidFill>
                  <a:srgbClr val="A50021"/>
                </a:solidFill>
              </a:rPr>
              <a:t/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333399"/>
                </a:solidFill>
              </a:rPr>
              <a:t>SIPOC Diyagramı</a:t>
            </a:r>
            <a:br>
              <a:rPr lang="tr-TR" altLang="en-US" sz="3600" dirty="0" smtClean="0">
                <a:solidFill>
                  <a:srgbClr val="333399"/>
                </a:solidFill>
              </a:rPr>
            </a:br>
            <a:r>
              <a:rPr lang="tr-TR" altLang="en-US" sz="3600" dirty="0" smtClean="0">
                <a:solidFill>
                  <a:srgbClr val="333399"/>
                </a:solidFill>
              </a:rPr>
              <a:t>CATWOE Analizi</a:t>
            </a:r>
            <a:endParaRPr lang="en-US" altLang="en-US" sz="3600" dirty="0" smtClean="0">
              <a:solidFill>
                <a:srgbClr val="333399"/>
              </a:solidFill>
            </a:endParaRPr>
          </a:p>
        </p:txBody>
      </p:sp>
      <p:pic>
        <p:nvPicPr>
          <p:cNvPr id="2054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08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619DA7-3A2C-4066-B615-D681A21821B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2060848"/>
            <a:ext cx="8604448" cy="180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3600" dirty="0" smtClean="0">
                <a:solidFill>
                  <a:srgbClr val="A50021"/>
                </a:solidFill>
              </a:rPr>
              <a:t>“En iyi süreç tanımlamayı ve dokümantasyonunu </a:t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A50021"/>
                </a:solidFill>
              </a:rPr>
              <a:t>işi yapan oluşturur»</a:t>
            </a:r>
            <a:endParaRPr lang="en-US" altLang="en-US" sz="3600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4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8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31813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200" dirty="0" smtClean="0">
                <a:solidFill>
                  <a:srgbClr val="A50021"/>
                </a:solidFill>
                <a:latin typeface="+mj-lt"/>
              </a:rPr>
              <a:t>SIPOC Diyagramının Hazırlanması</a:t>
            </a:r>
            <a:endParaRPr lang="en-US" altLang="en-US" sz="3200" dirty="0" smtClean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12776"/>
            <a:ext cx="7776864" cy="4703862"/>
          </a:xfrm>
        </p:spPr>
        <p:txBody>
          <a:bodyPr/>
          <a:lstStyle/>
          <a:p>
            <a:pPr eaLnBrk="1" hangingPunct="1"/>
            <a:r>
              <a:rPr lang="tr-TR" altLang="en-US" sz="2400" dirty="0" err="1" smtClean="0">
                <a:solidFill>
                  <a:schemeClr val="accent2"/>
                </a:solidFill>
                <a:latin typeface="+mj-lt"/>
              </a:rPr>
              <a:t>Flipçart</a:t>
            </a:r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 kağıdına SIPOC Diyagramı için tabloyu çizin</a:t>
            </a:r>
          </a:p>
          <a:p>
            <a:pPr eaLnBrk="1" hangingPunct="1"/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Aşağıdaki sıraya göre </a:t>
            </a:r>
            <a:r>
              <a:rPr lang="tr-TR" altLang="en-US" sz="2400" dirty="0" err="1" smtClean="0">
                <a:solidFill>
                  <a:schemeClr val="accent2"/>
                </a:solidFill>
                <a:latin typeface="+mj-lt"/>
              </a:rPr>
              <a:t>postitlere</a:t>
            </a:r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 yazarak ilgili kısma yapıştırın.</a:t>
            </a:r>
          </a:p>
          <a:p>
            <a:pPr lvl="1" eaLnBrk="1" hangingPunct="1"/>
            <a:r>
              <a:rPr lang="en-US" sz="2000" dirty="0" err="1">
                <a:solidFill>
                  <a:schemeClr val="accent2"/>
                </a:solidFill>
                <a:latin typeface="+mj-lt"/>
              </a:rPr>
              <a:t>Sürecin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+mj-lt"/>
              </a:rPr>
              <a:t>adı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nı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büyük kağıdın en üstüne yazın</a:t>
            </a: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Her büyük kağıda SIPOC Diyagramı şablonunu hazırlayın.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en-US" sz="2000" dirty="0" err="1">
                <a:solidFill>
                  <a:schemeClr val="accent2"/>
                </a:solidFill>
                <a:latin typeface="+mj-lt"/>
              </a:rPr>
              <a:t>Sürecin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+mj-lt"/>
              </a:rPr>
              <a:t>başlayış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+mj-lt"/>
              </a:rPr>
              <a:t>ve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+mj-lt"/>
              </a:rPr>
              <a:t>bitiş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+mj-lt"/>
              </a:rPr>
              <a:t>basamakları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nı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yazın (en az 4 en fazla 7 faaliyet)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Her faaliyeti bir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postite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yazın. İlgili kolona ardışık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sıralayak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yapıştırın.</a:t>
            </a:r>
            <a:endParaRPr lang="en-US" sz="24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Çıktı ve/veya çıktıları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postitlere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yazarak ilgili kolona yapıştırın.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Müşterileri her bir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postite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tek yazın. Kolonuna yapıştırın.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</a:rPr>
              <a:t>Girdileri </a:t>
            </a:r>
            <a:r>
              <a:rPr lang="tr-TR" sz="2000" dirty="0">
                <a:solidFill>
                  <a:schemeClr val="accent2"/>
                </a:solidFill>
              </a:rPr>
              <a:t>her bir </a:t>
            </a:r>
            <a:r>
              <a:rPr lang="tr-TR" sz="2000" dirty="0" err="1">
                <a:solidFill>
                  <a:schemeClr val="accent2"/>
                </a:solidFill>
              </a:rPr>
              <a:t>postite</a:t>
            </a:r>
            <a:r>
              <a:rPr lang="tr-TR" sz="2000" dirty="0">
                <a:solidFill>
                  <a:schemeClr val="accent2"/>
                </a:solidFill>
              </a:rPr>
              <a:t> tek yazın. Kolonuna yapıştırın.</a:t>
            </a:r>
            <a:endParaRPr lang="en-US" sz="2000" dirty="0">
              <a:solidFill>
                <a:schemeClr val="accent2"/>
              </a:solidFill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</a:rPr>
              <a:t>Sağlayıcıları </a:t>
            </a:r>
            <a:r>
              <a:rPr lang="tr-TR" sz="2000" dirty="0">
                <a:solidFill>
                  <a:schemeClr val="accent2"/>
                </a:solidFill>
              </a:rPr>
              <a:t>her bir </a:t>
            </a:r>
            <a:r>
              <a:rPr lang="tr-TR" sz="2000" dirty="0" err="1">
                <a:solidFill>
                  <a:schemeClr val="accent2"/>
                </a:solidFill>
              </a:rPr>
              <a:t>postite</a:t>
            </a:r>
            <a:r>
              <a:rPr lang="tr-TR" sz="2000" dirty="0">
                <a:solidFill>
                  <a:schemeClr val="accent2"/>
                </a:solidFill>
              </a:rPr>
              <a:t> tek yazın. Kolonuna yapıştırın.</a:t>
            </a:r>
            <a:endParaRPr lang="en-US" sz="2000" dirty="0">
              <a:solidFill>
                <a:schemeClr val="accent2"/>
              </a:solidFill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9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31813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200" dirty="0" smtClean="0">
                <a:solidFill>
                  <a:srgbClr val="A50021"/>
                </a:solidFill>
                <a:latin typeface="+mj-lt"/>
              </a:rPr>
              <a:t>CATWOE Analizi</a:t>
            </a:r>
            <a:endParaRPr lang="en-US" altLang="en-US" sz="3200" dirty="0" smtClean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12776"/>
            <a:ext cx="7776864" cy="4536505"/>
          </a:xfrm>
        </p:spPr>
        <p:txBody>
          <a:bodyPr/>
          <a:lstStyle/>
          <a:p>
            <a:pPr eaLnBrk="1" hangingPunct="1"/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CATWOE Çizelgesine göre SIPOC Diyagramındakileri değerlendirin.</a:t>
            </a:r>
            <a:endParaRPr lang="en-US" sz="2000" dirty="0">
              <a:solidFill>
                <a:schemeClr val="accent2"/>
              </a:solidFill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1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172802" y="3068960"/>
            <a:ext cx="4393572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Örnek Çalışma</a:t>
            </a:r>
            <a:endParaRPr lang="en-US" altLang="en-US" sz="2800" kern="0" dirty="0" smtClean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22" y="993650"/>
            <a:ext cx="8877756" cy="4870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8917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6" y="926971"/>
            <a:ext cx="9106368" cy="50040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9633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0" y="946022"/>
            <a:ext cx="8941260" cy="49659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9679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5" y="1009525"/>
            <a:ext cx="8922209" cy="48389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7987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2" y="1006350"/>
            <a:ext cx="9061916" cy="48452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7865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7" y="968248"/>
            <a:ext cx="9068266" cy="49215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8756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3568" y="1772816"/>
            <a:ext cx="7812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Multiple roles of student and instructor in university teaching and learning processes</a:t>
            </a:r>
            <a:endParaRPr lang="en-US" dirty="0"/>
          </a:p>
          <a:p>
            <a:r>
              <a:rPr lang="en-IE" dirty="0"/>
              <a:t>Malcolm Brady</a:t>
            </a:r>
            <a:endParaRPr lang="en-US" dirty="0"/>
          </a:p>
          <a:p>
            <a:r>
              <a:rPr lang="en-IE" dirty="0"/>
              <a:t>DCU Business School,</a:t>
            </a:r>
            <a:endParaRPr lang="en-US" dirty="0"/>
          </a:p>
          <a:p>
            <a:r>
              <a:rPr lang="en-IE" dirty="0"/>
              <a:t>Dublin City University,</a:t>
            </a:r>
            <a:endParaRPr lang="en-US" dirty="0"/>
          </a:p>
          <a:p>
            <a:r>
              <a:rPr lang="en-IE" dirty="0"/>
              <a:t>Dublin 9, Ireland</a:t>
            </a:r>
            <a:r>
              <a:rPr lang="en-IE" dirty="0" smtClean="0"/>
              <a:t>.</a:t>
            </a:r>
            <a:endParaRPr lang="en-US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79512" y="366054"/>
            <a:ext cx="8604448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36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Önerilir</a:t>
            </a:r>
            <a:endParaRPr lang="tr-TR" altLang="en-US" sz="3600" kern="0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784" y="6545803"/>
            <a:ext cx="4472136" cy="208111"/>
          </a:xfrm>
        </p:spPr>
        <p:txBody>
          <a:bodyPr/>
          <a:lstStyle/>
          <a:p>
            <a:pPr>
              <a:defRPr/>
            </a:pPr>
            <a:r>
              <a:rPr lang="en-US" sz="1050" smtClean="0">
                <a:solidFill>
                  <a:srgbClr val="333399"/>
                </a:solidFill>
                <a:latin typeface="+mj-lt"/>
              </a:rPr>
              <a:t>2017KRM004-PAÜ KalSİS Projesi Eğitimleri, 08 Mayıs 2019 </a:t>
            </a:r>
            <a:endParaRPr lang="en-US" sz="1050" dirty="0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076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3568" y="1772816"/>
            <a:ext cx="78123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Süreç Yönetiminde referanslar (Mevzuat, Standart, Kılavuz, vb.)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Süreç haritasının hazırlanmasında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SIPOC Diyagramı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CATWOE Analizi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Grupların süreç haritalarını hazırlamaları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79512" y="366054"/>
            <a:ext cx="8604448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36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İçerik</a:t>
            </a:r>
            <a:endParaRPr lang="tr-TR" altLang="en-US" sz="3600" kern="0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784" y="6545803"/>
            <a:ext cx="4472136" cy="208111"/>
          </a:xfrm>
        </p:spPr>
        <p:txBody>
          <a:bodyPr/>
          <a:lstStyle/>
          <a:p>
            <a:pPr>
              <a:defRPr/>
            </a:pPr>
            <a:r>
              <a:rPr lang="en-US" sz="1050" smtClean="0">
                <a:solidFill>
                  <a:srgbClr val="333399"/>
                </a:solidFill>
                <a:latin typeface="+mj-lt"/>
              </a:rPr>
              <a:t>2017KRM004-PAÜ KalSİS Projesi Eğitimleri, 08 Mayıs 2019 </a:t>
            </a:r>
            <a:endParaRPr lang="en-US" sz="1050" dirty="0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039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39552" y="260648"/>
            <a:ext cx="8362950" cy="12961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Referanslar</a:t>
            </a:r>
          </a:p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Yönetim-İç Değerlendirme-Kalite Güvencesi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1988840"/>
            <a:ext cx="78123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Mevzuat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Stratejik Plan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Kurum İç Değerlendirme Süreci Kurum Göstergeleri (2015, 2016, 2017, 2018)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İç Değerlendirme raporları (2015, 2016, 2017, 2018)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Dış Değerlendirme geribildirim raporu</a:t>
            </a:r>
          </a:p>
        </p:txBody>
      </p:sp>
    </p:spTree>
    <p:extLst>
      <p:ext uri="{BB962C8B-B14F-4D97-AF65-F5344CB8AC3E}">
        <p14:creationId xmlns:p14="http://schemas.microsoft.com/office/powerpoint/2010/main" val="41332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6492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Kurum İç Değerlendirme Raporu-Göstergeler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54211" y="819116"/>
          <a:ext cx="8362950" cy="5897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62950">
                  <a:extLst>
                    <a:ext uri="{9D8B030D-6E8A-4147-A177-3AD203B41FA5}">
                      <a16:colId xmlns:a16="http://schemas.microsoft.com/office/drawing/2014/main" val="351148647"/>
                    </a:ext>
                  </a:extLst>
                </a:gridCol>
              </a:tblGrid>
              <a:tr h="13635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</a:rPr>
                        <a:t>3- </a:t>
                      </a:r>
                      <a:r>
                        <a:rPr lang="en-US" sz="1800" b="1" u="none" strike="noStrike" dirty="0" err="1">
                          <a:effectLst/>
                        </a:rPr>
                        <a:t>Eğitim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ve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Öğretim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44" marR="3044" marT="3044" marB="0"/>
                </a:tc>
                <a:extLst>
                  <a:ext uri="{0D108BD9-81ED-4DB2-BD59-A6C34878D82A}">
                    <a16:rowId xmlns:a16="http://schemas.microsoft.com/office/drawing/2014/main" val="870939209"/>
                  </a:ext>
                </a:extLst>
              </a:tr>
              <a:tr h="12722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1- </a:t>
                      </a:r>
                      <a:r>
                        <a:rPr lang="en-US" sz="1600" b="1" u="none" strike="noStrike" dirty="0" err="1">
                          <a:effectLst/>
                        </a:rPr>
                        <a:t>Eğitim-Öğretim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Kadrosu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86" marR="3044" marT="3044" marB="0"/>
                </a:tc>
                <a:extLst>
                  <a:ext uri="{0D108BD9-81ED-4DB2-BD59-A6C34878D82A}">
                    <a16:rowId xmlns:a16="http://schemas.microsoft.com/office/drawing/2014/main" val="2341423720"/>
                  </a:ext>
                </a:extLst>
              </a:tr>
              <a:tr h="148532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1- </a:t>
                      </a:r>
                      <a:r>
                        <a:rPr lang="en-US" sz="1800" u="none" strike="noStrike" dirty="0" err="1">
                          <a:effectLst/>
                        </a:rPr>
                        <a:t>Kurumda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eğiticilerin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eğitimine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yönelik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düzenlenen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programsayısı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4138946725"/>
                  </a:ext>
                </a:extLst>
              </a:tr>
              <a:tr h="148532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2- </a:t>
                      </a:r>
                      <a:r>
                        <a:rPr lang="en-US" sz="1800" u="none" strike="noStrike" dirty="0" err="1">
                          <a:effectLst/>
                        </a:rPr>
                        <a:t>Kurumda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eğiticilerin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eğitimi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programı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kapsamında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eğitim</a:t>
                      </a:r>
                      <a:r>
                        <a:rPr lang="tr-TR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alan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öğretim</a:t>
                      </a:r>
                      <a:r>
                        <a:rPr lang="tr-TR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üyesi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2981899322"/>
                  </a:ext>
                </a:extLst>
              </a:tr>
              <a:tr h="148532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 </a:t>
                      </a:r>
                      <a:r>
                        <a:rPr lang="en-US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Kurumda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yürütülen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eğiticilerin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eğitimi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programından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memnuniyet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oranı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(% </a:t>
                      </a:r>
                      <a:r>
                        <a:rPr lang="en-US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olarak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3546605411"/>
                  </a:ext>
                </a:extLst>
              </a:tr>
              <a:tr h="12722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2- </a:t>
                      </a:r>
                      <a:r>
                        <a:rPr lang="en-US" sz="1600" b="1" u="none" strike="noStrike" dirty="0" err="1">
                          <a:effectLst/>
                        </a:rPr>
                        <a:t>Programların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Sürekli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İzlenmesi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ve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Güncellenmesi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86" marR="3044" marT="3044" marB="0"/>
                </a:tc>
                <a:extLst>
                  <a:ext uri="{0D108BD9-81ED-4DB2-BD59-A6C34878D82A}">
                    <a16:rowId xmlns:a16="http://schemas.microsoft.com/office/drawing/2014/main" val="2699785547"/>
                  </a:ext>
                </a:extLst>
              </a:tr>
              <a:tr h="95166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1- </a:t>
                      </a:r>
                      <a:r>
                        <a:rPr lang="en-US" sz="1800" u="none" strike="noStrike" dirty="0" err="1">
                          <a:effectLst/>
                        </a:rPr>
                        <a:t>Akredite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program</a:t>
                      </a:r>
                      <a:r>
                        <a:rPr lang="tr-TR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sayısı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342134712"/>
                  </a:ext>
                </a:extLst>
              </a:tr>
              <a:tr h="201695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2- </a:t>
                      </a:r>
                      <a:r>
                        <a:rPr lang="en-US" sz="1800" u="none" strike="noStrike" dirty="0" err="1">
                          <a:effectLst/>
                        </a:rPr>
                        <a:t>Akredite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olmayan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programlarda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sürekli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iyileştirme</a:t>
                      </a:r>
                      <a:r>
                        <a:rPr lang="en-US" sz="1800" u="none" strike="noStrike" dirty="0">
                          <a:effectLst/>
                        </a:rPr>
                        <a:t> (PUKÖ) </a:t>
                      </a:r>
                      <a:r>
                        <a:rPr lang="en-US" sz="1800" u="none" strike="noStrike" dirty="0" err="1">
                          <a:effectLst/>
                        </a:rPr>
                        <a:t>çevrimlerini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kapatan</a:t>
                      </a:r>
                      <a:r>
                        <a:rPr lang="en-US" sz="1800" u="none" strike="noStrike" dirty="0">
                          <a:effectLst/>
                        </a:rPr>
                        <a:t> program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697597593"/>
                  </a:ext>
                </a:extLst>
              </a:tr>
              <a:tr h="12722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3- </a:t>
                      </a:r>
                      <a:r>
                        <a:rPr lang="en-US" sz="1600" b="1" u="none" strike="noStrike" dirty="0" err="1">
                          <a:effectLst/>
                        </a:rPr>
                        <a:t>Programların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Tasarımı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ve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Onayı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86" marR="3044" marT="3044" marB="0"/>
                </a:tc>
                <a:extLst>
                  <a:ext uri="{0D108BD9-81ED-4DB2-BD59-A6C34878D82A}">
                    <a16:rowId xmlns:a16="http://schemas.microsoft.com/office/drawing/2014/main" val="2078085361"/>
                  </a:ext>
                </a:extLst>
              </a:tr>
              <a:tr h="252017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1- (</a:t>
                      </a:r>
                      <a:r>
                        <a:rPr lang="en-US" sz="1800" u="none" strike="noStrike" dirty="0" smtClean="0">
                          <a:effectLst/>
                        </a:rPr>
                        <a:t>Program</a:t>
                      </a:r>
                      <a:r>
                        <a:rPr lang="tr-TR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bilgi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paketini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tamamlamış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Kurumun</a:t>
                      </a:r>
                      <a:r>
                        <a:rPr lang="en-US" sz="1800" u="none" strike="noStrike" dirty="0">
                          <a:effectLst/>
                        </a:rPr>
                        <a:t> web </a:t>
                      </a:r>
                      <a:r>
                        <a:rPr lang="en-US" sz="1800" u="none" strike="noStrike" dirty="0" err="1">
                          <a:effectLst/>
                        </a:rPr>
                        <a:t>sayfasından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izlenebilen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ÖnLisans</a:t>
                      </a:r>
                      <a:r>
                        <a:rPr lang="en-US" sz="1800" u="none" strike="noStrike" dirty="0" smtClean="0">
                          <a:effectLst/>
                        </a:rPr>
                        <a:t>/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Lisans</a:t>
                      </a:r>
                      <a:r>
                        <a:rPr lang="en-US" sz="1800" u="none" strike="noStrike" dirty="0" smtClean="0">
                          <a:effectLst/>
                        </a:rPr>
                        <a:t>/YL/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Doktora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programı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r>
                        <a:rPr lang="en-US" sz="1800" u="none" strike="noStrike" dirty="0">
                          <a:effectLst/>
                        </a:rPr>
                        <a:t>) / (</a:t>
                      </a:r>
                      <a:r>
                        <a:rPr lang="en-US" sz="1800" u="none" strike="noStrike" dirty="0" err="1">
                          <a:effectLst/>
                        </a:rPr>
                        <a:t>toplamprogramı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r>
                        <a:rPr lang="en-US" sz="1800" u="none" strike="noStrike" dirty="0">
                          <a:effectLst/>
                        </a:rPr>
                        <a:t>) '</a:t>
                      </a:r>
                      <a:r>
                        <a:rPr lang="en-US" sz="1800" u="none" strike="noStrike" dirty="0" err="1">
                          <a:effectLst/>
                        </a:rPr>
                        <a:t>na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oranı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910686698"/>
                  </a:ext>
                </a:extLst>
              </a:tr>
              <a:tr h="201695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u="none" strike="noStrike" dirty="0">
                          <a:effectLst/>
                        </a:rPr>
                        <a:t>2- </a:t>
                      </a:r>
                      <a:r>
                        <a:rPr lang="en-US" sz="1600" u="none" strike="noStrike" dirty="0" err="1">
                          <a:effectLst/>
                        </a:rPr>
                        <a:t>İş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yükü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teme</a:t>
                      </a:r>
                      <a:r>
                        <a:rPr lang="en-US" sz="1600" u="none" strike="noStrike" dirty="0">
                          <a:effectLst/>
                        </a:rPr>
                        <a:t> li </a:t>
                      </a:r>
                      <a:r>
                        <a:rPr lang="en-US" sz="1600" u="none" strike="noStrike" dirty="0" err="1">
                          <a:effectLst/>
                        </a:rPr>
                        <a:t>kredi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çalışmalarını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öğrenci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geri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bildirimlerini</a:t>
                      </a:r>
                      <a:r>
                        <a:rPr lang="en-US" sz="1600" u="none" strike="noStrike" dirty="0">
                          <a:effectLst/>
                        </a:rPr>
                        <a:t> de </a:t>
                      </a:r>
                      <a:r>
                        <a:rPr lang="en-US" sz="1600" u="none" strike="noStrike" dirty="0" err="1">
                          <a:effectLst/>
                        </a:rPr>
                        <a:t>alarak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tamamlamış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Kurumun</a:t>
                      </a:r>
                      <a:r>
                        <a:rPr lang="en-US" sz="1600" u="none" strike="noStrike" dirty="0">
                          <a:effectLst/>
                        </a:rPr>
                        <a:t> web </a:t>
                      </a:r>
                      <a:r>
                        <a:rPr lang="en-US" sz="1600" u="none" strike="noStrike" dirty="0" err="1">
                          <a:effectLst/>
                        </a:rPr>
                        <a:t>sayfasından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izlenebilen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programsayısı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2677340301"/>
                  </a:ext>
                </a:extLst>
              </a:tr>
              <a:tr h="148532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3- </a:t>
                      </a:r>
                      <a:r>
                        <a:rPr lang="en-US" sz="1800" u="none" strike="noStrike" dirty="0" err="1">
                          <a:effectLst/>
                        </a:rPr>
                        <a:t>Öğrencilerin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kayıtlı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oldukları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programdan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memnuniyet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oranı</a:t>
                      </a:r>
                      <a:r>
                        <a:rPr lang="en-US" sz="1800" u="none" strike="noStrike" dirty="0">
                          <a:effectLst/>
                        </a:rPr>
                        <a:t> (% </a:t>
                      </a:r>
                      <a:r>
                        <a:rPr lang="en-US" sz="1800" u="none" strike="noStrike" dirty="0" err="1">
                          <a:effectLst/>
                        </a:rPr>
                        <a:t>olarak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514489592"/>
                  </a:ext>
                </a:extLst>
              </a:tr>
              <a:tr h="12722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4- </a:t>
                      </a:r>
                      <a:r>
                        <a:rPr lang="en-US" sz="1600" b="1" u="none" strike="noStrike" dirty="0" err="1">
                          <a:effectLst/>
                        </a:rPr>
                        <a:t>Lisans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programlara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kabul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edilen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öğrencilerin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niteliği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86" marR="3044" marT="3044" marB="0"/>
                </a:tc>
                <a:extLst>
                  <a:ext uri="{0D108BD9-81ED-4DB2-BD59-A6C34878D82A}">
                    <a16:rowId xmlns:a16="http://schemas.microsoft.com/office/drawing/2014/main" val="1568958383"/>
                  </a:ext>
                </a:extLst>
              </a:tr>
              <a:tr h="148532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1- </a:t>
                      </a:r>
                      <a:r>
                        <a:rPr lang="en-US" sz="1800" u="none" strike="noStrike" dirty="0" err="1">
                          <a:effectLst/>
                        </a:rPr>
                        <a:t>Lisans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Programlarına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giriş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sıralamasının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ortalaması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775907651"/>
                  </a:ext>
                </a:extLst>
              </a:tr>
              <a:tr h="201695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2- (</a:t>
                      </a:r>
                      <a:r>
                        <a:rPr lang="en-US" sz="1800" u="none" strike="noStrike" dirty="0" err="1">
                          <a:effectLst/>
                        </a:rPr>
                        <a:t>Lisans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programlarını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kazanan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öğrenci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r>
                        <a:rPr lang="en-US" sz="1800" u="none" strike="noStrike" dirty="0">
                          <a:effectLst/>
                        </a:rPr>
                        <a:t>) / (</a:t>
                      </a:r>
                      <a:r>
                        <a:rPr lang="en-US" sz="1800" u="none" strike="noStrike" dirty="0" err="1">
                          <a:effectLst/>
                        </a:rPr>
                        <a:t>Tercihleri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arasında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ilgili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lisans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programına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başvuran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öğrenci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r>
                        <a:rPr lang="en-US" sz="1800" u="none" strike="noStrike" dirty="0">
                          <a:effectLst/>
                        </a:rPr>
                        <a:t>) </a:t>
                      </a:r>
                      <a:r>
                        <a:rPr lang="en-US" sz="1800" u="none" strike="noStrike" dirty="0" err="1">
                          <a:effectLst/>
                        </a:rPr>
                        <a:t>oranı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1020933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7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6492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Kurum İç Değerlendirme Raporu-Göstergeler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38064" y="902919"/>
          <a:ext cx="7704856" cy="5818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val="351148647"/>
                    </a:ext>
                  </a:extLst>
                </a:gridCol>
              </a:tblGrid>
              <a:tr h="13635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>
                          <a:effectLst/>
                        </a:rPr>
                        <a:t>3- Eğitim ve Öğretim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44" marR="3044" marT="3044" marB="0"/>
                </a:tc>
                <a:extLst>
                  <a:ext uri="{0D108BD9-81ED-4DB2-BD59-A6C34878D82A}">
                    <a16:rowId xmlns:a16="http://schemas.microsoft.com/office/drawing/2014/main" val="870939209"/>
                  </a:ext>
                </a:extLst>
              </a:tr>
              <a:tr h="127226">
                <a:tc>
                  <a:txBody>
                    <a:bodyPr/>
                    <a:lstStyle/>
                    <a:p>
                      <a:pPr algn="l" fontAlgn="t"/>
                      <a:r>
                        <a:rPr lang="sv-SE" sz="1600" b="1" u="none" strike="noStrike" dirty="0">
                          <a:effectLst/>
                        </a:rPr>
                        <a:t>5- Lisans programlarında yan dal ve çift ana dal program oranı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86" marR="3044" marT="3044" marB="0"/>
                </a:tc>
                <a:extLst>
                  <a:ext uri="{0D108BD9-81ED-4DB2-BD59-A6C34878D82A}">
                    <a16:rowId xmlns:a16="http://schemas.microsoft.com/office/drawing/2014/main" val="131313801"/>
                  </a:ext>
                </a:extLst>
              </a:tr>
              <a:tr h="95166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1- </a:t>
                      </a:r>
                      <a:r>
                        <a:rPr lang="en-US" sz="1800" u="none" strike="noStrike" dirty="0" err="1">
                          <a:effectLst/>
                        </a:rPr>
                        <a:t>Çift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ana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dala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izin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veren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lisans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programı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738376009"/>
                  </a:ext>
                </a:extLst>
              </a:tr>
              <a:tr h="95166">
                <a:tc>
                  <a:txBody>
                    <a:bodyPr/>
                    <a:lstStyle/>
                    <a:p>
                      <a:pPr lvl="1" algn="l" fontAlgn="t"/>
                      <a:r>
                        <a:rPr lang="sv-SE" sz="1800" u="none" strike="noStrike" dirty="0">
                          <a:effectLst/>
                        </a:rPr>
                        <a:t>2- Yan dala izin veren lisans programı sayısı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1614136574"/>
                  </a:ext>
                </a:extLst>
              </a:tr>
              <a:tr h="12722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6- </a:t>
                      </a:r>
                      <a:r>
                        <a:rPr lang="en-US" sz="1600" b="1" u="none" strike="noStrike" dirty="0" err="1">
                          <a:effectLst/>
                        </a:rPr>
                        <a:t>Lisans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programlarında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yan</a:t>
                      </a:r>
                      <a:r>
                        <a:rPr lang="en-US" sz="1600" b="1" u="none" strike="noStrike" dirty="0">
                          <a:effectLst/>
                        </a:rPr>
                        <a:t> dal </a:t>
                      </a:r>
                      <a:r>
                        <a:rPr lang="en-US" sz="1600" b="1" u="none" strike="noStrike" dirty="0" err="1">
                          <a:effectLst/>
                        </a:rPr>
                        <a:t>ve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çift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ana</a:t>
                      </a:r>
                      <a:r>
                        <a:rPr lang="en-US" sz="1600" b="1" u="none" strike="noStrike" dirty="0">
                          <a:effectLst/>
                        </a:rPr>
                        <a:t> dal </a:t>
                      </a:r>
                      <a:r>
                        <a:rPr lang="en-US" sz="1600" b="1" u="none" strike="noStrike" dirty="0" err="1">
                          <a:effectLst/>
                        </a:rPr>
                        <a:t>programlarına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katılan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öğrenci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oranı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86" marR="3044" marT="3044" marB="0"/>
                </a:tc>
                <a:extLst>
                  <a:ext uri="{0D108BD9-81ED-4DB2-BD59-A6C34878D82A}">
                    <a16:rowId xmlns:a16="http://schemas.microsoft.com/office/drawing/2014/main" val="1468866156"/>
                  </a:ext>
                </a:extLst>
              </a:tr>
              <a:tr h="127226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u="none" strike="noStrike" dirty="0">
                          <a:effectLst/>
                        </a:rPr>
                        <a:t>1. </a:t>
                      </a:r>
                      <a:r>
                        <a:rPr lang="en-US" sz="1600" u="none" strike="noStrike" dirty="0" err="1">
                          <a:effectLst/>
                        </a:rPr>
                        <a:t>Çift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anadal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öğrenci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sayısı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2953043357"/>
                  </a:ext>
                </a:extLst>
              </a:tr>
              <a:tr h="127226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2- Yan dal </a:t>
                      </a:r>
                      <a:r>
                        <a:rPr lang="en-US" sz="1800" u="none" strike="noStrike" dirty="0" err="1">
                          <a:effectLst/>
                        </a:rPr>
                        <a:t>lisans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öğrenci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3306276709"/>
                  </a:ext>
                </a:extLst>
              </a:tr>
              <a:tr h="79136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u="none" strike="noStrike" dirty="0">
                          <a:effectLst/>
                        </a:rPr>
                        <a:t>3. </a:t>
                      </a:r>
                      <a:r>
                        <a:rPr lang="en-US" sz="1600" u="none" strike="noStrike" dirty="0" err="1">
                          <a:effectLst/>
                        </a:rPr>
                        <a:t>Çift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anadal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yapan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öğrenci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sayısı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3367705985"/>
                  </a:ext>
                </a:extLst>
              </a:tr>
              <a:tr h="127226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u="none" strike="noStrike" dirty="0">
                          <a:effectLst/>
                        </a:rPr>
                        <a:t>4. Yan dal </a:t>
                      </a:r>
                      <a:r>
                        <a:rPr lang="en-US" sz="1600" u="none" strike="noStrike" dirty="0" err="1">
                          <a:effectLst/>
                        </a:rPr>
                        <a:t>yapan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lisans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öğrenci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oranı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2707657641"/>
                  </a:ext>
                </a:extLst>
              </a:tr>
              <a:tr h="12722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7- </a:t>
                      </a:r>
                      <a:r>
                        <a:rPr lang="en-US" sz="1600" b="1" u="none" strike="noStrike" dirty="0" err="1">
                          <a:effectLst/>
                        </a:rPr>
                        <a:t>Yüksek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Lisans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Programları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86" marR="3044" marT="3044" marB="0"/>
                </a:tc>
                <a:extLst>
                  <a:ext uri="{0D108BD9-81ED-4DB2-BD59-A6C34878D82A}">
                    <a16:rowId xmlns:a16="http://schemas.microsoft.com/office/drawing/2014/main" val="271062762"/>
                  </a:ext>
                </a:extLst>
              </a:tr>
              <a:tr h="95166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1- </a:t>
                      </a:r>
                      <a:r>
                        <a:rPr lang="en-US" sz="1800" u="none" strike="noStrike" dirty="0" err="1">
                          <a:effectLst/>
                        </a:rPr>
                        <a:t>Yüksek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lisans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mezuniyet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oranı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181623712"/>
                  </a:ext>
                </a:extLst>
              </a:tr>
              <a:tr h="148532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2- (</a:t>
                      </a:r>
                      <a:r>
                        <a:rPr lang="en-US" sz="1800" u="none" strike="noStrike" dirty="0" err="1">
                          <a:effectLst/>
                        </a:rPr>
                        <a:t>Yüksek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lisansa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kabul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edilen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öğrenci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r>
                        <a:rPr lang="en-US" sz="1800" u="none" strike="noStrike" dirty="0">
                          <a:effectLst/>
                        </a:rPr>
                        <a:t>) / (</a:t>
                      </a:r>
                      <a:r>
                        <a:rPr lang="en-US" sz="1800" u="none" strike="noStrike" dirty="0" err="1">
                          <a:effectLst/>
                        </a:rPr>
                        <a:t>Yüksek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lisansa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başvuran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öğrenci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r>
                        <a:rPr lang="en-US" sz="1800" u="none" strike="noStrike" dirty="0">
                          <a:effectLst/>
                        </a:rPr>
                        <a:t>) </a:t>
                      </a:r>
                      <a:r>
                        <a:rPr lang="en-US" sz="1800" u="none" strike="noStrike" dirty="0" err="1">
                          <a:effectLst/>
                        </a:rPr>
                        <a:t>oranı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1683246622"/>
                  </a:ext>
                </a:extLst>
              </a:tr>
              <a:tr h="12722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8- </a:t>
                      </a:r>
                      <a:r>
                        <a:rPr lang="en-US" sz="1600" b="1" u="none" strike="noStrike" dirty="0" err="1">
                          <a:effectLst/>
                        </a:rPr>
                        <a:t>Doktora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programları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86" marR="3044" marT="3044" marB="0"/>
                </a:tc>
                <a:extLst>
                  <a:ext uri="{0D108BD9-81ED-4DB2-BD59-A6C34878D82A}">
                    <a16:rowId xmlns:a16="http://schemas.microsoft.com/office/drawing/2014/main" val="2910657678"/>
                  </a:ext>
                </a:extLst>
              </a:tr>
              <a:tr h="95166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1- </a:t>
                      </a:r>
                      <a:r>
                        <a:rPr lang="en-US" sz="1800" u="none" strike="noStrike" dirty="0" err="1">
                          <a:effectLst/>
                        </a:rPr>
                        <a:t>Doktora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mezuniyet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oranı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1304864602"/>
                  </a:ext>
                </a:extLst>
              </a:tr>
              <a:tr h="201695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2- (</a:t>
                      </a:r>
                      <a:r>
                        <a:rPr lang="en-US" sz="1800" u="none" strike="noStrike" dirty="0" err="1">
                          <a:effectLst/>
                        </a:rPr>
                        <a:t>Doktora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programlarına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kabul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edilen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öğrenci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r>
                        <a:rPr lang="en-US" sz="1800" u="none" strike="noStrike" dirty="0">
                          <a:effectLst/>
                        </a:rPr>
                        <a:t>) / (</a:t>
                      </a:r>
                      <a:r>
                        <a:rPr lang="en-US" sz="1800" u="none" strike="noStrike" dirty="0" err="1">
                          <a:effectLst/>
                        </a:rPr>
                        <a:t>Doktora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programlarına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başvuran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öğrenci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r>
                        <a:rPr lang="en-US" sz="1800" u="none" strike="noStrike" dirty="0">
                          <a:effectLst/>
                        </a:rPr>
                        <a:t>) </a:t>
                      </a:r>
                      <a:r>
                        <a:rPr lang="en-US" sz="1800" u="none" strike="noStrike" dirty="0" err="1">
                          <a:effectLst/>
                        </a:rPr>
                        <a:t>oranı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2334514677"/>
                  </a:ext>
                </a:extLst>
              </a:tr>
              <a:tr h="12722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9- </a:t>
                      </a:r>
                      <a:r>
                        <a:rPr lang="en-US" sz="1600" b="1" u="none" strike="noStrike" dirty="0" err="1">
                          <a:effectLst/>
                        </a:rPr>
                        <a:t>Disiplinlerarası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lisansüstü</a:t>
                      </a:r>
                      <a:r>
                        <a:rPr lang="en-US" sz="1600" b="1" u="none" strike="noStrike" dirty="0">
                          <a:effectLst/>
                        </a:rPr>
                        <a:t> program </a:t>
                      </a:r>
                      <a:r>
                        <a:rPr lang="en-US" sz="1600" b="1" u="none" strike="noStrike" dirty="0" err="1">
                          <a:effectLst/>
                        </a:rPr>
                        <a:t>oranı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86" marR="3044" marT="3044" marB="0"/>
                </a:tc>
                <a:extLst>
                  <a:ext uri="{0D108BD9-81ED-4DB2-BD59-A6C34878D82A}">
                    <a16:rowId xmlns:a16="http://schemas.microsoft.com/office/drawing/2014/main" val="1851904631"/>
                  </a:ext>
                </a:extLst>
              </a:tr>
              <a:tr h="148532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1- </a:t>
                      </a:r>
                      <a:r>
                        <a:rPr lang="en-US" sz="1800" u="none" strike="noStrike" dirty="0" err="1">
                          <a:effectLst/>
                        </a:rPr>
                        <a:t>Disiplinlerarası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tezli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yüksek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lisans</a:t>
                      </a:r>
                      <a:r>
                        <a:rPr lang="en-US" sz="1800" u="none" strike="noStrike" dirty="0">
                          <a:effectLst/>
                        </a:rPr>
                        <a:t> program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78003385"/>
                  </a:ext>
                </a:extLst>
              </a:tr>
              <a:tr h="148532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2- </a:t>
                      </a:r>
                      <a:r>
                        <a:rPr lang="en-US" sz="1800" u="none" strike="noStrike" dirty="0" err="1">
                          <a:effectLst/>
                        </a:rPr>
                        <a:t>Disiplinlerarası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tezsiz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yüksek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lisans</a:t>
                      </a:r>
                      <a:r>
                        <a:rPr lang="en-US" sz="1800" u="none" strike="noStrike" dirty="0">
                          <a:effectLst/>
                        </a:rPr>
                        <a:t> program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3488449528"/>
                  </a:ext>
                </a:extLst>
              </a:tr>
              <a:tr h="60874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3- </a:t>
                      </a:r>
                      <a:r>
                        <a:rPr lang="en-US" sz="1800" u="none" strike="noStrike" dirty="0" err="1">
                          <a:effectLst/>
                        </a:rPr>
                        <a:t>Disiplinlerarası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toplam</a:t>
                      </a:r>
                      <a:r>
                        <a:rPr lang="tr-TR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doktora</a:t>
                      </a:r>
                      <a:r>
                        <a:rPr lang="en-US" sz="1800" u="none" strike="noStrike" dirty="0" smtClean="0">
                          <a:effectLst/>
                        </a:rPr>
                        <a:t> program</a:t>
                      </a:r>
                      <a:r>
                        <a:rPr lang="tr-TR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sayısı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2683300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82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6492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Kurum İç Değerlendirme Raporu-Göstergeler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14697" y="872949"/>
          <a:ext cx="8266261" cy="5616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6261">
                  <a:extLst>
                    <a:ext uri="{9D8B030D-6E8A-4147-A177-3AD203B41FA5}">
                      <a16:colId xmlns:a16="http://schemas.microsoft.com/office/drawing/2014/main" val="4018202063"/>
                    </a:ext>
                  </a:extLst>
                </a:gridCol>
              </a:tblGrid>
              <a:tr h="7143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11- </a:t>
                      </a:r>
                      <a:r>
                        <a:rPr lang="en-US" sz="1600" b="1" u="none" strike="noStrike" dirty="0" err="1">
                          <a:effectLst/>
                        </a:rPr>
                        <a:t>Mezun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bilgileri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dağılımı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76" marR="2976" marT="2976" marB="0"/>
                </a:tc>
                <a:extLst>
                  <a:ext uri="{0D108BD9-81ED-4DB2-BD59-A6C34878D82A}">
                    <a16:rowId xmlns:a16="http://schemas.microsoft.com/office/drawing/2014/main" val="2836208275"/>
                  </a:ext>
                </a:extLst>
              </a:tr>
              <a:tr h="93063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1- </a:t>
                      </a:r>
                      <a:r>
                        <a:rPr lang="en-US" sz="1800" u="none" strike="noStrike" dirty="0" err="1">
                          <a:effectLst/>
                        </a:rPr>
                        <a:t>İşe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yerleşmiş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mezun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2992885025"/>
                  </a:ext>
                </a:extLst>
              </a:tr>
              <a:tr h="93063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2- </a:t>
                      </a:r>
                      <a:r>
                        <a:rPr lang="en-US" sz="1800" u="none" strike="noStrike" dirty="0" err="1">
                          <a:effectLst/>
                        </a:rPr>
                        <a:t>Mezun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derneğine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üye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3653124328"/>
                  </a:ext>
                </a:extLst>
              </a:tr>
              <a:tr h="1601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12- (Normal </a:t>
                      </a:r>
                      <a:r>
                        <a:rPr lang="en-US" sz="1600" b="1" u="none" strike="noStrike" dirty="0" err="1">
                          <a:effectLst/>
                        </a:rPr>
                        <a:t>öğrenim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süresi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içinde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mezun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olan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öğrenci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sayısı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toplamı</a:t>
                      </a:r>
                      <a:r>
                        <a:rPr lang="en-US" sz="1600" b="1" u="none" strike="noStrike" dirty="0">
                          <a:effectLst/>
                        </a:rPr>
                        <a:t>) / (Normal </a:t>
                      </a:r>
                      <a:r>
                        <a:rPr lang="en-US" sz="1600" b="1" u="none" strike="noStrike" dirty="0" err="1">
                          <a:effectLst/>
                        </a:rPr>
                        <a:t>öğrenim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süresi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içinde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mezun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olması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gereken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öğrenci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sayısı</a:t>
                      </a:r>
                      <a:r>
                        <a:rPr lang="en-US" sz="1600" b="1" u="none" strike="noStrike" dirty="0">
                          <a:effectLst/>
                        </a:rPr>
                        <a:t>) </a:t>
                      </a:r>
                      <a:r>
                        <a:rPr lang="en-US" sz="1600" b="1" u="none" strike="noStrike" dirty="0" err="1">
                          <a:effectLst/>
                        </a:rPr>
                        <a:t>oranı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76" marR="2976" marT="2976" marB="0" anchor="ctr"/>
                </a:tc>
                <a:extLst>
                  <a:ext uri="{0D108BD9-81ED-4DB2-BD59-A6C34878D82A}">
                    <a16:rowId xmlns:a16="http://schemas.microsoft.com/office/drawing/2014/main" val="335388229"/>
                  </a:ext>
                </a:extLst>
              </a:tr>
              <a:tr h="250020">
                <a:tc>
                  <a:txBody>
                    <a:bodyPr/>
                    <a:lstStyle/>
                    <a:p>
                      <a:pPr marL="685800" lvl="1" indent="-228600" algn="l" fontAlgn="t"/>
                      <a:r>
                        <a:rPr lang="en-US" sz="1800" u="none" strike="noStrike" dirty="0" smtClean="0">
                          <a:effectLst/>
                        </a:rPr>
                        <a:t>1- (Normal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öğrenimsüresi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içinde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mezun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olan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önlisans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öğrenci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sayısı</a:t>
                      </a:r>
                      <a:r>
                        <a:rPr lang="en-US" sz="1800" u="none" strike="noStrike" dirty="0" smtClean="0">
                          <a:effectLst/>
                        </a:rPr>
                        <a:t>) / </a:t>
                      </a:r>
                      <a:r>
                        <a:rPr lang="tr-TR" sz="1800" u="none" strike="noStrike" dirty="0" smtClean="0">
                          <a:effectLst/>
                        </a:rPr>
                        <a:t>  </a:t>
                      </a:r>
                      <a:r>
                        <a:rPr lang="en-US" sz="1800" u="none" strike="noStrike" dirty="0" smtClean="0">
                          <a:effectLst/>
                        </a:rPr>
                        <a:t>(Normal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öğrenim</a:t>
                      </a:r>
                      <a:r>
                        <a:rPr lang="tr-TR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süresi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içinde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mezun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olması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gereken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önlisans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öğrenci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sayısı</a:t>
                      </a:r>
                      <a:r>
                        <a:rPr lang="en-US" sz="1800" u="none" strike="noStrike" dirty="0" smtClean="0">
                          <a:effectLst/>
                        </a:rPr>
                        <a:t>)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oranı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1199511331"/>
                  </a:ext>
                </a:extLst>
              </a:tr>
              <a:tr h="250020">
                <a:tc>
                  <a:txBody>
                    <a:bodyPr/>
                    <a:lstStyle/>
                    <a:p>
                      <a:pPr marL="742950" lvl="1" indent="-285750" algn="l" fontAlgn="t"/>
                      <a:r>
                        <a:rPr lang="en-US" sz="1800" u="none" strike="noStrike" dirty="0">
                          <a:effectLst/>
                        </a:rPr>
                        <a:t>2- (Normal </a:t>
                      </a:r>
                      <a:r>
                        <a:rPr lang="en-US" sz="1800" u="none" strike="noStrike" dirty="0" err="1">
                          <a:effectLst/>
                        </a:rPr>
                        <a:t>öğrenimsüresi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içinde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mezun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olan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lisans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öğrenci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r>
                        <a:rPr lang="en-US" sz="1800" u="none" strike="noStrike" dirty="0">
                          <a:effectLst/>
                        </a:rPr>
                        <a:t>) / (Normal </a:t>
                      </a:r>
                      <a:r>
                        <a:rPr lang="en-US" sz="1800" u="none" strike="noStrike" dirty="0" err="1">
                          <a:effectLst/>
                        </a:rPr>
                        <a:t>öğrenimsüresi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içinde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mezun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olması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gereken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lisan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öğrencisi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r>
                        <a:rPr lang="en-US" sz="1800" u="none" strike="noStrike" dirty="0">
                          <a:effectLst/>
                        </a:rPr>
                        <a:t>) </a:t>
                      </a:r>
                      <a:r>
                        <a:rPr lang="en-US" sz="1800" u="none" strike="noStrike" dirty="0" err="1">
                          <a:effectLst/>
                        </a:rPr>
                        <a:t>oranı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4052209580"/>
                  </a:ext>
                </a:extLst>
              </a:tr>
              <a:tr h="250020">
                <a:tc>
                  <a:txBody>
                    <a:bodyPr/>
                    <a:lstStyle/>
                    <a:p>
                      <a:pPr marL="685800" lvl="1" indent="-228600" algn="l" fontAlgn="t"/>
                      <a:r>
                        <a:rPr lang="en-US" sz="1800" u="none" strike="noStrike" dirty="0">
                          <a:effectLst/>
                        </a:rPr>
                        <a:t>3- (Normal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öğrenim</a:t>
                      </a:r>
                      <a:r>
                        <a:rPr lang="tr-TR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süresi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içinde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mezun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olan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yüksek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lisans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öğrenci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r>
                        <a:rPr lang="en-US" sz="1800" u="none" strike="noStrike" dirty="0">
                          <a:effectLst/>
                        </a:rPr>
                        <a:t>) / (Normal </a:t>
                      </a:r>
                      <a:r>
                        <a:rPr lang="en-US" sz="1800" u="none" strike="noStrike" dirty="0" err="1">
                          <a:effectLst/>
                        </a:rPr>
                        <a:t>öğrenim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süresi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içinde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mezun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olması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gereken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öğrenci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r>
                        <a:rPr lang="en-US" sz="1800" u="none" strike="noStrike" dirty="0">
                          <a:effectLst/>
                        </a:rPr>
                        <a:t>) </a:t>
                      </a:r>
                      <a:r>
                        <a:rPr lang="en-US" sz="1800" u="none" strike="noStrike" dirty="0" err="1">
                          <a:effectLst/>
                        </a:rPr>
                        <a:t>oranı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1553165477"/>
                  </a:ext>
                </a:extLst>
              </a:tr>
              <a:tr h="250020">
                <a:tc>
                  <a:txBody>
                    <a:bodyPr/>
                    <a:lstStyle/>
                    <a:p>
                      <a:pPr marL="685800" lvl="1" indent="-228600" algn="l" fontAlgn="t"/>
                      <a:r>
                        <a:rPr lang="en-US" sz="1800" u="none" strike="noStrike" dirty="0">
                          <a:effectLst/>
                        </a:rPr>
                        <a:t>4- (Normal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öğrenim</a:t>
                      </a:r>
                      <a:r>
                        <a:rPr lang="tr-TR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süre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içinde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mezun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olan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doktora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öğrenci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r>
                        <a:rPr lang="en-US" sz="1800" u="none" strike="noStrike" dirty="0">
                          <a:effectLst/>
                        </a:rPr>
                        <a:t>) / (Normal </a:t>
                      </a:r>
                      <a:r>
                        <a:rPr lang="en-US" sz="1800" u="none" strike="noStrike" dirty="0" err="1">
                          <a:effectLst/>
                        </a:rPr>
                        <a:t>öğrenimsüresi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içinde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mezun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olması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gereken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doktora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öğrenci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r>
                        <a:rPr lang="en-US" sz="1800" u="none" strike="noStrike" dirty="0">
                          <a:effectLst/>
                        </a:rPr>
                        <a:t>) </a:t>
                      </a:r>
                      <a:r>
                        <a:rPr lang="en-US" sz="1800" u="none" strike="noStrike" dirty="0" err="1">
                          <a:effectLst/>
                        </a:rPr>
                        <a:t>oranı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3137729211"/>
                  </a:ext>
                </a:extLst>
              </a:tr>
              <a:tr h="197238">
                <a:tc>
                  <a:txBody>
                    <a:bodyPr/>
                    <a:lstStyle/>
                    <a:p>
                      <a:pPr marL="685800" lvl="1" indent="-228600" algn="l" fontAlgn="t"/>
                      <a:r>
                        <a:rPr lang="en-US" sz="1800" b="0" u="none" strike="noStrike" dirty="0">
                          <a:effectLst/>
                        </a:rPr>
                        <a:t>5- (Normal </a:t>
                      </a:r>
                      <a:r>
                        <a:rPr lang="en-US" sz="1800" b="0" u="none" strike="noStrike" dirty="0" err="1" smtClean="0">
                          <a:effectLst/>
                        </a:rPr>
                        <a:t>öğrenim</a:t>
                      </a:r>
                      <a:r>
                        <a:rPr lang="tr-TR" sz="1800" b="0" u="none" strike="noStrike" dirty="0" smtClean="0">
                          <a:effectLst/>
                        </a:rPr>
                        <a:t> </a:t>
                      </a:r>
                      <a:r>
                        <a:rPr lang="en-US" sz="1800" b="0" u="none" strike="noStrike" dirty="0" err="1" smtClean="0">
                          <a:effectLst/>
                        </a:rPr>
                        <a:t>süresi</a:t>
                      </a:r>
                      <a:r>
                        <a:rPr lang="en-US" sz="1800" b="0" u="none" strike="noStrike" dirty="0" smtClean="0">
                          <a:effectLst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</a:rPr>
                        <a:t>içinde</a:t>
                      </a:r>
                      <a:r>
                        <a:rPr lang="en-US" sz="1800" b="0" u="none" strike="noStrike" dirty="0">
                          <a:effectLst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</a:rPr>
                        <a:t>mezun</a:t>
                      </a:r>
                      <a:r>
                        <a:rPr lang="en-US" sz="1800" b="0" u="none" strike="noStrike" dirty="0">
                          <a:effectLst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</a:rPr>
                        <a:t>olan</a:t>
                      </a:r>
                      <a:r>
                        <a:rPr lang="en-US" sz="1800" b="0" u="none" strike="noStrike" dirty="0">
                          <a:effectLst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</a:rPr>
                        <a:t>öğrenci</a:t>
                      </a:r>
                      <a:r>
                        <a:rPr lang="en-US" sz="1800" b="0" u="none" strike="noStrike" dirty="0">
                          <a:effectLst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</a:rPr>
                        <a:t>sayısı</a:t>
                      </a:r>
                      <a:r>
                        <a:rPr lang="en-US" sz="1800" b="0" u="none" strike="noStrike" dirty="0">
                          <a:effectLst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</a:rPr>
                        <a:t>toplamı</a:t>
                      </a:r>
                      <a:r>
                        <a:rPr lang="en-US" sz="1800" b="0" u="none" strike="noStrike" dirty="0">
                          <a:effectLst/>
                        </a:rPr>
                        <a:t>) / (Normal </a:t>
                      </a:r>
                      <a:r>
                        <a:rPr lang="en-US" sz="1800" b="0" u="none" strike="noStrike" dirty="0" err="1" smtClean="0">
                          <a:effectLst/>
                        </a:rPr>
                        <a:t>öğrenim</a:t>
                      </a:r>
                      <a:r>
                        <a:rPr lang="tr-TR" sz="1800" b="0" u="none" strike="noStrike" dirty="0" smtClean="0">
                          <a:effectLst/>
                        </a:rPr>
                        <a:t> </a:t>
                      </a:r>
                      <a:r>
                        <a:rPr lang="en-US" sz="1800" b="0" u="none" strike="noStrike" dirty="0" err="1" smtClean="0">
                          <a:effectLst/>
                        </a:rPr>
                        <a:t>süresi</a:t>
                      </a:r>
                      <a:r>
                        <a:rPr lang="en-US" sz="1800" b="0" u="none" strike="noStrike" dirty="0" smtClean="0">
                          <a:effectLst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</a:rPr>
                        <a:t>içinde</a:t>
                      </a:r>
                      <a:r>
                        <a:rPr lang="en-US" sz="1800" b="0" u="none" strike="noStrike" dirty="0">
                          <a:effectLst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</a:rPr>
                        <a:t>mezun</a:t>
                      </a:r>
                      <a:r>
                        <a:rPr lang="en-US" sz="1800" b="0" u="none" strike="noStrike" dirty="0">
                          <a:effectLst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</a:rPr>
                        <a:t>olması</a:t>
                      </a:r>
                      <a:r>
                        <a:rPr lang="en-US" sz="1800" b="0" u="none" strike="noStrike" dirty="0">
                          <a:effectLst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</a:rPr>
                        <a:t>gereken</a:t>
                      </a:r>
                      <a:r>
                        <a:rPr lang="en-US" sz="1800" b="0" u="none" strike="noStrike" dirty="0">
                          <a:effectLst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</a:rPr>
                        <a:t>öğrenci</a:t>
                      </a:r>
                      <a:r>
                        <a:rPr lang="en-US" sz="1800" b="0" u="none" strike="noStrike" dirty="0">
                          <a:effectLst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</a:rPr>
                        <a:t>sayısı</a:t>
                      </a:r>
                      <a:r>
                        <a:rPr lang="en-US" sz="1800" b="0" u="none" strike="noStrike" dirty="0">
                          <a:effectLst/>
                        </a:rPr>
                        <a:t>) </a:t>
                      </a:r>
                      <a:r>
                        <a:rPr lang="en-US" sz="1800" b="0" u="none" strike="noStrike" dirty="0" err="1">
                          <a:effectLst/>
                        </a:rPr>
                        <a:t>oranı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2434915388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13- </a:t>
                      </a:r>
                      <a:r>
                        <a:rPr lang="en-US" sz="1600" b="1" u="none" strike="noStrike" dirty="0" err="1">
                          <a:effectLst/>
                        </a:rPr>
                        <a:t>Öğrenci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başına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düşen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derslik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alanı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76" marR="2976" marT="2976" marB="0"/>
                </a:tc>
                <a:extLst>
                  <a:ext uri="{0D108BD9-81ED-4DB2-BD59-A6C34878D82A}">
                    <a16:rowId xmlns:a16="http://schemas.microsoft.com/office/drawing/2014/main" val="3226128731"/>
                  </a:ext>
                </a:extLst>
              </a:tr>
              <a:tr h="145250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u="none" strike="noStrike" dirty="0">
                          <a:effectLst/>
                        </a:rPr>
                        <a:t>1- (</a:t>
                      </a:r>
                      <a:r>
                        <a:rPr lang="en-US" sz="1600" u="none" strike="noStrike" dirty="0" err="1">
                          <a:effectLst/>
                        </a:rPr>
                        <a:t>Lisans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programlarındaki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toplamderslik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alanı</a:t>
                      </a:r>
                      <a:r>
                        <a:rPr lang="en-US" sz="1600" u="none" strike="noStrike" dirty="0" smtClean="0">
                          <a:effectLst/>
                        </a:rPr>
                        <a:t>)</a:t>
                      </a:r>
                      <a:r>
                        <a:rPr lang="tr-TR" sz="1600" u="none" strike="noStrike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</a:rPr>
                        <a:t>/ </a:t>
                      </a:r>
                      <a:r>
                        <a:rPr lang="en-US" sz="1600" u="none" strike="noStrike" dirty="0">
                          <a:effectLst/>
                        </a:rPr>
                        <a:t>(</a:t>
                      </a:r>
                      <a:r>
                        <a:rPr lang="en-US" sz="1600" u="none" strike="noStrike" dirty="0" err="1">
                          <a:effectLst/>
                        </a:rPr>
                        <a:t>Lisans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öğrenci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sayısı</a:t>
                      </a:r>
                      <a:r>
                        <a:rPr lang="en-US" sz="1600" u="none" strike="noStrike" dirty="0">
                          <a:effectLst/>
                        </a:rPr>
                        <a:t>) </a:t>
                      </a:r>
                      <a:r>
                        <a:rPr lang="en-US" sz="1600" u="none" strike="noStrike" dirty="0" err="1">
                          <a:effectLst/>
                        </a:rPr>
                        <a:t>oranı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3646110724"/>
                  </a:ext>
                </a:extLst>
              </a:tr>
              <a:tr h="130963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u="none" strike="noStrike" dirty="0">
                          <a:effectLst/>
                        </a:rPr>
                        <a:t>2- (</a:t>
                      </a:r>
                      <a:r>
                        <a:rPr lang="en-US" sz="1600" u="none" strike="noStrike" dirty="0" err="1">
                          <a:effectLst/>
                        </a:rPr>
                        <a:t>Önlisans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programlarındaki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toplamderslik</a:t>
                      </a:r>
                      <a:r>
                        <a:rPr lang="tr-TR" sz="1600" u="none" strike="noStrike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alanı</a:t>
                      </a:r>
                      <a:r>
                        <a:rPr lang="en-US" sz="1600" u="none" strike="noStrike" dirty="0">
                          <a:effectLst/>
                        </a:rPr>
                        <a:t>) / (</a:t>
                      </a:r>
                      <a:r>
                        <a:rPr lang="en-US" sz="1600" u="none" strike="noStrike" dirty="0" err="1">
                          <a:effectLst/>
                        </a:rPr>
                        <a:t>Önlisans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öğrenci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sayısı</a:t>
                      </a:r>
                      <a:r>
                        <a:rPr lang="en-US" sz="1600" u="none" strike="noStrike" dirty="0">
                          <a:effectLst/>
                        </a:rPr>
                        <a:t>) </a:t>
                      </a:r>
                      <a:r>
                        <a:rPr lang="en-US" sz="1600" u="none" strike="noStrike" dirty="0" err="1">
                          <a:effectLst/>
                        </a:rPr>
                        <a:t>oranı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4068951369"/>
                  </a:ext>
                </a:extLst>
              </a:tr>
              <a:tr h="145250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3- (</a:t>
                      </a:r>
                      <a:r>
                        <a:rPr lang="en-US" sz="1800" u="none" strike="noStrike" dirty="0" err="1">
                          <a:effectLst/>
                        </a:rPr>
                        <a:t>Toplamderslik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alanı</a:t>
                      </a:r>
                      <a:r>
                        <a:rPr lang="en-US" sz="1800" u="none" strike="noStrike" dirty="0">
                          <a:effectLst/>
                        </a:rPr>
                        <a:t>) / (</a:t>
                      </a:r>
                      <a:r>
                        <a:rPr lang="en-US" sz="1800" u="none" strike="noStrike" dirty="0" err="1">
                          <a:effectLst/>
                        </a:rPr>
                        <a:t>Toplamöğrenci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r>
                        <a:rPr lang="en-US" sz="1800" u="none" strike="noStrike" dirty="0">
                          <a:effectLst/>
                        </a:rPr>
                        <a:t>) </a:t>
                      </a:r>
                      <a:r>
                        <a:rPr lang="en-US" sz="1800" u="none" strike="noStrike" dirty="0" err="1">
                          <a:effectLst/>
                        </a:rPr>
                        <a:t>oranı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2471459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03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6492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Kurum İç Değerlendirme Raporu-Göstergeler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0451" y="884564"/>
          <a:ext cx="8712968" cy="58369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12968">
                  <a:extLst>
                    <a:ext uri="{9D8B030D-6E8A-4147-A177-3AD203B41FA5}">
                      <a16:colId xmlns:a16="http://schemas.microsoft.com/office/drawing/2014/main" val="4018202063"/>
                    </a:ext>
                  </a:extLst>
                </a:gridCol>
              </a:tblGrid>
              <a:tr h="12441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14- </a:t>
                      </a:r>
                      <a:r>
                        <a:rPr lang="en-US" sz="1400" b="1" u="none" strike="noStrike" dirty="0" err="1">
                          <a:effectLst/>
                        </a:rPr>
                        <a:t>Öğrenci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başına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düşen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üniversite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kütüphanesindeki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kaynak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sayısı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76" marR="2976" marT="2976" marB="0"/>
                </a:tc>
                <a:extLst>
                  <a:ext uri="{0D108BD9-81ED-4DB2-BD59-A6C34878D82A}">
                    <a16:rowId xmlns:a16="http://schemas.microsoft.com/office/drawing/2014/main" val="1823352657"/>
                  </a:ext>
                </a:extLst>
              </a:tr>
              <a:tr h="145250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u="none" strike="noStrike" dirty="0">
                          <a:effectLst/>
                        </a:rPr>
                        <a:t>1- (</a:t>
                      </a:r>
                      <a:r>
                        <a:rPr lang="en-US" sz="1600" u="none" strike="noStrike" dirty="0" err="1">
                          <a:effectLst/>
                        </a:rPr>
                        <a:t>Kurumkütüphanesinde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mevcut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toplam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kaynak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sayısı</a:t>
                      </a:r>
                      <a:r>
                        <a:rPr lang="en-US" sz="1600" u="none" strike="noStrike" dirty="0">
                          <a:effectLst/>
                        </a:rPr>
                        <a:t>) / (</a:t>
                      </a:r>
                      <a:r>
                        <a:rPr lang="en-US" sz="1600" u="none" strike="noStrike" dirty="0" err="1">
                          <a:effectLst/>
                        </a:rPr>
                        <a:t>Öğrenci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sayısı</a:t>
                      </a:r>
                      <a:r>
                        <a:rPr lang="en-US" sz="1600" u="none" strike="noStrike" dirty="0">
                          <a:effectLst/>
                        </a:rPr>
                        <a:t>) </a:t>
                      </a:r>
                      <a:r>
                        <a:rPr lang="en-US" sz="1600" u="none" strike="noStrike" dirty="0" err="1">
                          <a:effectLst/>
                        </a:rPr>
                        <a:t>oranı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3022120820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15- </a:t>
                      </a:r>
                      <a:r>
                        <a:rPr lang="en-US" sz="1400" b="1" u="none" strike="noStrike" dirty="0" err="1">
                          <a:effectLst/>
                        </a:rPr>
                        <a:t>Öğrenci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Oranları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76" marR="2976" marT="2976" marB="0"/>
                </a:tc>
                <a:extLst>
                  <a:ext uri="{0D108BD9-81ED-4DB2-BD59-A6C34878D82A}">
                    <a16:rowId xmlns:a16="http://schemas.microsoft.com/office/drawing/2014/main" val="733971486"/>
                  </a:ext>
                </a:extLst>
              </a:tr>
              <a:tr h="197238">
                <a:tc>
                  <a:txBody>
                    <a:bodyPr/>
                    <a:lstStyle/>
                    <a:p>
                      <a:pPr marL="571500" lvl="1" indent="-228600" algn="l" fontAlgn="t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Beşeri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sosyal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bilimler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Lisans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Lisansüstü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Programların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Öğrenci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Sayısı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Öğretim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Elemanı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Sayısı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450" marR="9525" marT="9525" marB="0"/>
                </a:tc>
                <a:extLst>
                  <a:ext uri="{0D108BD9-81ED-4DB2-BD59-A6C34878D82A}">
                    <a16:rowId xmlns:a16="http://schemas.microsoft.com/office/drawing/2014/main" val="174732439"/>
                  </a:ext>
                </a:extLst>
              </a:tr>
              <a:tr h="197238">
                <a:tc>
                  <a:txBody>
                    <a:bodyPr/>
                    <a:lstStyle/>
                    <a:p>
                      <a:pPr marL="571500" lvl="1" indent="-228600" algn="l" fontAlgn="t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Beşeri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sosyal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bilimler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Lisans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Lisansüstü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Programların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Öğrenci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Sayısı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Öğretim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Üyesi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Sayısı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450" marR="9525" marT="9525" marB="0"/>
                </a:tc>
                <a:extLst>
                  <a:ext uri="{0D108BD9-81ED-4DB2-BD59-A6C34878D82A}">
                    <a16:rowId xmlns:a16="http://schemas.microsoft.com/office/drawing/2014/main" val="4153287241"/>
                  </a:ext>
                </a:extLst>
              </a:tr>
              <a:tr h="197238">
                <a:tc>
                  <a:txBody>
                    <a:bodyPr/>
                    <a:lstStyle/>
                    <a:p>
                      <a:pPr marL="628650" lvl="1" indent="-285750" algn="l" fontAlgn="t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Doğa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Mühendislik</a:t>
                      </a:r>
                      <a:r>
                        <a:rPr lang="tr-TR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bilimleri</a:t>
                      </a:r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Lisans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Lisansüstü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Programların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Öğrenci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Sayısı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Öğretim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Elemanı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Sayısı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450" marR="9525" marT="9525" marB="0"/>
                </a:tc>
                <a:extLst>
                  <a:ext uri="{0D108BD9-81ED-4DB2-BD59-A6C34878D82A}">
                    <a16:rowId xmlns:a16="http://schemas.microsoft.com/office/drawing/2014/main" val="3387215225"/>
                  </a:ext>
                </a:extLst>
              </a:tr>
              <a:tr h="197238">
                <a:tc>
                  <a:txBody>
                    <a:bodyPr/>
                    <a:lstStyle/>
                    <a:p>
                      <a:pPr marL="628650" lvl="1" indent="-171450" algn="l" fontAlgn="t"/>
                      <a:r>
                        <a:rPr lang="en-US" sz="1600" u="none" strike="noStrike" dirty="0">
                          <a:effectLst/>
                        </a:rPr>
                        <a:t>4- </a:t>
                      </a:r>
                      <a:r>
                        <a:rPr lang="en-US" sz="1600" u="none" strike="noStrike" dirty="0" err="1">
                          <a:effectLst/>
                        </a:rPr>
                        <a:t>Doğa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ve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Mühendislik</a:t>
                      </a:r>
                      <a:r>
                        <a:rPr lang="tr-TR" sz="1600" u="none" strike="noStrike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bilimleri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Lisans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ve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Lisansüstü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Programların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Öğrenci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Sayısı</a:t>
                      </a:r>
                      <a:r>
                        <a:rPr lang="en-US" sz="1600" u="none" strike="noStrike" dirty="0">
                          <a:effectLst/>
                        </a:rPr>
                        <a:t>/ </a:t>
                      </a:r>
                      <a:r>
                        <a:rPr lang="en-US" sz="1600" u="none" strike="noStrike" dirty="0" err="1">
                          <a:effectLst/>
                        </a:rPr>
                        <a:t>Öğretim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Üyesi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Sayısı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230177746"/>
                  </a:ext>
                </a:extLst>
              </a:tr>
              <a:tr h="197238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u="none" strike="noStrike" dirty="0">
                          <a:effectLst/>
                        </a:rPr>
                        <a:t>5- </a:t>
                      </a:r>
                      <a:r>
                        <a:rPr lang="en-US" sz="1600" u="none" strike="noStrike" dirty="0" err="1">
                          <a:effectLst/>
                        </a:rPr>
                        <a:t>Sağlık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bilimleri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Lisans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ve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Lisansüstü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Programların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Öğrenci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Sayısı</a:t>
                      </a:r>
                      <a:r>
                        <a:rPr lang="en-US" sz="1600" u="none" strike="noStrike" dirty="0">
                          <a:effectLst/>
                        </a:rPr>
                        <a:t>/ </a:t>
                      </a:r>
                      <a:r>
                        <a:rPr lang="en-US" sz="1600" u="none" strike="noStrike" dirty="0" err="1">
                          <a:effectLst/>
                        </a:rPr>
                        <a:t>Öğretim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Elemanı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Sayısı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1189349923"/>
                  </a:ext>
                </a:extLst>
              </a:tr>
              <a:tr h="197238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u="none" strike="noStrike" dirty="0">
                          <a:effectLst/>
                        </a:rPr>
                        <a:t>6- </a:t>
                      </a:r>
                      <a:r>
                        <a:rPr lang="en-US" sz="1600" u="none" strike="noStrike" dirty="0" err="1">
                          <a:effectLst/>
                        </a:rPr>
                        <a:t>Sağlık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bilimleri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Lisans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ve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Lisansüstü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Programların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Öğrenci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Sayısı</a:t>
                      </a:r>
                      <a:r>
                        <a:rPr lang="en-US" sz="1600" u="none" strike="noStrike" dirty="0">
                          <a:effectLst/>
                        </a:rPr>
                        <a:t>/ </a:t>
                      </a:r>
                      <a:r>
                        <a:rPr lang="en-US" sz="1600" u="none" strike="noStrike" dirty="0" err="1">
                          <a:effectLst/>
                        </a:rPr>
                        <a:t>Öğretim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Üyesi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Sayısı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4182404939"/>
                  </a:ext>
                </a:extLst>
              </a:tr>
              <a:tr h="145250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u="none" strike="noStrike" dirty="0">
                          <a:effectLst/>
                        </a:rPr>
                        <a:t>7- </a:t>
                      </a:r>
                      <a:r>
                        <a:rPr lang="en-US" sz="1600" u="none" strike="noStrike" dirty="0" err="1">
                          <a:effectLst/>
                        </a:rPr>
                        <a:t>Önlisans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Programların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Öğrenci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Sayısı</a:t>
                      </a:r>
                      <a:r>
                        <a:rPr lang="en-US" sz="1600" u="none" strike="noStrike" dirty="0">
                          <a:effectLst/>
                        </a:rPr>
                        <a:t>/</a:t>
                      </a:r>
                      <a:r>
                        <a:rPr lang="en-US" sz="1600" u="none" strike="noStrike" dirty="0" err="1">
                          <a:effectLst/>
                        </a:rPr>
                        <a:t>Öğretim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Elemanı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Sayısı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1819835740"/>
                  </a:ext>
                </a:extLst>
              </a:tr>
              <a:tr h="145250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u="none" strike="noStrike" dirty="0">
                          <a:effectLst/>
                        </a:rPr>
                        <a:t>8- </a:t>
                      </a:r>
                      <a:r>
                        <a:rPr lang="en-US" sz="1600" u="none" strike="noStrike" dirty="0" err="1">
                          <a:effectLst/>
                        </a:rPr>
                        <a:t>Lisansüstü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Programlardaki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Öğrenci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Sayısı</a:t>
                      </a:r>
                      <a:r>
                        <a:rPr lang="en-US" sz="1600" u="none" strike="noStrike" dirty="0">
                          <a:effectLst/>
                        </a:rPr>
                        <a:t>/</a:t>
                      </a:r>
                      <a:r>
                        <a:rPr lang="en-US" sz="1600" u="none" strike="noStrike" dirty="0" err="1">
                          <a:effectLst/>
                        </a:rPr>
                        <a:t>Lisans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Programlarındaki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Öğrenci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Sayısı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656204019"/>
                  </a:ext>
                </a:extLst>
              </a:tr>
              <a:tr h="145250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u="none" strike="noStrike" dirty="0">
                          <a:effectLst/>
                        </a:rPr>
                        <a:t>9- </a:t>
                      </a:r>
                      <a:r>
                        <a:rPr lang="en-US" sz="1600" u="none" strike="noStrike" dirty="0" err="1">
                          <a:effectLst/>
                        </a:rPr>
                        <a:t>Lisansüstü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Programlardaki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Öğrenci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Sayısı</a:t>
                      </a:r>
                      <a:r>
                        <a:rPr lang="en-US" sz="1600" u="none" strike="noStrike" dirty="0">
                          <a:effectLst/>
                        </a:rPr>
                        <a:t>/</a:t>
                      </a:r>
                      <a:r>
                        <a:rPr lang="en-US" sz="1600" u="none" strike="noStrike" dirty="0" err="1">
                          <a:effectLst/>
                        </a:rPr>
                        <a:t>Toplam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Öğrenci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Sayısı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1049528019"/>
                  </a:ext>
                </a:extLst>
              </a:tr>
              <a:tr h="93063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u="none" strike="noStrike">
                          <a:effectLst/>
                        </a:rPr>
                        <a:t>10- Öğrenci Sayısı/Öğretim Elemanı Sayısı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3617725543"/>
                  </a:ext>
                </a:extLst>
              </a:tr>
              <a:tr h="93063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u="none" strike="noStrike">
                          <a:effectLst/>
                        </a:rPr>
                        <a:t>11- Doktora mezun sayısı/öğretimüyesi sayısı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3964815652"/>
                  </a:ext>
                </a:extLst>
              </a:tr>
              <a:tr h="145250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u="none" strike="noStrike">
                          <a:effectLst/>
                        </a:rPr>
                        <a:t>12- Doktora programındaki öğrenci sayısı/öğretimüyesi sayısı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2204611659"/>
                  </a:ext>
                </a:extLst>
              </a:tr>
              <a:tr h="145250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u="none" strike="noStrike">
                          <a:effectLst/>
                        </a:rPr>
                        <a:t>13- Yabancı Uyruklu Öğrenci Sayısı/Toplam Öğrenci Sayısı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905562780"/>
                  </a:ext>
                </a:extLst>
              </a:tr>
              <a:tr h="145250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u="none" strike="noStrike">
                          <a:effectLst/>
                        </a:rPr>
                        <a:t>14- Yabancı Uyruklu Öğretimelemanı Sayısı/Toplam Öğretimelemanı Sayısı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2844763219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1400" b="1" u="none" strike="noStrike" dirty="0">
                          <a:effectLst/>
                        </a:rPr>
                        <a:t>16- </a:t>
                      </a:r>
                      <a:r>
                        <a:rPr lang="en-US" sz="1400" b="1" u="none" strike="noStrike" dirty="0" err="1">
                          <a:effectLst/>
                        </a:rPr>
                        <a:t>Öğretim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Üyesi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Başına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Haftalık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Ortalama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Ders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Yükü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Miktarı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76" marR="2976" marT="2976" marB="0"/>
                </a:tc>
                <a:extLst>
                  <a:ext uri="{0D108BD9-81ED-4DB2-BD59-A6C34878D82A}">
                    <a16:rowId xmlns:a16="http://schemas.microsoft.com/office/drawing/2014/main" val="1529058428"/>
                  </a:ext>
                </a:extLst>
              </a:tr>
              <a:tr h="197238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u="none" strike="noStrike" dirty="0">
                          <a:effectLst/>
                        </a:rPr>
                        <a:t>1- </a:t>
                      </a:r>
                      <a:r>
                        <a:rPr lang="en-US" sz="1600" u="none" strike="noStrike" dirty="0" err="1">
                          <a:effectLst/>
                        </a:rPr>
                        <a:t>Ders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veren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kadrolu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öğretim</a:t>
                      </a:r>
                      <a:r>
                        <a:rPr lang="tr-TR" sz="1600" u="none" strike="noStrike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elemanlarının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haftalık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ders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saati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sayısının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iki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dönemlik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ortalaması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64" marR="2976" marT="2976" marB="0"/>
                </a:tc>
                <a:extLst>
                  <a:ext uri="{0D108BD9-81ED-4DB2-BD59-A6C34878D82A}">
                    <a16:rowId xmlns:a16="http://schemas.microsoft.com/office/drawing/2014/main" val="1841925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3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28766</TotalTime>
  <Words>1687</Words>
  <Application>Microsoft Office PowerPoint</Application>
  <PresentationFormat>On-screen Show (4:3)</PresentationFormat>
  <Paragraphs>290</Paragraphs>
  <Slides>28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Tahoma</vt:lpstr>
      <vt:lpstr>Times New Roman</vt:lpstr>
      <vt:lpstr>Varsayılan Tasarım</vt:lpstr>
      <vt:lpstr>Custom Design</vt:lpstr>
      <vt:lpstr>Süreç Dokümantasyonu Eğitimi Eğitim- Öğretim Süreci Grup Çalışması</vt:lpstr>
      <vt:lpstr>“En iyi süreç tanımlamayı ve dokümantasyonunu  işi yapan oluşturur»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SIPOC Diyagramı</vt:lpstr>
      <vt:lpstr>CATWOE Analizi</vt:lpstr>
      <vt:lpstr>Grup çalışması SIPOC Diyagramı CATWOE Analizi</vt:lpstr>
      <vt:lpstr>SIPOC Diyagramının Hazırlanması</vt:lpstr>
      <vt:lpstr>CATWOE Analizi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Vazoaktif Moleküller</dc:title>
  <dc:creator>Diler Aslan</dc:creator>
  <cp:lastModifiedBy>Diler Aslan</cp:lastModifiedBy>
  <cp:revision>2270</cp:revision>
  <cp:lastPrinted>2013-09-24T10:22:21Z</cp:lastPrinted>
  <dcterms:created xsi:type="dcterms:W3CDTF">2003-01-15T18:41:07Z</dcterms:created>
  <dcterms:modified xsi:type="dcterms:W3CDTF">2019-05-08T09:53:46Z</dcterms:modified>
</cp:coreProperties>
</file>