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1" r:id="rId5"/>
    <p:sldId id="259" r:id="rId6"/>
    <p:sldId id="260" r:id="rId7"/>
    <p:sldId id="277" r:id="rId8"/>
    <p:sldId id="261" r:id="rId9"/>
    <p:sldId id="262" r:id="rId10"/>
    <p:sldId id="281" r:id="rId11"/>
    <p:sldId id="282" r:id="rId12"/>
    <p:sldId id="283" r:id="rId13"/>
    <p:sldId id="267" r:id="rId14"/>
    <p:sldId id="268" r:id="rId15"/>
    <p:sldId id="269" r:id="rId16"/>
    <p:sldId id="270" r:id="rId17"/>
    <p:sldId id="271" r:id="rId18"/>
    <p:sldId id="272" r:id="rId19"/>
    <p:sldId id="273" r:id="rId20"/>
    <p:sldId id="280" r:id="rId21"/>
    <p:sldId id="263" r:id="rId22"/>
    <p:sldId id="278" r:id="rId23"/>
    <p:sldId id="279" r:id="rId24"/>
    <p:sldId id="290" r:id="rId25"/>
    <p:sldId id="266" r:id="rId26"/>
  </p:sldIdLst>
  <p:sldSz cx="12192000" cy="6858000"/>
  <p:notesSz cx="6834188" cy="99790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2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71D975A9-CD56-458B-B1C6-BB4E7637820A}" type="datetimeFigureOut">
              <a:rPr lang="tr-TR" smtClean="0"/>
              <a:t>19.12.2018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12F550F-C5BA-47FF-B20E-F7AC24C863C5}" type="slidenum">
              <a:rPr lang="tr-TR" smtClean="0"/>
              <a:t>‹#›</a:t>
            </a:fld>
            <a:endParaRPr lang="tr-TR"/>
          </a:p>
        </p:txBody>
      </p:sp>
    </p:spTree>
    <p:extLst>
      <p:ext uri="{BB962C8B-B14F-4D97-AF65-F5344CB8AC3E}">
        <p14:creationId xmlns:p14="http://schemas.microsoft.com/office/powerpoint/2010/main" val="4292617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1D975A9-CD56-458B-B1C6-BB4E7637820A}" type="datetimeFigureOut">
              <a:rPr lang="tr-TR" smtClean="0"/>
              <a:t>19.12.2018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12F550F-C5BA-47FF-B20E-F7AC24C863C5}" type="slidenum">
              <a:rPr lang="tr-TR" smtClean="0"/>
              <a:t>‹#›</a:t>
            </a:fld>
            <a:endParaRPr lang="tr-TR"/>
          </a:p>
        </p:txBody>
      </p:sp>
    </p:spTree>
    <p:extLst>
      <p:ext uri="{BB962C8B-B14F-4D97-AF65-F5344CB8AC3E}">
        <p14:creationId xmlns:p14="http://schemas.microsoft.com/office/powerpoint/2010/main" val="194842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1D975A9-CD56-458B-B1C6-BB4E7637820A}" type="datetimeFigureOut">
              <a:rPr lang="tr-TR" smtClean="0"/>
              <a:t>19.12.2018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12F550F-C5BA-47FF-B20E-F7AC24C863C5}" type="slidenum">
              <a:rPr lang="tr-TR" smtClean="0"/>
              <a:t>‹#›</a:t>
            </a:fld>
            <a:endParaRPr lang="tr-TR"/>
          </a:p>
        </p:txBody>
      </p:sp>
    </p:spTree>
    <p:extLst>
      <p:ext uri="{BB962C8B-B14F-4D97-AF65-F5344CB8AC3E}">
        <p14:creationId xmlns:p14="http://schemas.microsoft.com/office/powerpoint/2010/main" val="293593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1D975A9-CD56-458B-B1C6-BB4E7637820A}" type="datetimeFigureOut">
              <a:rPr lang="tr-TR" smtClean="0"/>
              <a:t>19.12.2018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12F550F-C5BA-47FF-B20E-F7AC24C863C5}" type="slidenum">
              <a:rPr lang="tr-TR" smtClean="0"/>
              <a:t>‹#›</a:t>
            </a:fld>
            <a:endParaRPr lang="tr-TR"/>
          </a:p>
        </p:txBody>
      </p:sp>
    </p:spTree>
    <p:extLst>
      <p:ext uri="{BB962C8B-B14F-4D97-AF65-F5344CB8AC3E}">
        <p14:creationId xmlns:p14="http://schemas.microsoft.com/office/powerpoint/2010/main" val="404582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71D975A9-CD56-458B-B1C6-BB4E7637820A}" type="datetimeFigureOut">
              <a:rPr lang="tr-TR" smtClean="0"/>
              <a:t>19.12.2018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12F550F-C5BA-47FF-B20E-F7AC24C863C5}" type="slidenum">
              <a:rPr lang="tr-TR" smtClean="0"/>
              <a:t>‹#›</a:t>
            </a:fld>
            <a:endParaRPr lang="tr-TR"/>
          </a:p>
        </p:txBody>
      </p:sp>
    </p:spTree>
    <p:extLst>
      <p:ext uri="{BB962C8B-B14F-4D97-AF65-F5344CB8AC3E}">
        <p14:creationId xmlns:p14="http://schemas.microsoft.com/office/powerpoint/2010/main" val="2502277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1D975A9-CD56-458B-B1C6-BB4E7637820A}" type="datetimeFigureOut">
              <a:rPr lang="tr-TR" smtClean="0"/>
              <a:t>19.12.2018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12F550F-C5BA-47FF-B20E-F7AC24C863C5}" type="slidenum">
              <a:rPr lang="tr-TR" smtClean="0"/>
              <a:t>‹#›</a:t>
            </a:fld>
            <a:endParaRPr lang="tr-TR"/>
          </a:p>
        </p:txBody>
      </p:sp>
    </p:spTree>
    <p:extLst>
      <p:ext uri="{BB962C8B-B14F-4D97-AF65-F5344CB8AC3E}">
        <p14:creationId xmlns:p14="http://schemas.microsoft.com/office/powerpoint/2010/main" val="807830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1D975A9-CD56-458B-B1C6-BB4E7637820A}" type="datetimeFigureOut">
              <a:rPr lang="tr-TR" smtClean="0"/>
              <a:t>19.12.2018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12F550F-C5BA-47FF-B20E-F7AC24C863C5}" type="slidenum">
              <a:rPr lang="tr-TR" smtClean="0"/>
              <a:t>‹#›</a:t>
            </a:fld>
            <a:endParaRPr lang="tr-TR"/>
          </a:p>
        </p:txBody>
      </p:sp>
    </p:spTree>
    <p:extLst>
      <p:ext uri="{BB962C8B-B14F-4D97-AF65-F5344CB8AC3E}">
        <p14:creationId xmlns:p14="http://schemas.microsoft.com/office/powerpoint/2010/main" val="429617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1D975A9-CD56-458B-B1C6-BB4E7637820A}" type="datetimeFigureOut">
              <a:rPr lang="tr-TR" smtClean="0"/>
              <a:t>19.12.2018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12F550F-C5BA-47FF-B20E-F7AC24C863C5}" type="slidenum">
              <a:rPr lang="tr-TR" smtClean="0"/>
              <a:t>‹#›</a:t>
            </a:fld>
            <a:endParaRPr lang="tr-TR"/>
          </a:p>
        </p:txBody>
      </p:sp>
    </p:spTree>
    <p:extLst>
      <p:ext uri="{BB962C8B-B14F-4D97-AF65-F5344CB8AC3E}">
        <p14:creationId xmlns:p14="http://schemas.microsoft.com/office/powerpoint/2010/main" val="1257178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1D975A9-CD56-458B-B1C6-BB4E7637820A}" type="datetimeFigureOut">
              <a:rPr lang="tr-TR" smtClean="0"/>
              <a:t>19.12.2018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12F550F-C5BA-47FF-B20E-F7AC24C863C5}" type="slidenum">
              <a:rPr lang="tr-TR" smtClean="0"/>
              <a:t>‹#›</a:t>
            </a:fld>
            <a:endParaRPr lang="tr-TR"/>
          </a:p>
        </p:txBody>
      </p:sp>
    </p:spTree>
    <p:extLst>
      <p:ext uri="{BB962C8B-B14F-4D97-AF65-F5344CB8AC3E}">
        <p14:creationId xmlns:p14="http://schemas.microsoft.com/office/powerpoint/2010/main" val="1586236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71D975A9-CD56-458B-B1C6-BB4E7637820A}" type="datetimeFigureOut">
              <a:rPr lang="tr-TR" smtClean="0"/>
              <a:t>19.12.2018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12F550F-C5BA-47FF-B20E-F7AC24C863C5}" type="slidenum">
              <a:rPr lang="tr-TR" smtClean="0"/>
              <a:t>‹#›</a:t>
            </a:fld>
            <a:endParaRPr lang="tr-TR"/>
          </a:p>
        </p:txBody>
      </p:sp>
    </p:spTree>
    <p:extLst>
      <p:ext uri="{BB962C8B-B14F-4D97-AF65-F5344CB8AC3E}">
        <p14:creationId xmlns:p14="http://schemas.microsoft.com/office/powerpoint/2010/main" val="2084701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71D975A9-CD56-458B-B1C6-BB4E7637820A}" type="datetimeFigureOut">
              <a:rPr lang="tr-TR" smtClean="0"/>
              <a:t>19.12.2018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12F550F-C5BA-47FF-B20E-F7AC24C863C5}" type="slidenum">
              <a:rPr lang="tr-TR" smtClean="0"/>
              <a:t>‹#›</a:t>
            </a:fld>
            <a:endParaRPr lang="tr-TR"/>
          </a:p>
        </p:txBody>
      </p:sp>
    </p:spTree>
    <p:extLst>
      <p:ext uri="{BB962C8B-B14F-4D97-AF65-F5344CB8AC3E}">
        <p14:creationId xmlns:p14="http://schemas.microsoft.com/office/powerpoint/2010/main" val="706910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D975A9-CD56-458B-B1C6-BB4E7637820A}" type="datetimeFigureOut">
              <a:rPr lang="tr-TR" smtClean="0"/>
              <a:t>19.12.2018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F550F-C5BA-47FF-B20E-F7AC24C863C5}" type="slidenum">
              <a:rPr lang="tr-TR" smtClean="0"/>
              <a:t>‹#›</a:t>
            </a:fld>
            <a:endParaRPr lang="tr-TR"/>
          </a:p>
        </p:txBody>
      </p:sp>
    </p:spTree>
    <p:extLst>
      <p:ext uri="{BB962C8B-B14F-4D97-AF65-F5344CB8AC3E}">
        <p14:creationId xmlns:p14="http://schemas.microsoft.com/office/powerpoint/2010/main" val="408851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2697479"/>
            <a:ext cx="9144000" cy="2387600"/>
          </a:xfrm>
        </p:spPr>
        <p:txBody>
          <a:bodyPr>
            <a:normAutofit fontScale="90000"/>
          </a:bodyPr>
          <a:lstStyle/>
          <a:p>
            <a:r>
              <a:rPr lang="tr-TR" sz="3200"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PAMUKKALE ÜNİVERSİTESİ</a:t>
            </a:r>
            <a:br>
              <a:rPr lang="tr-TR" sz="3200"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sz="3200"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BİLİMSEL ARAŞTIRMA PROJELERİ KOORDİNASYON BİRİMİ KOORDİNATÖRLÜĞÜ</a:t>
            </a:r>
            <a:r>
              <a:rPr lang="tr-TR" sz="3200" b="1" dirty="0" smtClean="0">
                <a:solidFill>
                  <a:schemeClr val="accent1">
                    <a:lumMod val="50000"/>
                  </a:schemeClr>
                </a:solidFill>
                <a:latin typeface="Times New Roman" panose="02020603050405020304" pitchFamily="18" charset="0"/>
                <a:cs typeface="Times New Roman" panose="02020603050405020304" pitchFamily="18" charset="0"/>
              </a:rPr>
              <a:t/>
            </a:r>
            <a:br>
              <a:rPr lang="tr-TR" sz="3200" b="1" dirty="0" smtClean="0">
                <a:solidFill>
                  <a:schemeClr val="accent1">
                    <a:lumMod val="50000"/>
                  </a:schemeClr>
                </a:solidFill>
                <a:latin typeface="Times New Roman" panose="02020603050405020304" pitchFamily="18" charset="0"/>
                <a:cs typeface="Times New Roman" panose="02020603050405020304" pitchFamily="18" charset="0"/>
              </a:rPr>
            </a:br>
            <a:r>
              <a:rPr lang="tr-TR" sz="3200" b="1" dirty="0">
                <a:solidFill>
                  <a:schemeClr val="accent1">
                    <a:lumMod val="50000"/>
                  </a:schemeClr>
                </a:solidFill>
                <a:latin typeface="Times New Roman" panose="02020603050405020304" pitchFamily="18" charset="0"/>
                <a:cs typeface="Times New Roman" panose="02020603050405020304" pitchFamily="18" charset="0"/>
              </a:rPr>
              <a:t/>
            </a:r>
            <a:br>
              <a:rPr lang="tr-TR" sz="3200" b="1" dirty="0">
                <a:solidFill>
                  <a:schemeClr val="accent1">
                    <a:lumMod val="50000"/>
                  </a:schemeClr>
                </a:solidFill>
                <a:latin typeface="Times New Roman" panose="02020603050405020304" pitchFamily="18" charset="0"/>
                <a:cs typeface="Times New Roman" panose="02020603050405020304" pitchFamily="18" charset="0"/>
              </a:rPr>
            </a:br>
            <a:r>
              <a:rPr lang="tr-TR" sz="3200" b="1" dirty="0" smtClean="0">
                <a:solidFill>
                  <a:schemeClr val="accent1">
                    <a:lumMod val="50000"/>
                  </a:schemeClr>
                </a:solidFill>
                <a:latin typeface="Times New Roman" panose="02020603050405020304" pitchFamily="18" charset="0"/>
                <a:cs typeface="Times New Roman" panose="02020603050405020304" pitchFamily="18" charset="0"/>
              </a:rPr>
              <a:t/>
            </a:r>
            <a:br>
              <a:rPr lang="tr-TR" sz="3200" b="1" dirty="0" smtClean="0">
                <a:solidFill>
                  <a:schemeClr val="accent1">
                    <a:lumMod val="50000"/>
                  </a:schemeClr>
                </a:solidFill>
                <a:latin typeface="Times New Roman" panose="02020603050405020304" pitchFamily="18" charset="0"/>
                <a:cs typeface="Times New Roman" panose="02020603050405020304" pitchFamily="18" charset="0"/>
              </a:rPr>
            </a:br>
            <a:r>
              <a:rPr lang="tr-TR" sz="2000"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Koordinatör: Prof. Dr. Gürkan SEMİZ</a:t>
            </a:r>
            <a:r>
              <a:rPr lang="tr-TR"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tr-TR"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tr-T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524000" y="4325245"/>
            <a:ext cx="9144000" cy="1655762"/>
          </a:xfrm>
        </p:spPr>
        <p:txBody>
          <a:bodyPr>
            <a:normAutofit fontScale="47500" lnSpcReduction="20000"/>
          </a:bodyPr>
          <a:lstStyle/>
          <a:p>
            <a:endParaRPr lang="tr-TR" dirty="0"/>
          </a:p>
          <a:p>
            <a:endParaRPr lang="tr-TR" dirty="0"/>
          </a:p>
          <a:p>
            <a:endParaRPr lang="tr-TR" dirty="0"/>
          </a:p>
          <a:p>
            <a:endParaRPr lang="tr-TR" dirty="0"/>
          </a:p>
          <a:p>
            <a:endParaRPr lang="tr-TR" dirty="0"/>
          </a:p>
          <a:p>
            <a:r>
              <a:rPr lang="tr-TR" sz="5800" dirty="0">
                <a:solidFill>
                  <a:schemeClr val="accent1">
                    <a:lumMod val="50000"/>
                  </a:schemeClr>
                </a:solidFill>
                <a:latin typeface="Times New Roman" panose="02020603050405020304" pitchFamily="18" charset="0"/>
                <a:ea typeface="+mj-ea"/>
                <a:cs typeface="Times New Roman" panose="02020603050405020304" pitchFamily="18" charset="0"/>
              </a:rPr>
              <a:t>Aralık 2018</a:t>
            </a:r>
          </a:p>
        </p:txBody>
      </p:sp>
      <p:pic>
        <p:nvPicPr>
          <p:cNvPr id="4" name="Picture 6" descr="C:\Users\Diler\Pictures\pau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3767" y="385012"/>
            <a:ext cx="1618211"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971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014153" y="0"/>
            <a:ext cx="9906518" cy="6664534"/>
          </a:xfrm>
          <a:prstGeom prst="rect">
            <a:avLst/>
          </a:prstGeom>
        </p:spPr>
      </p:pic>
    </p:spTree>
    <p:extLst>
      <p:ext uri="{BB962C8B-B14F-4D97-AF65-F5344CB8AC3E}">
        <p14:creationId xmlns:p14="http://schemas.microsoft.com/office/powerpoint/2010/main" val="1868213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163782" y="187168"/>
            <a:ext cx="9648824" cy="6370965"/>
          </a:xfrm>
          <a:prstGeom prst="rect">
            <a:avLst/>
          </a:prstGeom>
        </p:spPr>
      </p:pic>
    </p:spTree>
    <p:extLst>
      <p:ext uri="{BB962C8B-B14F-4D97-AF65-F5344CB8AC3E}">
        <p14:creationId xmlns:p14="http://schemas.microsoft.com/office/powerpoint/2010/main" val="1527309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005840" y="284505"/>
            <a:ext cx="9758518" cy="6325195"/>
          </a:xfrm>
          <a:prstGeom prst="rect">
            <a:avLst/>
          </a:prstGeom>
        </p:spPr>
      </p:pic>
    </p:spTree>
    <p:extLst>
      <p:ext uri="{BB962C8B-B14F-4D97-AF65-F5344CB8AC3E}">
        <p14:creationId xmlns:p14="http://schemas.microsoft.com/office/powerpoint/2010/main" val="228630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3219048" y="1166497"/>
            <a:ext cx="5753903" cy="4525006"/>
          </a:xfrm>
          <a:prstGeom prst="rect">
            <a:avLst/>
          </a:prstGeom>
        </p:spPr>
      </p:pic>
    </p:spTree>
    <p:extLst>
      <p:ext uri="{BB962C8B-B14F-4D97-AF65-F5344CB8AC3E}">
        <p14:creationId xmlns:p14="http://schemas.microsoft.com/office/powerpoint/2010/main" val="179351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3190469" y="1499918"/>
            <a:ext cx="5811061" cy="3858163"/>
          </a:xfrm>
          <a:prstGeom prst="rect">
            <a:avLst/>
          </a:prstGeom>
        </p:spPr>
      </p:pic>
    </p:spTree>
    <p:extLst>
      <p:ext uri="{BB962C8B-B14F-4D97-AF65-F5344CB8AC3E}">
        <p14:creationId xmlns:p14="http://schemas.microsoft.com/office/powerpoint/2010/main" val="1233244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233338" y="828312"/>
            <a:ext cx="5725324" cy="5201376"/>
          </a:xfrm>
          <a:prstGeom prst="rect">
            <a:avLst/>
          </a:prstGeom>
        </p:spPr>
      </p:pic>
    </p:spTree>
    <p:extLst>
      <p:ext uri="{BB962C8B-B14F-4D97-AF65-F5344CB8AC3E}">
        <p14:creationId xmlns:p14="http://schemas.microsoft.com/office/powerpoint/2010/main" val="324293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866574" y="471074"/>
            <a:ext cx="6458851" cy="5915851"/>
          </a:xfrm>
          <a:prstGeom prst="rect">
            <a:avLst/>
          </a:prstGeom>
        </p:spPr>
      </p:pic>
    </p:spTree>
    <p:extLst>
      <p:ext uri="{BB962C8B-B14F-4D97-AF65-F5344CB8AC3E}">
        <p14:creationId xmlns:p14="http://schemas.microsoft.com/office/powerpoint/2010/main" val="4159585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409575" y="1128391"/>
            <a:ext cx="5372850" cy="4601217"/>
          </a:xfrm>
          <a:prstGeom prst="rect">
            <a:avLst/>
          </a:prstGeom>
        </p:spPr>
      </p:pic>
    </p:spTree>
    <p:extLst>
      <p:ext uri="{BB962C8B-B14F-4D97-AF65-F5344CB8AC3E}">
        <p14:creationId xmlns:p14="http://schemas.microsoft.com/office/powerpoint/2010/main" val="3506462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233338" y="590154"/>
            <a:ext cx="5725324" cy="5677692"/>
          </a:xfrm>
          <a:prstGeom prst="rect">
            <a:avLst/>
          </a:prstGeom>
        </p:spPr>
      </p:pic>
    </p:spTree>
    <p:extLst>
      <p:ext uri="{BB962C8B-B14F-4D97-AF65-F5344CB8AC3E}">
        <p14:creationId xmlns:p14="http://schemas.microsoft.com/office/powerpoint/2010/main" val="3541271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t="1926"/>
          <a:stretch/>
        </p:blipFill>
        <p:spPr>
          <a:xfrm>
            <a:off x="2709390" y="191193"/>
            <a:ext cx="6773220" cy="6605364"/>
          </a:xfrm>
          <a:prstGeom prst="rect">
            <a:avLst/>
          </a:prstGeom>
        </p:spPr>
      </p:pic>
    </p:spTree>
    <p:extLst>
      <p:ext uri="{BB962C8B-B14F-4D97-AF65-F5344CB8AC3E}">
        <p14:creationId xmlns:p14="http://schemas.microsoft.com/office/powerpoint/2010/main" val="907285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95522" y="365125"/>
            <a:ext cx="8648700" cy="1325563"/>
          </a:xfrm>
        </p:spPr>
        <p:txBody>
          <a:bodyPr/>
          <a:lstStyle/>
          <a:p>
            <a:r>
              <a:rPr lang="tr-TR" dirty="0" smtClean="0">
                <a:solidFill>
                  <a:schemeClr val="accent1">
                    <a:lumMod val="50000"/>
                  </a:schemeClr>
                </a:solidFill>
              </a:rPr>
              <a:t>İçerik</a:t>
            </a:r>
            <a:endParaRPr lang="tr-TR" dirty="0">
              <a:solidFill>
                <a:schemeClr val="accent1">
                  <a:lumMod val="50000"/>
                </a:schemeClr>
              </a:solidFill>
            </a:endParaRPr>
          </a:p>
        </p:txBody>
      </p:sp>
      <p:sp>
        <p:nvSpPr>
          <p:cNvPr id="3" name="İçerik Yer Tutucusu 2"/>
          <p:cNvSpPr>
            <a:spLocks noGrp="1"/>
          </p:cNvSpPr>
          <p:nvPr>
            <p:ph idx="1"/>
          </p:nvPr>
        </p:nvSpPr>
        <p:spPr>
          <a:xfrm>
            <a:off x="895522" y="1690688"/>
            <a:ext cx="8562975" cy="4351338"/>
          </a:xfrm>
        </p:spPr>
        <p:txBody>
          <a:bodyPr/>
          <a:lstStyle/>
          <a:p>
            <a:pPr>
              <a:buFont typeface="Wingdings" panose="05000000000000000000" pitchFamily="2" charset="2"/>
              <a:buChar char="Ø"/>
            </a:pPr>
            <a:endParaRPr lang="tr-TR" dirty="0" smtClean="0"/>
          </a:p>
          <a:p>
            <a:pPr>
              <a:buFont typeface="Wingdings" panose="05000000000000000000" pitchFamily="2" charset="2"/>
              <a:buChar char="Ø"/>
            </a:pPr>
            <a:r>
              <a:rPr lang="tr-TR" dirty="0" smtClean="0"/>
              <a:t>Genel Bilgilendirme</a:t>
            </a:r>
          </a:p>
          <a:p>
            <a:pPr>
              <a:buFont typeface="Wingdings" panose="05000000000000000000" pitchFamily="2" charset="2"/>
              <a:buChar char="Ø"/>
            </a:pPr>
            <a:r>
              <a:rPr lang="tr-TR" dirty="0" smtClean="0"/>
              <a:t>BAP İşleyiş Süreçleri</a:t>
            </a:r>
          </a:p>
          <a:p>
            <a:pPr>
              <a:buFont typeface="Wingdings" panose="05000000000000000000" pitchFamily="2" charset="2"/>
              <a:buChar char="Ø"/>
            </a:pPr>
            <a:r>
              <a:rPr lang="tr-TR" dirty="0" smtClean="0"/>
              <a:t>Yapılan İşlemler</a:t>
            </a:r>
          </a:p>
          <a:p>
            <a:pPr>
              <a:buFont typeface="Wingdings" panose="05000000000000000000" pitchFamily="2" charset="2"/>
              <a:buChar char="Ø"/>
            </a:pPr>
            <a:r>
              <a:rPr lang="tr-TR" dirty="0" smtClean="0"/>
              <a:t>İstatistik Veriler</a:t>
            </a:r>
          </a:p>
          <a:p>
            <a:pPr>
              <a:buFont typeface="Wingdings" panose="05000000000000000000" pitchFamily="2" charset="2"/>
              <a:buChar char="Ø"/>
            </a:pPr>
            <a:endParaRPr lang="tr-TR" dirty="0"/>
          </a:p>
        </p:txBody>
      </p:sp>
      <p:pic>
        <p:nvPicPr>
          <p:cNvPr id="4" name="Resim 3"/>
          <p:cNvPicPr>
            <a:picLocks noChangeAspect="1"/>
          </p:cNvPicPr>
          <p:nvPr/>
        </p:nvPicPr>
        <p:blipFill>
          <a:blip r:embed="rId2"/>
          <a:stretch>
            <a:fillRect/>
          </a:stretch>
        </p:blipFill>
        <p:spPr>
          <a:xfrm>
            <a:off x="7158644" y="1690688"/>
            <a:ext cx="2876029" cy="2876029"/>
          </a:xfrm>
          <a:prstGeom prst="rect">
            <a:avLst/>
          </a:prstGeom>
        </p:spPr>
      </p:pic>
    </p:spTree>
    <p:extLst>
      <p:ext uri="{BB962C8B-B14F-4D97-AF65-F5344CB8AC3E}">
        <p14:creationId xmlns:p14="http://schemas.microsoft.com/office/powerpoint/2010/main" val="4212284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94439" y="1"/>
            <a:ext cx="11803122" cy="6633555"/>
          </a:xfrm>
          <a:prstGeom prst="rect">
            <a:avLst/>
          </a:prstGeom>
        </p:spPr>
      </p:pic>
    </p:spTree>
    <p:extLst>
      <p:ext uri="{BB962C8B-B14F-4D97-AF65-F5344CB8AC3E}">
        <p14:creationId xmlns:p14="http://schemas.microsoft.com/office/powerpoint/2010/main" val="40575115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563670417"/>
              </p:ext>
            </p:extLst>
          </p:nvPr>
        </p:nvGraphicFramePr>
        <p:xfrm>
          <a:off x="838200" y="3863975"/>
          <a:ext cx="8962905" cy="274638"/>
        </p:xfrm>
        <a:graphic>
          <a:graphicData uri="http://schemas.openxmlformats.org/drawingml/2006/table">
            <a:tbl>
              <a:tblPr firstRow="1" firstCol="1" bandRow="1">
                <a:tableStyleId>{5C22544A-7EE6-4342-B048-85BDC9FD1C3A}</a:tableStyleId>
              </a:tblPr>
              <a:tblGrid>
                <a:gridCol w="8962905">
                  <a:extLst>
                    <a:ext uri="{9D8B030D-6E8A-4147-A177-3AD203B41FA5}">
                      <a16:colId xmlns:a16="http://schemas.microsoft.com/office/drawing/2014/main" val="871663093"/>
                    </a:ext>
                  </a:extLst>
                </a:gridCol>
              </a:tblGrid>
              <a:tr h="0">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47625" marR="47625" marT="47625" marB="47625" anchor="ctr"/>
                </a:tc>
                <a:extLst>
                  <a:ext uri="{0D108BD9-81ED-4DB2-BD59-A6C34878D82A}">
                    <a16:rowId xmlns:a16="http://schemas.microsoft.com/office/drawing/2014/main" val="2542500820"/>
                  </a:ext>
                </a:extLst>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val="4231171850"/>
              </p:ext>
            </p:extLst>
          </p:nvPr>
        </p:nvGraphicFramePr>
        <p:xfrm>
          <a:off x="638174" y="1088968"/>
          <a:ext cx="10151746" cy="4572001"/>
        </p:xfrm>
        <a:graphic>
          <a:graphicData uri="http://schemas.openxmlformats.org/drawingml/2006/table">
            <a:tbl>
              <a:tblPr firstRow="1" firstCol="1" bandRow="1">
                <a:tableStyleId>{5C22544A-7EE6-4342-B048-85BDC9FD1C3A}</a:tableStyleId>
              </a:tblPr>
              <a:tblGrid>
                <a:gridCol w="2858731">
                  <a:extLst>
                    <a:ext uri="{9D8B030D-6E8A-4147-A177-3AD203B41FA5}">
                      <a16:colId xmlns:a16="http://schemas.microsoft.com/office/drawing/2014/main" val="1041999934"/>
                    </a:ext>
                  </a:extLst>
                </a:gridCol>
                <a:gridCol w="1458603">
                  <a:extLst>
                    <a:ext uri="{9D8B030D-6E8A-4147-A177-3AD203B41FA5}">
                      <a16:colId xmlns:a16="http://schemas.microsoft.com/office/drawing/2014/main" val="3303300464"/>
                    </a:ext>
                  </a:extLst>
                </a:gridCol>
                <a:gridCol w="1458603">
                  <a:extLst>
                    <a:ext uri="{9D8B030D-6E8A-4147-A177-3AD203B41FA5}">
                      <a16:colId xmlns:a16="http://schemas.microsoft.com/office/drawing/2014/main" val="2263963979"/>
                    </a:ext>
                  </a:extLst>
                </a:gridCol>
                <a:gridCol w="1458603">
                  <a:extLst>
                    <a:ext uri="{9D8B030D-6E8A-4147-A177-3AD203B41FA5}">
                      <a16:colId xmlns:a16="http://schemas.microsoft.com/office/drawing/2014/main" val="1227477859"/>
                    </a:ext>
                  </a:extLst>
                </a:gridCol>
                <a:gridCol w="1458603">
                  <a:extLst>
                    <a:ext uri="{9D8B030D-6E8A-4147-A177-3AD203B41FA5}">
                      <a16:colId xmlns:a16="http://schemas.microsoft.com/office/drawing/2014/main" val="2160631032"/>
                    </a:ext>
                  </a:extLst>
                </a:gridCol>
                <a:gridCol w="1458603">
                  <a:extLst>
                    <a:ext uri="{9D8B030D-6E8A-4147-A177-3AD203B41FA5}">
                      <a16:colId xmlns:a16="http://schemas.microsoft.com/office/drawing/2014/main" val="2563964441"/>
                    </a:ext>
                  </a:extLst>
                </a:gridCol>
              </a:tblGrid>
              <a:tr h="711608">
                <a:tc rowSpan="2">
                  <a:txBody>
                    <a:bodyPr/>
                    <a:lstStyle/>
                    <a:p>
                      <a:pPr algn="l" fontAlgn="ctr"/>
                      <a:r>
                        <a:rPr lang="tr-TR" sz="1800" b="0" i="0" u="none" strike="noStrike" dirty="0">
                          <a:solidFill>
                            <a:srgbClr val="000000"/>
                          </a:solidFill>
                          <a:effectLst/>
                          <a:latin typeface="Arial" panose="020B0604020202020204" pitchFamily="34" charset="0"/>
                        </a:rPr>
                        <a:t> </a:t>
                      </a:r>
                    </a:p>
                  </a:txBody>
                  <a:tcPr marL="9525" marR="9525" marT="9525" marB="0" anchor="ctr"/>
                </a:tc>
                <a:tc gridSpan="5">
                  <a:txBody>
                    <a:bodyPr/>
                    <a:lstStyle/>
                    <a:p>
                      <a:pPr algn="ctr" rtl="0" fontAlgn="ctr"/>
                      <a:r>
                        <a:rPr lang="tr-TR" sz="3200" b="1" i="0" u="none" strike="noStrike" dirty="0" smtClean="0">
                          <a:solidFill>
                            <a:srgbClr val="FFFFFF"/>
                          </a:solidFill>
                          <a:effectLst/>
                          <a:latin typeface="Calibri" panose="020F0502020204030204" pitchFamily="34" charset="0"/>
                        </a:rPr>
                        <a:t>Yıllara</a:t>
                      </a:r>
                      <a:r>
                        <a:rPr lang="tr-TR" sz="3200" b="1" i="0" u="none" strike="noStrike" baseline="0" dirty="0" smtClean="0">
                          <a:solidFill>
                            <a:srgbClr val="FFFFFF"/>
                          </a:solidFill>
                          <a:effectLst/>
                          <a:latin typeface="Calibri" panose="020F0502020204030204" pitchFamily="34" charset="0"/>
                        </a:rPr>
                        <a:t> Göre </a:t>
                      </a:r>
                      <a:r>
                        <a:rPr lang="tr-TR" sz="3200" b="1" i="0" u="none" strike="noStrike" dirty="0" smtClean="0">
                          <a:solidFill>
                            <a:srgbClr val="FFFFFF"/>
                          </a:solidFill>
                          <a:effectLst/>
                          <a:latin typeface="Calibri" panose="020F0502020204030204" pitchFamily="34" charset="0"/>
                        </a:rPr>
                        <a:t>Proje Sayıları</a:t>
                      </a:r>
                      <a:endParaRPr lang="tr-TR" sz="3200" b="1" i="0" u="none" strike="noStrike" dirty="0">
                        <a:solidFill>
                          <a:srgbClr val="FFFFFF"/>
                        </a:solidFill>
                        <a:effectLst/>
                        <a:latin typeface="Calibri" panose="020F0502020204030204" pitchFamily="34" charset="0"/>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55584708"/>
                  </a:ext>
                </a:extLst>
              </a:tr>
              <a:tr h="420075">
                <a:tc vMerge="1">
                  <a:txBody>
                    <a:bodyPr/>
                    <a:lstStyle/>
                    <a:p>
                      <a:endParaRPr lang="tr-TR"/>
                    </a:p>
                  </a:txBody>
                  <a:tcPr/>
                </a:tc>
                <a:tc>
                  <a:txBody>
                    <a:bodyPr/>
                    <a:lstStyle/>
                    <a:p>
                      <a:pPr algn="ctr" rtl="0" fontAlgn="ctr"/>
                      <a:r>
                        <a:rPr lang="tr-TR" sz="1600" b="1" i="0" u="sng" strike="noStrike" dirty="0">
                          <a:solidFill>
                            <a:srgbClr val="C00000"/>
                          </a:solidFill>
                          <a:effectLst>
                            <a:outerShdw blurRad="38100" dist="38100" dir="2700000" algn="tl">
                              <a:srgbClr val="000000">
                                <a:alpha val="43137"/>
                              </a:srgbClr>
                            </a:outerShdw>
                          </a:effectLst>
                          <a:latin typeface="Calibri" panose="020F0502020204030204" pitchFamily="34" charset="0"/>
                        </a:rPr>
                        <a:t>2014</a:t>
                      </a:r>
                    </a:p>
                  </a:txBody>
                  <a:tcPr marL="9525" marR="9525" marT="9525" marB="0" anchor="ctr"/>
                </a:tc>
                <a:tc>
                  <a:txBody>
                    <a:bodyPr/>
                    <a:lstStyle/>
                    <a:p>
                      <a:pPr algn="ctr" rtl="0" fontAlgn="ctr"/>
                      <a:r>
                        <a:rPr lang="tr-TR" sz="1600" b="1" i="0" u="sng" strike="noStrike" dirty="0">
                          <a:solidFill>
                            <a:srgbClr val="C00000"/>
                          </a:solidFill>
                          <a:effectLst>
                            <a:outerShdw blurRad="38100" dist="38100" dir="2700000" algn="tl">
                              <a:srgbClr val="000000">
                                <a:alpha val="43137"/>
                              </a:srgbClr>
                            </a:outerShdw>
                          </a:effectLst>
                          <a:latin typeface="Calibri" panose="020F0502020204030204" pitchFamily="34" charset="0"/>
                        </a:rPr>
                        <a:t>2015</a:t>
                      </a:r>
                    </a:p>
                  </a:txBody>
                  <a:tcPr marL="9525" marR="9525" marT="9525" marB="0" anchor="ctr"/>
                </a:tc>
                <a:tc>
                  <a:txBody>
                    <a:bodyPr/>
                    <a:lstStyle/>
                    <a:p>
                      <a:pPr algn="ctr" rtl="0" fontAlgn="ctr"/>
                      <a:r>
                        <a:rPr lang="tr-TR" sz="1600" b="1" i="0" u="sng" strike="noStrike" dirty="0">
                          <a:solidFill>
                            <a:srgbClr val="C00000"/>
                          </a:solidFill>
                          <a:effectLst>
                            <a:outerShdw blurRad="38100" dist="38100" dir="2700000" algn="tl">
                              <a:srgbClr val="000000">
                                <a:alpha val="43137"/>
                              </a:srgbClr>
                            </a:outerShdw>
                          </a:effectLst>
                          <a:latin typeface="Calibri" panose="020F0502020204030204" pitchFamily="34" charset="0"/>
                        </a:rPr>
                        <a:t>2016</a:t>
                      </a:r>
                    </a:p>
                  </a:txBody>
                  <a:tcPr marL="9525" marR="9525" marT="9525" marB="0" anchor="ctr"/>
                </a:tc>
                <a:tc>
                  <a:txBody>
                    <a:bodyPr/>
                    <a:lstStyle/>
                    <a:p>
                      <a:pPr algn="ctr" rtl="0" fontAlgn="ctr"/>
                      <a:r>
                        <a:rPr lang="tr-TR" sz="1600" b="1" i="0" u="sng" strike="noStrike" dirty="0">
                          <a:solidFill>
                            <a:srgbClr val="C00000"/>
                          </a:solidFill>
                          <a:effectLst>
                            <a:outerShdw blurRad="38100" dist="38100" dir="2700000" algn="tl">
                              <a:srgbClr val="000000">
                                <a:alpha val="43137"/>
                              </a:srgbClr>
                            </a:outerShdw>
                          </a:effectLst>
                          <a:latin typeface="Calibri" panose="020F0502020204030204" pitchFamily="34" charset="0"/>
                        </a:rPr>
                        <a:t>2017</a:t>
                      </a:r>
                    </a:p>
                  </a:txBody>
                  <a:tcPr marL="9525" marR="9525" marT="9525" marB="0" anchor="ctr"/>
                </a:tc>
                <a:tc>
                  <a:txBody>
                    <a:bodyPr/>
                    <a:lstStyle/>
                    <a:p>
                      <a:pPr algn="ctr" rtl="0" fontAlgn="ctr"/>
                      <a:r>
                        <a:rPr lang="tr-TR" sz="1600" b="1" i="0" u="sng" strike="noStrike" dirty="0">
                          <a:solidFill>
                            <a:srgbClr val="C00000"/>
                          </a:solidFill>
                          <a:effectLst>
                            <a:outerShdw blurRad="38100" dist="38100" dir="2700000" algn="tl">
                              <a:srgbClr val="000000">
                                <a:alpha val="43137"/>
                              </a:srgbClr>
                            </a:outerShdw>
                          </a:effectLst>
                          <a:latin typeface="Calibri" panose="020F0502020204030204" pitchFamily="34" charset="0"/>
                        </a:rPr>
                        <a:t>2018</a:t>
                      </a:r>
                    </a:p>
                  </a:txBody>
                  <a:tcPr marL="9525" marR="9525" marT="9525" marB="0" anchor="ctr"/>
                </a:tc>
                <a:extLst>
                  <a:ext uri="{0D108BD9-81ED-4DB2-BD59-A6C34878D82A}">
                    <a16:rowId xmlns:a16="http://schemas.microsoft.com/office/drawing/2014/main" val="2124024201"/>
                  </a:ext>
                </a:extLst>
              </a:tr>
              <a:tr h="420075">
                <a:tc>
                  <a:txBody>
                    <a:bodyPr/>
                    <a:lstStyle/>
                    <a:p>
                      <a:pPr algn="l" rtl="0" fontAlgn="ctr"/>
                      <a:r>
                        <a:rPr lang="tr-TR" sz="1400" b="1" i="0" u="none" strike="noStrike">
                          <a:solidFill>
                            <a:srgbClr val="FFFFFF"/>
                          </a:solidFill>
                          <a:effectLst/>
                          <a:latin typeface="Calibri" panose="020F0502020204030204" pitchFamily="34" charset="0"/>
                        </a:rPr>
                        <a:t>Yüksek Lisans Tez Projesi</a:t>
                      </a:r>
                    </a:p>
                  </a:txBody>
                  <a:tcPr marL="9525" marR="9525" marT="9525" marB="0" anchor="ctr"/>
                </a:tc>
                <a:tc>
                  <a:txBody>
                    <a:bodyPr/>
                    <a:lstStyle/>
                    <a:p>
                      <a:pPr algn="ctr" rtl="0" fontAlgn="ctr"/>
                      <a:r>
                        <a:rPr lang="tr-TR" sz="1400" b="0" i="0" u="none" strike="noStrike">
                          <a:solidFill>
                            <a:srgbClr val="000000"/>
                          </a:solidFill>
                          <a:effectLst/>
                          <a:latin typeface="Calibri" panose="020F0502020204030204" pitchFamily="34" charset="0"/>
                        </a:rPr>
                        <a:t>75</a:t>
                      </a:r>
                    </a:p>
                  </a:txBody>
                  <a:tcPr marL="9525" marR="9525" marT="9525" marB="0" anchor="ctr"/>
                </a:tc>
                <a:tc>
                  <a:txBody>
                    <a:bodyPr/>
                    <a:lstStyle/>
                    <a:p>
                      <a:pPr algn="ctr" rtl="0" fontAlgn="ctr"/>
                      <a:r>
                        <a:rPr lang="tr-TR" sz="1400" b="0" i="0" u="none" strike="noStrike">
                          <a:solidFill>
                            <a:srgbClr val="000000"/>
                          </a:solidFill>
                          <a:effectLst/>
                          <a:latin typeface="Calibri" panose="020F0502020204030204" pitchFamily="34" charset="0"/>
                        </a:rPr>
                        <a:t>77</a:t>
                      </a:r>
                    </a:p>
                  </a:txBody>
                  <a:tcPr marL="9525" marR="9525" marT="9525" marB="0" anchor="ctr"/>
                </a:tc>
                <a:tc>
                  <a:txBody>
                    <a:bodyPr/>
                    <a:lstStyle/>
                    <a:p>
                      <a:pPr algn="ctr" rtl="0" fontAlgn="ctr"/>
                      <a:r>
                        <a:rPr lang="tr-TR" sz="1400" b="0" i="0" u="none" strike="noStrike">
                          <a:solidFill>
                            <a:srgbClr val="000000"/>
                          </a:solidFill>
                          <a:effectLst/>
                          <a:latin typeface="Calibri" panose="020F0502020204030204" pitchFamily="34" charset="0"/>
                        </a:rPr>
                        <a:t>63</a:t>
                      </a:r>
                    </a:p>
                  </a:txBody>
                  <a:tcPr marL="9525" marR="9525" marT="9525" marB="0" anchor="ctr"/>
                </a:tc>
                <a:tc>
                  <a:txBody>
                    <a:bodyPr/>
                    <a:lstStyle/>
                    <a:p>
                      <a:pPr algn="ctr" rtl="0" fontAlgn="ctr"/>
                      <a:r>
                        <a:rPr lang="tr-TR" sz="1400" b="0" i="0" u="none" strike="noStrike" dirty="0">
                          <a:solidFill>
                            <a:srgbClr val="000000"/>
                          </a:solidFill>
                          <a:effectLst/>
                          <a:latin typeface="Calibri" panose="020F0502020204030204" pitchFamily="34" charset="0"/>
                        </a:rPr>
                        <a:t>103</a:t>
                      </a:r>
                    </a:p>
                  </a:txBody>
                  <a:tcPr marL="9525" marR="9525" marT="9525" marB="0" anchor="ctr"/>
                </a:tc>
                <a:tc>
                  <a:txBody>
                    <a:bodyPr/>
                    <a:lstStyle/>
                    <a:p>
                      <a:pPr algn="ctr" rtl="0" fontAlgn="ctr"/>
                      <a:r>
                        <a:rPr lang="tr-TR" sz="1400" b="0" i="0" u="none" strike="noStrike" dirty="0">
                          <a:solidFill>
                            <a:srgbClr val="000000"/>
                          </a:solidFill>
                          <a:effectLst/>
                          <a:latin typeface="Calibri" panose="020F0502020204030204" pitchFamily="34" charset="0"/>
                        </a:rPr>
                        <a:t>104</a:t>
                      </a:r>
                    </a:p>
                  </a:txBody>
                  <a:tcPr marL="9525" marR="9525" marT="9525" marB="0" anchor="ctr"/>
                </a:tc>
                <a:extLst>
                  <a:ext uri="{0D108BD9-81ED-4DB2-BD59-A6C34878D82A}">
                    <a16:rowId xmlns:a16="http://schemas.microsoft.com/office/drawing/2014/main" val="1292715764"/>
                  </a:ext>
                </a:extLst>
              </a:tr>
              <a:tr h="420075">
                <a:tc>
                  <a:txBody>
                    <a:bodyPr/>
                    <a:lstStyle/>
                    <a:p>
                      <a:pPr algn="l" rtl="0" fontAlgn="ctr"/>
                      <a:r>
                        <a:rPr lang="tr-TR" sz="1400" b="1" i="0" u="none" strike="noStrike">
                          <a:solidFill>
                            <a:srgbClr val="FFFFFF"/>
                          </a:solidFill>
                          <a:effectLst/>
                          <a:latin typeface="Calibri" panose="020F0502020204030204" pitchFamily="34" charset="0"/>
                        </a:rPr>
                        <a:t>Doktora Tez Projesi</a:t>
                      </a:r>
                    </a:p>
                  </a:txBody>
                  <a:tcPr marL="9525" marR="9525" marT="9525" marB="0" anchor="ctr"/>
                </a:tc>
                <a:tc>
                  <a:txBody>
                    <a:bodyPr/>
                    <a:lstStyle/>
                    <a:p>
                      <a:pPr algn="ctr" rtl="0" fontAlgn="ctr"/>
                      <a:r>
                        <a:rPr lang="tr-TR" sz="1400" b="0" i="0" u="none" strike="noStrike">
                          <a:solidFill>
                            <a:srgbClr val="000000"/>
                          </a:solidFill>
                          <a:effectLst/>
                          <a:latin typeface="Calibri" panose="020F0502020204030204" pitchFamily="34" charset="0"/>
                        </a:rPr>
                        <a:t>42</a:t>
                      </a:r>
                    </a:p>
                  </a:txBody>
                  <a:tcPr marL="9525" marR="9525" marT="9525" marB="0" anchor="ctr"/>
                </a:tc>
                <a:tc>
                  <a:txBody>
                    <a:bodyPr/>
                    <a:lstStyle/>
                    <a:p>
                      <a:pPr algn="ctr" rtl="0" fontAlgn="ctr"/>
                      <a:r>
                        <a:rPr lang="tr-TR" sz="1400" b="0" i="0" u="none" strike="noStrike">
                          <a:solidFill>
                            <a:srgbClr val="000000"/>
                          </a:solidFill>
                          <a:effectLst/>
                          <a:latin typeface="Calibri" panose="020F0502020204030204" pitchFamily="34" charset="0"/>
                        </a:rPr>
                        <a:t>29</a:t>
                      </a:r>
                    </a:p>
                  </a:txBody>
                  <a:tcPr marL="9525" marR="9525" marT="9525" marB="0" anchor="ctr"/>
                </a:tc>
                <a:tc>
                  <a:txBody>
                    <a:bodyPr/>
                    <a:lstStyle/>
                    <a:p>
                      <a:pPr algn="ctr" rtl="0" fontAlgn="ctr"/>
                      <a:r>
                        <a:rPr lang="tr-TR" sz="14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rtl="0" fontAlgn="ctr"/>
                      <a:r>
                        <a:rPr lang="tr-TR" sz="14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rtl="0" fontAlgn="ctr"/>
                      <a:r>
                        <a:rPr lang="tr-TR" sz="1400" b="0" i="0" u="none" strike="noStrike">
                          <a:solidFill>
                            <a:srgbClr val="000000"/>
                          </a:solidFill>
                          <a:effectLst/>
                          <a:latin typeface="Calibri" panose="020F0502020204030204" pitchFamily="34" charset="0"/>
                        </a:rPr>
                        <a:t>46</a:t>
                      </a:r>
                    </a:p>
                  </a:txBody>
                  <a:tcPr marL="9525" marR="9525" marT="9525" marB="0" anchor="ctr"/>
                </a:tc>
                <a:extLst>
                  <a:ext uri="{0D108BD9-81ED-4DB2-BD59-A6C34878D82A}">
                    <a16:rowId xmlns:a16="http://schemas.microsoft.com/office/drawing/2014/main" val="1053612542"/>
                  </a:ext>
                </a:extLst>
              </a:tr>
              <a:tr h="420075">
                <a:tc>
                  <a:txBody>
                    <a:bodyPr/>
                    <a:lstStyle/>
                    <a:p>
                      <a:pPr algn="l" rtl="0" fontAlgn="ctr"/>
                      <a:r>
                        <a:rPr lang="tr-TR" sz="1400" b="1" i="0" u="none" strike="noStrike">
                          <a:solidFill>
                            <a:srgbClr val="FFFFFF"/>
                          </a:solidFill>
                          <a:effectLst/>
                          <a:latin typeface="Calibri" panose="020F0502020204030204" pitchFamily="34" charset="0"/>
                        </a:rPr>
                        <a:t>Tıpta Uzmanlık Tez Projesi</a:t>
                      </a:r>
                    </a:p>
                  </a:txBody>
                  <a:tcPr marL="9525" marR="9525" marT="9525" marB="0" anchor="ctr"/>
                </a:tc>
                <a:tc>
                  <a:txBody>
                    <a:bodyPr/>
                    <a:lstStyle/>
                    <a:p>
                      <a:pPr algn="ctr" rtl="0" fontAlgn="ctr"/>
                      <a:r>
                        <a:rPr lang="tr-TR" sz="1400" b="0" i="0" u="none" strike="noStrike">
                          <a:solidFill>
                            <a:srgbClr val="000000"/>
                          </a:solidFill>
                          <a:effectLst/>
                          <a:latin typeface="Calibri" panose="020F0502020204030204" pitchFamily="34" charset="0"/>
                        </a:rPr>
                        <a:t>55</a:t>
                      </a:r>
                    </a:p>
                  </a:txBody>
                  <a:tcPr marL="9525" marR="9525" marT="9525" marB="0" anchor="ctr"/>
                </a:tc>
                <a:tc>
                  <a:txBody>
                    <a:bodyPr/>
                    <a:lstStyle/>
                    <a:p>
                      <a:pPr algn="ctr" rtl="0" fontAlgn="ctr"/>
                      <a:r>
                        <a:rPr lang="tr-TR" sz="14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rtl="0" fontAlgn="ctr"/>
                      <a:r>
                        <a:rPr lang="tr-TR" sz="1400" b="0" i="0" u="none" strike="noStrike">
                          <a:solidFill>
                            <a:srgbClr val="000000"/>
                          </a:solidFill>
                          <a:effectLst/>
                          <a:latin typeface="Calibri" panose="020F0502020204030204" pitchFamily="34" charset="0"/>
                        </a:rPr>
                        <a:t>31</a:t>
                      </a:r>
                    </a:p>
                  </a:txBody>
                  <a:tcPr marL="9525" marR="9525" marT="9525" marB="0" anchor="ctr"/>
                </a:tc>
                <a:tc>
                  <a:txBody>
                    <a:bodyPr/>
                    <a:lstStyle/>
                    <a:p>
                      <a:pPr algn="ctr" rtl="0" fontAlgn="ctr"/>
                      <a:r>
                        <a:rPr lang="tr-TR" sz="1400" b="0" i="0" u="none" strike="noStrike">
                          <a:solidFill>
                            <a:srgbClr val="000000"/>
                          </a:solidFill>
                          <a:effectLst/>
                          <a:latin typeface="Calibri" panose="020F0502020204030204" pitchFamily="34" charset="0"/>
                        </a:rPr>
                        <a:t>25</a:t>
                      </a:r>
                    </a:p>
                  </a:txBody>
                  <a:tcPr marL="9525" marR="9525" marT="9525" marB="0" anchor="ctr"/>
                </a:tc>
                <a:tc>
                  <a:txBody>
                    <a:bodyPr/>
                    <a:lstStyle/>
                    <a:p>
                      <a:pPr algn="ctr" rtl="0" fontAlgn="ctr"/>
                      <a:r>
                        <a:rPr lang="tr-TR" sz="1400" b="0" i="0" u="none" strike="noStrike">
                          <a:solidFill>
                            <a:srgbClr val="000000"/>
                          </a:solidFill>
                          <a:effectLst/>
                          <a:latin typeface="Calibri" panose="020F0502020204030204" pitchFamily="34" charset="0"/>
                        </a:rPr>
                        <a:t>43</a:t>
                      </a:r>
                    </a:p>
                  </a:txBody>
                  <a:tcPr marL="9525" marR="9525" marT="9525" marB="0" anchor="ctr"/>
                </a:tc>
                <a:extLst>
                  <a:ext uri="{0D108BD9-81ED-4DB2-BD59-A6C34878D82A}">
                    <a16:rowId xmlns:a16="http://schemas.microsoft.com/office/drawing/2014/main" val="888915048"/>
                  </a:ext>
                </a:extLst>
              </a:tr>
              <a:tr h="420075">
                <a:tc>
                  <a:txBody>
                    <a:bodyPr/>
                    <a:lstStyle/>
                    <a:p>
                      <a:pPr algn="l" rtl="0" fontAlgn="ctr"/>
                      <a:r>
                        <a:rPr lang="tr-TR" sz="1400" b="1" i="0" u="none" strike="noStrike" dirty="0">
                          <a:solidFill>
                            <a:srgbClr val="FFFFFF"/>
                          </a:solidFill>
                          <a:effectLst/>
                          <a:latin typeface="Calibri" panose="020F0502020204030204" pitchFamily="34" charset="0"/>
                        </a:rPr>
                        <a:t>Dişte Uzmanlık Tez Projesi</a:t>
                      </a:r>
                    </a:p>
                  </a:txBody>
                  <a:tcPr marL="9525" marR="9525" marT="9525" marB="0" anchor="ctr"/>
                </a:tc>
                <a:tc>
                  <a:txBody>
                    <a:bodyPr/>
                    <a:lstStyle/>
                    <a:p>
                      <a:pPr algn="ctr" rtl="0" fontAlgn="ctr"/>
                      <a:r>
                        <a:rPr lang="tr-TR" sz="1400" b="0" i="0" u="none" strike="noStrike">
                          <a:solidFill>
                            <a:srgbClr val="000000"/>
                          </a:solidFill>
                          <a:effectLst/>
                          <a:latin typeface="Calibri" panose="020F0502020204030204" pitchFamily="34" charset="0"/>
                        </a:rPr>
                        <a:t> </a:t>
                      </a:r>
                    </a:p>
                  </a:txBody>
                  <a:tcPr marL="9525" marR="9525" marT="9525" marB="0" anchor="ctr"/>
                </a:tc>
                <a:tc>
                  <a:txBody>
                    <a:bodyPr/>
                    <a:lstStyle/>
                    <a:p>
                      <a:pPr algn="ctr" rtl="0" fontAlgn="ctr"/>
                      <a:r>
                        <a:rPr lang="tr-TR" sz="1400" b="0" i="0" u="none" strike="noStrike">
                          <a:solidFill>
                            <a:srgbClr val="000000"/>
                          </a:solidFill>
                          <a:effectLst/>
                          <a:latin typeface="Calibri" panose="020F0502020204030204" pitchFamily="34" charset="0"/>
                        </a:rPr>
                        <a:t> </a:t>
                      </a:r>
                    </a:p>
                  </a:txBody>
                  <a:tcPr marL="9525" marR="9525" marT="9525" marB="0" anchor="ctr"/>
                </a:tc>
                <a:tc>
                  <a:txBody>
                    <a:bodyPr/>
                    <a:lstStyle/>
                    <a:p>
                      <a:pPr algn="ctr" rtl="0" fontAlgn="ctr"/>
                      <a:r>
                        <a:rPr lang="tr-TR" sz="14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ctr"/>
                      <a:r>
                        <a:rPr lang="tr-TR" sz="1400" b="0" i="0" u="none" strike="noStrike">
                          <a:solidFill>
                            <a:srgbClr val="000000"/>
                          </a:solidFill>
                          <a:effectLst/>
                          <a:latin typeface="Calibri" panose="020F0502020204030204" pitchFamily="34" charset="0"/>
                        </a:rPr>
                        <a:t>2</a:t>
                      </a:r>
                    </a:p>
                  </a:txBody>
                  <a:tcPr marL="9525" marR="9525" marT="9525" marB="0" anchor="ctr"/>
                </a:tc>
                <a:tc>
                  <a:txBody>
                    <a:bodyPr/>
                    <a:lstStyle/>
                    <a:p>
                      <a:pPr algn="ctr" rtl="0" fontAlgn="ctr"/>
                      <a:r>
                        <a:rPr lang="tr-TR" sz="1400" b="0" i="0" u="none" strike="noStrike">
                          <a:solidFill>
                            <a:srgbClr val="000000"/>
                          </a:solidFill>
                          <a:effectLst/>
                          <a:latin typeface="Calibri" panose="020F0502020204030204" pitchFamily="34" charset="0"/>
                        </a:rPr>
                        <a:t>10</a:t>
                      </a:r>
                    </a:p>
                  </a:txBody>
                  <a:tcPr marL="9525" marR="9525" marT="9525" marB="0" anchor="ctr"/>
                </a:tc>
                <a:extLst>
                  <a:ext uri="{0D108BD9-81ED-4DB2-BD59-A6C34878D82A}">
                    <a16:rowId xmlns:a16="http://schemas.microsoft.com/office/drawing/2014/main" val="3488042010"/>
                  </a:ext>
                </a:extLst>
              </a:tr>
              <a:tr h="420075">
                <a:tc>
                  <a:txBody>
                    <a:bodyPr/>
                    <a:lstStyle/>
                    <a:p>
                      <a:pPr algn="l" rtl="0" fontAlgn="ctr"/>
                      <a:r>
                        <a:rPr lang="tr-TR" sz="1400" b="1" i="0" u="none" strike="noStrike">
                          <a:solidFill>
                            <a:srgbClr val="FFFFFF"/>
                          </a:solidFill>
                          <a:effectLst/>
                          <a:latin typeface="Calibri" panose="020F0502020204030204" pitchFamily="34" charset="0"/>
                        </a:rPr>
                        <a:t>Kurumsal Altyapı Projesi</a:t>
                      </a:r>
                    </a:p>
                  </a:txBody>
                  <a:tcPr marL="9525" marR="9525" marT="9525" marB="0" anchor="ctr"/>
                </a:tc>
                <a:tc>
                  <a:txBody>
                    <a:bodyPr/>
                    <a:lstStyle/>
                    <a:p>
                      <a:pPr algn="ctr" rtl="0" fontAlgn="ctr"/>
                      <a:r>
                        <a:rPr lang="tr-TR" sz="1400" b="0" i="0" u="none" strike="noStrike">
                          <a:solidFill>
                            <a:srgbClr val="000000"/>
                          </a:solidFill>
                          <a:effectLst/>
                          <a:latin typeface="Calibri" panose="020F0502020204030204" pitchFamily="34" charset="0"/>
                        </a:rPr>
                        <a:t>25</a:t>
                      </a:r>
                    </a:p>
                  </a:txBody>
                  <a:tcPr marL="9525" marR="9525" marT="9525" marB="0" anchor="ctr"/>
                </a:tc>
                <a:tc>
                  <a:txBody>
                    <a:bodyPr/>
                    <a:lstStyle/>
                    <a:p>
                      <a:pPr algn="ctr" rtl="0" fontAlgn="ctr"/>
                      <a:r>
                        <a:rPr lang="tr-TR" sz="1400" b="0" i="0" u="none" strike="noStrike">
                          <a:solidFill>
                            <a:srgbClr val="000000"/>
                          </a:solidFill>
                          <a:effectLst/>
                          <a:latin typeface="Calibri" panose="020F0502020204030204" pitchFamily="34" charset="0"/>
                        </a:rPr>
                        <a:t>23</a:t>
                      </a:r>
                    </a:p>
                  </a:txBody>
                  <a:tcPr marL="9525" marR="9525" marT="9525" marB="0" anchor="ctr"/>
                </a:tc>
                <a:tc>
                  <a:txBody>
                    <a:bodyPr/>
                    <a:lstStyle/>
                    <a:p>
                      <a:pPr algn="ctr" rtl="0" fontAlgn="ctr"/>
                      <a:r>
                        <a:rPr lang="tr-TR" sz="14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rtl="0" fontAlgn="ctr"/>
                      <a:r>
                        <a:rPr lang="tr-TR" sz="1400" b="0" i="0" u="none" strike="noStrike">
                          <a:solidFill>
                            <a:srgbClr val="000000"/>
                          </a:solidFill>
                          <a:effectLst/>
                          <a:latin typeface="Calibri" panose="020F0502020204030204" pitchFamily="34" charset="0"/>
                        </a:rPr>
                        <a:t>13</a:t>
                      </a:r>
                    </a:p>
                  </a:txBody>
                  <a:tcPr marL="9525" marR="9525" marT="9525" marB="0" anchor="ctr"/>
                </a:tc>
                <a:tc>
                  <a:txBody>
                    <a:bodyPr/>
                    <a:lstStyle/>
                    <a:p>
                      <a:pPr algn="ctr" rtl="0" fontAlgn="ctr"/>
                      <a:r>
                        <a:rPr lang="tr-TR" sz="1400" b="0" i="0" u="none" strike="noStrike">
                          <a:solidFill>
                            <a:srgbClr val="000000"/>
                          </a:solidFill>
                          <a:effectLst/>
                          <a:latin typeface="Calibri" panose="020F0502020204030204" pitchFamily="34" charset="0"/>
                        </a:rPr>
                        <a:t>17</a:t>
                      </a:r>
                    </a:p>
                  </a:txBody>
                  <a:tcPr marL="9525" marR="9525" marT="9525" marB="0" anchor="ctr"/>
                </a:tc>
                <a:extLst>
                  <a:ext uri="{0D108BD9-81ED-4DB2-BD59-A6C34878D82A}">
                    <a16:rowId xmlns:a16="http://schemas.microsoft.com/office/drawing/2014/main" val="3797954311"/>
                  </a:ext>
                </a:extLst>
              </a:tr>
              <a:tr h="420075">
                <a:tc>
                  <a:txBody>
                    <a:bodyPr/>
                    <a:lstStyle/>
                    <a:p>
                      <a:pPr algn="l" rtl="0" fontAlgn="ctr"/>
                      <a:r>
                        <a:rPr lang="tr-TR" sz="1400" b="1" i="0" u="none" strike="noStrike">
                          <a:solidFill>
                            <a:srgbClr val="FFFFFF"/>
                          </a:solidFill>
                          <a:effectLst/>
                          <a:latin typeface="Calibri" panose="020F0502020204030204" pitchFamily="34" charset="0"/>
                        </a:rPr>
                        <a:t>Başlangıç Seviyesi Projesi</a:t>
                      </a:r>
                    </a:p>
                  </a:txBody>
                  <a:tcPr marL="9525" marR="9525" marT="9525" marB="0" anchor="ctr"/>
                </a:tc>
                <a:tc>
                  <a:txBody>
                    <a:bodyPr/>
                    <a:lstStyle/>
                    <a:p>
                      <a:pPr algn="ctr" rtl="0" fontAlgn="ctr"/>
                      <a:r>
                        <a:rPr lang="tr-TR" sz="14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rtl="0" fontAlgn="ctr"/>
                      <a:r>
                        <a:rPr lang="tr-TR" sz="1400" b="0" i="0" u="none" strike="noStrike">
                          <a:solidFill>
                            <a:srgbClr val="000000"/>
                          </a:solidFill>
                          <a:effectLst/>
                          <a:latin typeface="Calibri" panose="020F0502020204030204" pitchFamily="34" charset="0"/>
                        </a:rPr>
                        <a:t>3</a:t>
                      </a:r>
                    </a:p>
                  </a:txBody>
                  <a:tcPr marL="9525" marR="9525" marT="9525" marB="0" anchor="ctr"/>
                </a:tc>
                <a:tc>
                  <a:txBody>
                    <a:bodyPr/>
                    <a:lstStyle/>
                    <a:p>
                      <a:pPr algn="ctr" rtl="0" fontAlgn="ctr"/>
                      <a:r>
                        <a:rPr lang="tr-TR" sz="14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ctr"/>
                      <a:r>
                        <a:rPr lang="tr-TR" sz="1400" b="0" i="0" u="none" strike="noStrike">
                          <a:solidFill>
                            <a:srgbClr val="000000"/>
                          </a:solidFill>
                          <a:effectLst/>
                          <a:latin typeface="Calibri" panose="020F0502020204030204" pitchFamily="34" charset="0"/>
                        </a:rPr>
                        <a:t>2</a:t>
                      </a:r>
                    </a:p>
                  </a:txBody>
                  <a:tcPr marL="9525" marR="9525" marT="9525" marB="0" anchor="ctr"/>
                </a:tc>
                <a:tc>
                  <a:txBody>
                    <a:bodyPr/>
                    <a:lstStyle/>
                    <a:p>
                      <a:pPr algn="ctr" rtl="0" fontAlgn="ctr"/>
                      <a:r>
                        <a:rPr lang="tr-TR" sz="14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2584133713"/>
                  </a:ext>
                </a:extLst>
              </a:tr>
              <a:tr h="499793">
                <a:tc>
                  <a:txBody>
                    <a:bodyPr/>
                    <a:lstStyle/>
                    <a:p>
                      <a:pPr algn="l" rtl="0" fontAlgn="ctr"/>
                      <a:r>
                        <a:rPr lang="tr-TR" sz="1400" b="1" i="0" u="none" strike="noStrike">
                          <a:solidFill>
                            <a:srgbClr val="FFFFFF"/>
                          </a:solidFill>
                          <a:effectLst/>
                          <a:latin typeface="Calibri" panose="020F0502020204030204" pitchFamily="34" charset="0"/>
                        </a:rPr>
                        <a:t>Hızlı Destek Projesi</a:t>
                      </a:r>
                    </a:p>
                  </a:txBody>
                  <a:tcPr marL="9525" marR="9525" marT="9525" marB="0" anchor="ctr"/>
                </a:tc>
                <a:tc>
                  <a:txBody>
                    <a:bodyPr/>
                    <a:lstStyle/>
                    <a:p>
                      <a:pPr algn="ctr" rtl="0" fontAlgn="ctr"/>
                      <a:r>
                        <a:rPr lang="tr-TR" sz="14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rtl="0" fontAlgn="ctr"/>
                      <a:r>
                        <a:rPr lang="tr-TR" sz="1400" b="0" i="0" u="none" strike="noStrike">
                          <a:solidFill>
                            <a:srgbClr val="000000"/>
                          </a:solidFill>
                          <a:effectLst/>
                          <a:latin typeface="Calibri" panose="020F0502020204030204" pitchFamily="34" charset="0"/>
                        </a:rPr>
                        <a:t>31</a:t>
                      </a:r>
                    </a:p>
                  </a:txBody>
                  <a:tcPr marL="9525" marR="9525" marT="9525" marB="0" anchor="ctr"/>
                </a:tc>
                <a:tc>
                  <a:txBody>
                    <a:bodyPr/>
                    <a:lstStyle/>
                    <a:p>
                      <a:pPr algn="ctr" rtl="0" fontAlgn="ctr"/>
                      <a:r>
                        <a:rPr lang="tr-TR" sz="14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rtl="0" fontAlgn="ctr"/>
                      <a:r>
                        <a:rPr lang="tr-TR" sz="1400" b="0" i="0" u="none" strike="noStrike">
                          <a:solidFill>
                            <a:srgbClr val="000000"/>
                          </a:solidFill>
                          <a:effectLst/>
                          <a:latin typeface="Calibri" panose="020F0502020204030204" pitchFamily="34" charset="0"/>
                        </a:rPr>
                        <a:t>31</a:t>
                      </a:r>
                    </a:p>
                  </a:txBody>
                  <a:tcPr marL="9525" marR="9525" marT="9525" marB="0" anchor="ctr"/>
                </a:tc>
                <a:tc>
                  <a:txBody>
                    <a:bodyPr/>
                    <a:lstStyle/>
                    <a:p>
                      <a:pPr algn="ctr" rtl="0" fontAlgn="ctr"/>
                      <a:r>
                        <a:rPr lang="tr-TR" sz="1400" b="0" i="0" u="none" strike="noStrike">
                          <a:solidFill>
                            <a:srgbClr val="000000"/>
                          </a:solidFill>
                          <a:effectLst/>
                          <a:latin typeface="Calibri" panose="020F0502020204030204" pitchFamily="34" charset="0"/>
                        </a:rPr>
                        <a:t>57</a:t>
                      </a:r>
                    </a:p>
                  </a:txBody>
                  <a:tcPr marL="9525" marR="9525" marT="9525" marB="0" anchor="ctr"/>
                </a:tc>
                <a:extLst>
                  <a:ext uri="{0D108BD9-81ED-4DB2-BD59-A6C34878D82A}">
                    <a16:rowId xmlns:a16="http://schemas.microsoft.com/office/drawing/2014/main" val="1934053699"/>
                  </a:ext>
                </a:extLst>
              </a:tr>
              <a:tr h="420075">
                <a:tc>
                  <a:txBody>
                    <a:bodyPr/>
                    <a:lstStyle/>
                    <a:p>
                      <a:pPr algn="l" rtl="0" fontAlgn="ctr"/>
                      <a:r>
                        <a:rPr lang="tr-TR" sz="14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rPr>
                        <a:t>TOPLAM: </a:t>
                      </a:r>
                    </a:p>
                  </a:txBody>
                  <a:tcPr marL="9525" marR="9525" marT="9525" marB="0" anchor="ctr"/>
                </a:tc>
                <a:tc>
                  <a:txBody>
                    <a:bodyPr/>
                    <a:lstStyle/>
                    <a:p>
                      <a:pPr algn="ctr" rtl="0" fontAlgn="ctr"/>
                      <a:r>
                        <a:rPr lang="tr-TR"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248</a:t>
                      </a:r>
                    </a:p>
                  </a:txBody>
                  <a:tcPr marL="9525" marR="9525" marT="9525" marB="0" anchor="ctr"/>
                </a:tc>
                <a:tc>
                  <a:txBody>
                    <a:bodyPr/>
                    <a:lstStyle/>
                    <a:p>
                      <a:pPr algn="ctr" rtl="0" fontAlgn="ctr"/>
                      <a:r>
                        <a:rPr lang="tr-TR"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196</a:t>
                      </a:r>
                    </a:p>
                  </a:txBody>
                  <a:tcPr marL="9525" marR="9525" marT="9525" marB="0" anchor="ctr"/>
                </a:tc>
                <a:tc>
                  <a:txBody>
                    <a:bodyPr/>
                    <a:lstStyle/>
                    <a:p>
                      <a:pPr algn="ctr" rtl="0" fontAlgn="ctr"/>
                      <a:r>
                        <a:rPr lang="tr-TR"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178</a:t>
                      </a:r>
                    </a:p>
                  </a:txBody>
                  <a:tcPr marL="9525" marR="9525" marT="9525" marB="0" anchor="ctr"/>
                </a:tc>
                <a:tc>
                  <a:txBody>
                    <a:bodyPr/>
                    <a:lstStyle/>
                    <a:p>
                      <a:pPr algn="ctr" rtl="0" fontAlgn="ctr"/>
                      <a:r>
                        <a:rPr lang="tr-TR"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213</a:t>
                      </a:r>
                    </a:p>
                  </a:txBody>
                  <a:tcPr marL="9525" marR="9525" marT="9525" marB="0" anchor="ctr"/>
                </a:tc>
                <a:tc>
                  <a:txBody>
                    <a:bodyPr/>
                    <a:lstStyle/>
                    <a:p>
                      <a:pPr algn="ctr" rtl="0" fontAlgn="ctr"/>
                      <a:r>
                        <a:rPr lang="tr-TR"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279</a:t>
                      </a:r>
                    </a:p>
                  </a:txBody>
                  <a:tcPr marL="9525" marR="9525" marT="9525" marB="0" anchor="ctr"/>
                </a:tc>
                <a:extLst>
                  <a:ext uri="{0D108BD9-81ED-4DB2-BD59-A6C34878D82A}">
                    <a16:rowId xmlns:a16="http://schemas.microsoft.com/office/drawing/2014/main" val="1172700460"/>
                  </a:ext>
                </a:extLst>
              </a:tr>
            </a:tbl>
          </a:graphicData>
        </a:graphic>
      </p:graphicFrame>
      <p:sp>
        <p:nvSpPr>
          <p:cNvPr id="4" name="Rectangle 1"/>
          <p:cNvSpPr>
            <a:spLocks noChangeArrowheads="1"/>
          </p:cNvSpPr>
          <p:nvPr/>
        </p:nvSpPr>
        <p:spPr bwMode="auto">
          <a:xfrm>
            <a:off x="606286" y="2640961"/>
            <a:ext cx="10623689" cy="68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35568710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499399"/>
          </a:xfrm>
        </p:spPr>
        <p:txBody>
          <a:bodyPr>
            <a:normAutofit fontScale="90000"/>
          </a:bodyPr>
          <a:lstStyle/>
          <a:p>
            <a:pPr algn="ctr"/>
            <a:r>
              <a:rPr lang="tr-TR" dirty="0" smtClean="0"/>
              <a:t>  2018 YILI DESTEK RAKAMLARI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415665383"/>
              </p:ext>
            </p:extLst>
          </p:nvPr>
        </p:nvGraphicFramePr>
        <p:xfrm>
          <a:off x="2628900" y="1306513"/>
          <a:ext cx="6934200" cy="4429125"/>
        </p:xfrm>
        <a:graphic>
          <a:graphicData uri="http://schemas.openxmlformats.org/drawingml/2006/table">
            <a:tbl>
              <a:tblPr>
                <a:tableStyleId>{5C22544A-7EE6-4342-B048-85BDC9FD1C3A}</a:tableStyleId>
              </a:tblPr>
              <a:tblGrid>
                <a:gridCol w="2918328">
                  <a:extLst>
                    <a:ext uri="{9D8B030D-6E8A-4147-A177-3AD203B41FA5}">
                      <a16:colId xmlns:a16="http://schemas.microsoft.com/office/drawing/2014/main" val="3159121561"/>
                    </a:ext>
                  </a:extLst>
                </a:gridCol>
                <a:gridCol w="2398104">
                  <a:extLst>
                    <a:ext uri="{9D8B030D-6E8A-4147-A177-3AD203B41FA5}">
                      <a16:colId xmlns:a16="http://schemas.microsoft.com/office/drawing/2014/main" val="53937061"/>
                    </a:ext>
                  </a:extLst>
                </a:gridCol>
                <a:gridCol w="104679">
                  <a:extLst>
                    <a:ext uri="{9D8B030D-6E8A-4147-A177-3AD203B41FA5}">
                      <a16:colId xmlns:a16="http://schemas.microsoft.com/office/drawing/2014/main" val="1682795169"/>
                    </a:ext>
                  </a:extLst>
                </a:gridCol>
                <a:gridCol w="609042">
                  <a:extLst>
                    <a:ext uri="{9D8B030D-6E8A-4147-A177-3AD203B41FA5}">
                      <a16:colId xmlns:a16="http://schemas.microsoft.com/office/drawing/2014/main" val="2769334242"/>
                    </a:ext>
                  </a:extLst>
                </a:gridCol>
                <a:gridCol w="904047">
                  <a:extLst>
                    <a:ext uri="{9D8B030D-6E8A-4147-A177-3AD203B41FA5}">
                      <a16:colId xmlns:a16="http://schemas.microsoft.com/office/drawing/2014/main" val="659919603"/>
                    </a:ext>
                  </a:extLst>
                </a:gridCol>
              </a:tblGrid>
              <a:tr h="295275">
                <a:tc>
                  <a:txBody>
                    <a:bodyPr/>
                    <a:lstStyle/>
                    <a:p>
                      <a:pPr algn="l" fontAlgn="b"/>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tr-TR" sz="1800" b="1" u="none" strike="noStrike" dirty="0">
                          <a:solidFill>
                            <a:srgbClr val="FF0000"/>
                          </a:solidFill>
                          <a:effectLst/>
                        </a:rPr>
                        <a:t>TOPLAM</a:t>
                      </a:r>
                      <a:endParaRPr lang="tr-TR" sz="1800" b="1"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12858531"/>
                  </a:ext>
                </a:extLst>
              </a:tr>
              <a:tr h="295275">
                <a:tc rowSpan="2">
                  <a:txBody>
                    <a:bodyPr/>
                    <a:lstStyle/>
                    <a:p>
                      <a:pPr algn="ctr" fontAlgn="ctr"/>
                      <a:r>
                        <a:rPr lang="tr-TR" sz="1800" u="none" strike="noStrike">
                          <a:effectLst/>
                        </a:rPr>
                        <a:t>FEN BİLİMLERİ ENSTİTÜSÜ</a:t>
                      </a:r>
                      <a:endParaRPr lang="tr-TR"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tr-TR" sz="1800" u="none" strike="noStrike">
                          <a:effectLst/>
                        </a:rPr>
                        <a:t>Doktora Tez projesi</a:t>
                      </a:r>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1800" u="none" strike="noStrike">
                          <a:effectLst/>
                        </a:rPr>
                        <a:t>:</a:t>
                      </a:r>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800" u="none" strike="noStrike">
                          <a:effectLst/>
                        </a:rPr>
                        <a:t>18</a:t>
                      </a:r>
                      <a:endParaRPr lang="tr-TR" sz="1800" b="0" i="0" u="none" strike="noStrike">
                        <a:solidFill>
                          <a:srgbClr val="000000"/>
                        </a:solidFill>
                        <a:effectLst/>
                        <a:latin typeface="Calibri" panose="020F0502020204030204" pitchFamily="34" charset="0"/>
                      </a:endParaRPr>
                    </a:p>
                  </a:txBody>
                  <a:tcPr marL="9525" marR="9525" marT="9525" marB="0" anchor="b"/>
                </a:tc>
                <a:tc rowSpan="2">
                  <a:txBody>
                    <a:bodyPr/>
                    <a:lstStyle/>
                    <a:p>
                      <a:pPr algn="ctr" fontAlgn="ctr"/>
                      <a:r>
                        <a:rPr lang="tr-TR" sz="1800" b="1" u="none" strike="noStrike" dirty="0">
                          <a:solidFill>
                            <a:srgbClr val="FF0000"/>
                          </a:solidFill>
                          <a:effectLst/>
                        </a:rPr>
                        <a:t>70</a:t>
                      </a:r>
                      <a:endParaRPr lang="tr-TR" sz="1800" b="1"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50993981"/>
                  </a:ext>
                </a:extLst>
              </a:tr>
              <a:tr h="295275">
                <a:tc vMerge="1">
                  <a:txBody>
                    <a:bodyPr/>
                    <a:lstStyle/>
                    <a:p>
                      <a:endParaRPr lang="tr-TR"/>
                    </a:p>
                  </a:txBody>
                  <a:tcPr/>
                </a:tc>
                <a:tc>
                  <a:txBody>
                    <a:bodyPr/>
                    <a:lstStyle/>
                    <a:p>
                      <a:pPr algn="l" fontAlgn="b"/>
                      <a:r>
                        <a:rPr lang="tr-TR" sz="1800" u="none" strike="noStrike" dirty="0">
                          <a:effectLst/>
                        </a:rPr>
                        <a:t>Yüksel Lisans Tez projesi</a:t>
                      </a:r>
                      <a:endParaRPr lang="tr-TR"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tr-TR" sz="1800" u="none" strike="noStrike">
                          <a:effectLst/>
                        </a:rPr>
                        <a:t>:</a:t>
                      </a:r>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800" u="none" strike="noStrike">
                          <a:effectLst/>
                        </a:rPr>
                        <a:t>52</a:t>
                      </a:r>
                      <a:endParaRPr lang="tr-TR" sz="1800" b="0" i="0" u="none" strike="noStrike">
                        <a:solidFill>
                          <a:srgbClr val="000000"/>
                        </a:solidFill>
                        <a:effectLst/>
                        <a:latin typeface="Calibri" panose="020F0502020204030204" pitchFamily="34" charset="0"/>
                      </a:endParaRPr>
                    </a:p>
                  </a:txBody>
                  <a:tcPr marL="9525" marR="9525" marT="9525" marB="0" anchor="b"/>
                </a:tc>
                <a:tc vMerge="1">
                  <a:txBody>
                    <a:bodyPr/>
                    <a:lstStyle/>
                    <a:p>
                      <a:endParaRPr lang="tr-TR"/>
                    </a:p>
                  </a:txBody>
                  <a:tcPr/>
                </a:tc>
                <a:extLst>
                  <a:ext uri="{0D108BD9-81ED-4DB2-BD59-A6C34878D82A}">
                    <a16:rowId xmlns:a16="http://schemas.microsoft.com/office/drawing/2014/main" val="2154986451"/>
                  </a:ext>
                </a:extLst>
              </a:tr>
              <a:tr h="295275">
                <a:tc>
                  <a:txBody>
                    <a:bodyPr/>
                    <a:lstStyle/>
                    <a:p>
                      <a:pPr algn="ctr" fontAlgn="ctr"/>
                      <a:endParaRPr lang="tr-TR"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endParaRPr lang="tr-TR" sz="1800" b="1"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10870972"/>
                  </a:ext>
                </a:extLst>
              </a:tr>
              <a:tr h="295275">
                <a:tc rowSpan="2">
                  <a:txBody>
                    <a:bodyPr/>
                    <a:lstStyle/>
                    <a:p>
                      <a:pPr algn="ctr" fontAlgn="ctr"/>
                      <a:r>
                        <a:rPr lang="tr-TR" sz="1800" u="none" strike="noStrike">
                          <a:effectLst/>
                        </a:rPr>
                        <a:t>SAĞLIK BİLİMLERİ ENSTİTÜSÜ</a:t>
                      </a:r>
                      <a:endParaRPr lang="tr-TR"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tr-TR" sz="1800" u="none" strike="noStrike">
                          <a:effectLst/>
                        </a:rPr>
                        <a:t>Doktora Tez projesi</a:t>
                      </a:r>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1800" u="none" strike="noStrike">
                          <a:effectLst/>
                        </a:rPr>
                        <a:t>:</a:t>
                      </a:r>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800" u="none" strike="noStrike">
                          <a:effectLst/>
                        </a:rPr>
                        <a:t>12</a:t>
                      </a:r>
                      <a:endParaRPr lang="tr-TR" sz="1800" b="0" i="0" u="none" strike="noStrike">
                        <a:solidFill>
                          <a:srgbClr val="000000"/>
                        </a:solidFill>
                        <a:effectLst/>
                        <a:latin typeface="Calibri" panose="020F0502020204030204" pitchFamily="34" charset="0"/>
                      </a:endParaRPr>
                    </a:p>
                  </a:txBody>
                  <a:tcPr marL="9525" marR="9525" marT="9525" marB="0" anchor="b"/>
                </a:tc>
                <a:tc rowSpan="2">
                  <a:txBody>
                    <a:bodyPr/>
                    <a:lstStyle/>
                    <a:p>
                      <a:pPr algn="ctr" fontAlgn="ctr"/>
                      <a:r>
                        <a:rPr lang="tr-TR" sz="1800" b="1" u="none" strike="noStrike" dirty="0">
                          <a:solidFill>
                            <a:srgbClr val="FF0000"/>
                          </a:solidFill>
                          <a:effectLst/>
                        </a:rPr>
                        <a:t>39</a:t>
                      </a:r>
                      <a:endParaRPr lang="tr-TR" sz="1800" b="1"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36972617"/>
                  </a:ext>
                </a:extLst>
              </a:tr>
              <a:tr h="295275">
                <a:tc vMerge="1">
                  <a:txBody>
                    <a:bodyPr/>
                    <a:lstStyle/>
                    <a:p>
                      <a:endParaRPr lang="tr-TR"/>
                    </a:p>
                  </a:txBody>
                  <a:tcPr/>
                </a:tc>
                <a:tc>
                  <a:txBody>
                    <a:bodyPr/>
                    <a:lstStyle/>
                    <a:p>
                      <a:pPr algn="l" fontAlgn="b"/>
                      <a:r>
                        <a:rPr lang="tr-TR" sz="1800" u="none" strike="noStrike">
                          <a:effectLst/>
                        </a:rPr>
                        <a:t>Yüksel Lisans Tez projesi</a:t>
                      </a:r>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1800" u="none" strike="noStrike">
                          <a:effectLst/>
                        </a:rPr>
                        <a:t>:</a:t>
                      </a:r>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800" u="none" strike="noStrike">
                          <a:effectLst/>
                        </a:rPr>
                        <a:t>27</a:t>
                      </a:r>
                      <a:endParaRPr lang="tr-TR" sz="1800" b="0" i="0" u="none" strike="noStrike">
                        <a:solidFill>
                          <a:srgbClr val="000000"/>
                        </a:solidFill>
                        <a:effectLst/>
                        <a:latin typeface="Calibri" panose="020F0502020204030204" pitchFamily="34" charset="0"/>
                      </a:endParaRPr>
                    </a:p>
                  </a:txBody>
                  <a:tcPr marL="9525" marR="9525" marT="9525" marB="0" anchor="b"/>
                </a:tc>
                <a:tc vMerge="1">
                  <a:txBody>
                    <a:bodyPr/>
                    <a:lstStyle/>
                    <a:p>
                      <a:endParaRPr lang="tr-TR"/>
                    </a:p>
                  </a:txBody>
                  <a:tcPr/>
                </a:tc>
                <a:extLst>
                  <a:ext uri="{0D108BD9-81ED-4DB2-BD59-A6C34878D82A}">
                    <a16:rowId xmlns:a16="http://schemas.microsoft.com/office/drawing/2014/main" val="2659147481"/>
                  </a:ext>
                </a:extLst>
              </a:tr>
              <a:tr h="295275">
                <a:tc>
                  <a:txBody>
                    <a:bodyPr/>
                    <a:lstStyle/>
                    <a:p>
                      <a:pPr algn="ctr" fontAlgn="ctr"/>
                      <a:endParaRPr lang="tr-TR"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endParaRPr lang="tr-TR" sz="1800" b="1"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78240514"/>
                  </a:ext>
                </a:extLst>
              </a:tr>
              <a:tr h="295275">
                <a:tc rowSpan="2">
                  <a:txBody>
                    <a:bodyPr/>
                    <a:lstStyle/>
                    <a:p>
                      <a:pPr algn="ctr" fontAlgn="ctr"/>
                      <a:r>
                        <a:rPr lang="tr-TR" sz="1800" u="none" strike="noStrike">
                          <a:effectLst/>
                        </a:rPr>
                        <a:t>SOSYAL BİLİMLER ENSTİTÜSÜ</a:t>
                      </a:r>
                      <a:endParaRPr lang="tr-TR"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tr-TR" sz="1800" u="none" strike="noStrike">
                          <a:effectLst/>
                        </a:rPr>
                        <a:t>Doktora Tez projesi</a:t>
                      </a:r>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1800" u="none" strike="noStrike">
                          <a:effectLst/>
                        </a:rPr>
                        <a:t>:</a:t>
                      </a:r>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800" u="none" strike="noStrike">
                          <a:effectLst/>
                        </a:rPr>
                        <a:t>8</a:t>
                      </a:r>
                      <a:endParaRPr lang="tr-TR" sz="1800" b="0" i="0" u="none" strike="noStrike">
                        <a:solidFill>
                          <a:srgbClr val="000000"/>
                        </a:solidFill>
                        <a:effectLst/>
                        <a:latin typeface="Calibri" panose="020F0502020204030204" pitchFamily="34" charset="0"/>
                      </a:endParaRPr>
                    </a:p>
                  </a:txBody>
                  <a:tcPr marL="9525" marR="9525" marT="9525" marB="0" anchor="b"/>
                </a:tc>
                <a:tc rowSpan="2">
                  <a:txBody>
                    <a:bodyPr/>
                    <a:lstStyle/>
                    <a:p>
                      <a:pPr algn="ctr" fontAlgn="ctr"/>
                      <a:r>
                        <a:rPr lang="tr-TR" sz="1800" b="1" u="none" strike="noStrike" dirty="0">
                          <a:solidFill>
                            <a:srgbClr val="FF0000"/>
                          </a:solidFill>
                          <a:effectLst/>
                        </a:rPr>
                        <a:t>24</a:t>
                      </a:r>
                      <a:endParaRPr lang="tr-TR" sz="1800" b="1"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31025090"/>
                  </a:ext>
                </a:extLst>
              </a:tr>
              <a:tr h="295275">
                <a:tc vMerge="1">
                  <a:txBody>
                    <a:bodyPr/>
                    <a:lstStyle/>
                    <a:p>
                      <a:endParaRPr lang="tr-TR"/>
                    </a:p>
                  </a:txBody>
                  <a:tcPr/>
                </a:tc>
                <a:tc>
                  <a:txBody>
                    <a:bodyPr/>
                    <a:lstStyle/>
                    <a:p>
                      <a:pPr algn="l" fontAlgn="b"/>
                      <a:r>
                        <a:rPr lang="tr-TR" sz="1800" u="none" strike="noStrike">
                          <a:effectLst/>
                        </a:rPr>
                        <a:t>Yüksel Lisans Tez projesi</a:t>
                      </a:r>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1800" u="none" strike="noStrike">
                          <a:effectLst/>
                        </a:rPr>
                        <a:t>:</a:t>
                      </a:r>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800" u="none" strike="noStrike">
                          <a:effectLst/>
                        </a:rPr>
                        <a:t>16</a:t>
                      </a:r>
                      <a:endParaRPr lang="tr-TR" sz="1800" b="0" i="0" u="none" strike="noStrike">
                        <a:solidFill>
                          <a:srgbClr val="000000"/>
                        </a:solidFill>
                        <a:effectLst/>
                        <a:latin typeface="Calibri" panose="020F0502020204030204" pitchFamily="34" charset="0"/>
                      </a:endParaRPr>
                    </a:p>
                  </a:txBody>
                  <a:tcPr marL="9525" marR="9525" marT="9525" marB="0" anchor="b"/>
                </a:tc>
                <a:tc vMerge="1">
                  <a:txBody>
                    <a:bodyPr/>
                    <a:lstStyle/>
                    <a:p>
                      <a:endParaRPr lang="tr-TR"/>
                    </a:p>
                  </a:txBody>
                  <a:tcPr/>
                </a:tc>
                <a:extLst>
                  <a:ext uri="{0D108BD9-81ED-4DB2-BD59-A6C34878D82A}">
                    <a16:rowId xmlns:a16="http://schemas.microsoft.com/office/drawing/2014/main" val="1912870711"/>
                  </a:ext>
                </a:extLst>
              </a:tr>
              <a:tr h="295275">
                <a:tc>
                  <a:txBody>
                    <a:bodyPr/>
                    <a:lstStyle/>
                    <a:p>
                      <a:pPr algn="ctr" fontAlgn="ctr"/>
                      <a:endParaRPr lang="tr-TR"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endParaRPr lang="tr-TR" sz="1800" b="1"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76379987"/>
                  </a:ext>
                </a:extLst>
              </a:tr>
              <a:tr h="295275">
                <a:tc rowSpan="2">
                  <a:txBody>
                    <a:bodyPr/>
                    <a:lstStyle/>
                    <a:p>
                      <a:pPr algn="ctr" fontAlgn="ctr"/>
                      <a:r>
                        <a:rPr lang="tr-TR" sz="1800" u="none" strike="noStrike">
                          <a:effectLst/>
                        </a:rPr>
                        <a:t>EĞİTİM BİLİMLERİ ENSTİTÜSÜ</a:t>
                      </a:r>
                      <a:endParaRPr lang="tr-TR"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tr-TR" sz="1800" u="none" strike="noStrike">
                          <a:effectLst/>
                        </a:rPr>
                        <a:t>Doktora Tez projesi</a:t>
                      </a:r>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1800" u="none" strike="noStrike">
                          <a:effectLst/>
                        </a:rPr>
                        <a:t>:</a:t>
                      </a:r>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800" u="none" strike="noStrike">
                          <a:effectLst/>
                        </a:rPr>
                        <a:t>3</a:t>
                      </a:r>
                      <a:endParaRPr lang="tr-TR" sz="1800" b="0" i="0" u="none" strike="noStrike">
                        <a:solidFill>
                          <a:srgbClr val="000000"/>
                        </a:solidFill>
                        <a:effectLst/>
                        <a:latin typeface="Calibri" panose="020F0502020204030204" pitchFamily="34" charset="0"/>
                      </a:endParaRPr>
                    </a:p>
                  </a:txBody>
                  <a:tcPr marL="9525" marR="9525" marT="9525" marB="0" anchor="b"/>
                </a:tc>
                <a:tc rowSpan="2">
                  <a:txBody>
                    <a:bodyPr/>
                    <a:lstStyle/>
                    <a:p>
                      <a:pPr algn="ctr" fontAlgn="ctr"/>
                      <a:r>
                        <a:rPr lang="tr-TR" sz="1800" b="1" u="none" strike="noStrike" dirty="0">
                          <a:solidFill>
                            <a:srgbClr val="FF0000"/>
                          </a:solidFill>
                          <a:effectLst/>
                        </a:rPr>
                        <a:t>10</a:t>
                      </a:r>
                      <a:endParaRPr lang="tr-TR" sz="1800" b="1"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96246779"/>
                  </a:ext>
                </a:extLst>
              </a:tr>
              <a:tr h="295275">
                <a:tc vMerge="1">
                  <a:txBody>
                    <a:bodyPr/>
                    <a:lstStyle/>
                    <a:p>
                      <a:endParaRPr lang="tr-TR"/>
                    </a:p>
                  </a:txBody>
                  <a:tcPr/>
                </a:tc>
                <a:tc>
                  <a:txBody>
                    <a:bodyPr/>
                    <a:lstStyle/>
                    <a:p>
                      <a:pPr algn="l" fontAlgn="b"/>
                      <a:r>
                        <a:rPr lang="tr-TR" sz="1800" u="none" strike="noStrike">
                          <a:effectLst/>
                        </a:rPr>
                        <a:t>Yüksel Lisans Tez projesi</a:t>
                      </a:r>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1800" u="none" strike="noStrike">
                          <a:effectLst/>
                        </a:rPr>
                        <a:t>:</a:t>
                      </a:r>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800" u="none" strike="noStrike">
                          <a:effectLst/>
                        </a:rPr>
                        <a:t>7</a:t>
                      </a:r>
                      <a:endParaRPr lang="tr-TR" sz="1800" b="0" i="0" u="none" strike="noStrike">
                        <a:solidFill>
                          <a:srgbClr val="000000"/>
                        </a:solidFill>
                        <a:effectLst/>
                        <a:latin typeface="Calibri" panose="020F0502020204030204" pitchFamily="34" charset="0"/>
                      </a:endParaRPr>
                    </a:p>
                  </a:txBody>
                  <a:tcPr marL="9525" marR="9525" marT="9525" marB="0" anchor="b"/>
                </a:tc>
                <a:tc vMerge="1">
                  <a:txBody>
                    <a:bodyPr/>
                    <a:lstStyle/>
                    <a:p>
                      <a:endParaRPr lang="tr-TR"/>
                    </a:p>
                  </a:txBody>
                  <a:tcPr/>
                </a:tc>
                <a:extLst>
                  <a:ext uri="{0D108BD9-81ED-4DB2-BD59-A6C34878D82A}">
                    <a16:rowId xmlns:a16="http://schemas.microsoft.com/office/drawing/2014/main" val="1282255965"/>
                  </a:ext>
                </a:extLst>
              </a:tr>
              <a:tr h="295275">
                <a:tc>
                  <a:txBody>
                    <a:bodyPr/>
                    <a:lstStyle/>
                    <a:p>
                      <a:pPr algn="ctr" fontAlgn="ctr"/>
                      <a:endParaRPr lang="tr-TR"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endParaRPr lang="tr-TR" sz="1800" b="1"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13941884"/>
                  </a:ext>
                </a:extLst>
              </a:tr>
              <a:tr h="295275">
                <a:tc rowSpan="2">
                  <a:txBody>
                    <a:bodyPr/>
                    <a:lstStyle/>
                    <a:p>
                      <a:pPr algn="ctr" fontAlgn="ctr"/>
                      <a:r>
                        <a:rPr lang="tr-TR" sz="1800" u="none" strike="noStrike">
                          <a:effectLst/>
                        </a:rPr>
                        <a:t>ARKEOLOJİ ENSTİTÜSÜ</a:t>
                      </a:r>
                      <a:endParaRPr lang="tr-TR"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tr-TR" sz="1800" u="none" strike="noStrike">
                          <a:effectLst/>
                        </a:rPr>
                        <a:t>Doktora Tez projesi</a:t>
                      </a:r>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1800" u="none" strike="noStrike">
                          <a:effectLst/>
                        </a:rPr>
                        <a:t>:</a:t>
                      </a:r>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800" u="none" strike="noStrike">
                          <a:effectLst/>
                        </a:rPr>
                        <a:t>3</a:t>
                      </a:r>
                      <a:endParaRPr lang="tr-TR" sz="1800" b="0" i="0" u="none" strike="noStrike">
                        <a:solidFill>
                          <a:srgbClr val="000000"/>
                        </a:solidFill>
                        <a:effectLst/>
                        <a:latin typeface="Calibri" panose="020F0502020204030204" pitchFamily="34" charset="0"/>
                      </a:endParaRPr>
                    </a:p>
                  </a:txBody>
                  <a:tcPr marL="9525" marR="9525" marT="9525" marB="0" anchor="b"/>
                </a:tc>
                <a:tc rowSpan="2">
                  <a:txBody>
                    <a:bodyPr/>
                    <a:lstStyle/>
                    <a:p>
                      <a:pPr algn="ctr" fontAlgn="ctr"/>
                      <a:r>
                        <a:rPr lang="tr-TR" sz="1800" b="1" u="none" strike="noStrike" dirty="0">
                          <a:solidFill>
                            <a:srgbClr val="FF0000"/>
                          </a:solidFill>
                          <a:effectLst/>
                        </a:rPr>
                        <a:t>5</a:t>
                      </a:r>
                      <a:endParaRPr lang="tr-TR" sz="1800" b="1"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35453810"/>
                  </a:ext>
                </a:extLst>
              </a:tr>
              <a:tr h="295275">
                <a:tc vMerge="1">
                  <a:txBody>
                    <a:bodyPr/>
                    <a:lstStyle/>
                    <a:p>
                      <a:endParaRPr lang="tr-TR"/>
                    </a:p>
                  </a:txBody>
                  <a:tcPr/>
                </a:tc>
                <a:tc>
                  <a:txBody>
                    <a:bodyPr/>
                    <a:lstStyle/>
                    <a:p>
                      <a:pPr algn="l" fontAlgn="b"/>
                      <a:r>
                        <a:rPr lang="tr-TR" sz="1800" u="none" strike="noStrike">
                          <a:effectLst/>
                        </a:rPr>
                        <a:t>Yüksel Lisans Tez projesi</a:t>
                      </a:r>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1800" u="none" strike="noStrike">
                          <a:effectLst/>
                        </a:rPr>
                        <a:t>:</a:t>
                      </a:r>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800" u="none" strike="noStrike" dirty="0">
                          <a:effectLst/>
                        </a:rPr>
                        <a:t>2</a:t>
                      </a:r>
                      <a:endParaRPr lang="tr-TR" sz="1800" b="0" i="0" u="none" strike="noStrike" dirty="0">
                        <a:solidFill>
                          <a:srgbClr val="000000"/>
                        </a:solidFill>
                        <a:effectLst/>
                        <a:latin typeface="Calibri" panose="020F0502020204030204" pitchFamily="34" charset="0"/>
                      </a:endParaRPr>
                    </a:p>
                  </a:txBody>
                  <a:tcPr marL="9525" marR="9525" marT="9525" marB="0" anchor="b"/>
                </a:tc>
                <a:tc vMerge="1">
                  <a:txBody>
                    <a:bodyPr/>
                    <a:lstStyle/>
                    <a:p>
                      <a:endParaRPr lang="tr-TR"/>
                    </a:p>
                  </a:txBody>
                  <a:tcPr/>
                </a:tc>
                <a:extLst>
                  <a:ext uri="{0D108BD9-81ED-4DB2-BD59-A6C34878D82A}">
                    <a16:rowId xmlns:a16="http://schemas.microsoft.com/office/drawing/2014/main" val="3858766401"/>
                  </a:ext>
                </a:extLst>
              </a:tr>
            </a:tbl>
          </a:graphicData>
        </a:graphic>
      </p:graphicFrame>
      <p:sp>
        <p:nvSpPr>
          <p:cNvPr id="3" name="Metin kutusu 2"/>
          <p:cNvSpPr txBox="1"/>
          <p:nvPr/>
        </p:nvSpPr>
        <p:spPr>
          <a:xfrm>
            <a:off x="1188720" y="6059978"/>
            <a:ext cx="10407535" cy="646331"/>
          </a:xfrm>
          <a:prstGeom prst="rect">
            <a:avLst/>
          </a:prstGeom>
          <a:noFill/>
        </p:spPr>
        <p:txBody>
          <a:bodyPr wrap="square" rtlCol="0">
            <a:spAutoFit/>
          </a:bodyPr>
          <a:lstStyle/>
          <a:p>
            <a:pPr algn="ctr"/>
            <a:r>
              <a:rPr lang="tr-TR" dirty="0" smtClean="0">
                <a:solidFill>
                  <a:srgbClr val="FF0000"/>
                </a:solidFill>
                <a:effectLst>
                  <a:outerShdw blurRad="38100" dist="38100" dir="2700000" algn="tl">
                    <a:srgbClr val="000000">
                      <a:alpha val="43137"/>
                    </a:srgbClr>
                  </a:outerShdw>
                </a:effectLst>
              </a:rPr>
              <a:t>Yüksek Lisans Tez Projeleri : 20.000 TL  /  Doktora Tez </a:t>
            </a:r>
            <a:r>
              <a:rPr lang="tr-TR" dirty="0">
                <a:solidFill>
                  <a:srgbClr val="FF0000"/>
                </a:solidFill>
                <a:effectLst>
                  <a:outerShdw blurRad="38100" dist="38100" dir="2700000" algn="tl">
                    <a:srgbClr val="000000">
                      <a:alpha val="43137"/>
                    </a:srgbClr>
                  </a:outerShdw>
                </a:effectLst>
              </a:rPr>
              <a:t>Projeleri : </a:t>
            </a:r>
            <a:r>
              <a:rPr lang="tr-TR" dirty="0" smtClean="0">
                <a:solidFill>
                  <a:srgbClr val="FF0000"/>
                </a:solidFill>
                <a:effectLst>
                  <a:outerShdw blurRad="38100" dist="38100" dir="2700000" algn="tl">
                    <a:srgbClr val="000000">
                      <a:alpha val="43137"/>
                    </a:srgbClr>
                  </a:outerShdw>
                </a:effectLst>
              </a:rPr>
              <a:t>40.000 </a:t>
            </a:r>
            <a:r>
              <a:rPr lang="tr-TR" dirty="0">
                <a:solidFill>
                  <a:srgbClr val="FF0000"/>
                </a:solidFill>
                <a:effectLst>
                  <a:outerShdw blurRad="38100" dist="38100" dir="2700000" algn="tl">
                    <a:srgbClr val="000000">
                      <a:alpha val="43137"/>
                    </a:srgbClr>
                  </a:outerShdw>
                </a:effectLst>
              </a:rPr>
              <a:t>TL </a:t>
            </a:r>
          </a:p>
          <a:p>
            <a:r>
              <a:rPr lang="tr-TR" dirty="0" smtClean="0"/>
              <a:t> </a:t>
            </a:r>
            <a:endParaRPr lang="tr-TR" dirty="0"/>
          </a:p>
        </p:txBody>
      </p:sp>
    </p:spTree>
    <p:extLst>
      <p:ext uri="{BB962C8B-B14F-4D97-AF65-F5344CB8AC3E}">
        <p14:creationId xmlns:p14="http://schemas.microsoft.com/office/powerpoint/2010/main" val="40654486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463118155"/>
              </p:ext>
            </p:extLst>
          </p:nvPr>
        </p:nvGraphicFramePr>
        <p:xfrm>
          <a:off x="3350027" y="507066"/>
          <a:ext cx="5702531" cy="4497194"/>
        </p:xfrm>
        <a:graphic>
          <a:graphicData uri="http://schemas.openxmlformats.org/drawingml/2006/table">
            <a:tbl>
              <a:tblPr>
                <a:tableStyleId>{5C22544A-7EE6-4342-B048-85BDC9FD1C3A}</a:tableStyleId>
              </a:tblPr>
              <a:tblGrid>
                <a:gridCol w="4558334">
                  <a:extLst>
                    <a:ext uri="{9D8B030D-6E8A-4147-A177-3AD203B41FA5}">
                      <a16:colId xmlns:a16="http://schemas.microsoft.com/office/drawing/2014/main" val="1332291268"/>
                    </a:ext>
                  </a:extLst>
                </a:gridCol>
                <a:gridCol w="258367">
                  <a:extLst>
                    <a:ext uri="{9D8B030D-6E8A-4147-A177-3AD203B41FA5}">
                      <a16:colId xmlns:a16="http://schemas.microsoft.com/office/drawing/2014/main" val="3044845696"/>
                    </a:ext>
                  </a:extLst>
                </a:gridCol>
                <a:gridCol w="885830">
                  <a:extLst>
                    <a:ext uri="{9D8B030D-6E8A-4147-A177-3AD203B41FA5}">
                      <a16:colId xmlns:a16="http://schemas.microsoft.com/office/drawing/2014/main" val="2572174582"/>
                    </a:ext>
                  </a:extLst>
                </a:gridCol>
              </a:tblGrid>
              <a:tr h="345938">
                <a:tc>
                  <a:txBody>
                    <a:bodyPr/>
                    <a:lstStyle/>
                    <a:p>
                      <a:pPr algn="l" fontAlgn="b"/>
                      <a:r>
                        <a:rPr lang="tr-TR" sz="1800" u="none" strike="noStrike">
                          <a:effectLst/>
                        </a:rPr>
                        <a:t>TIPTA UZMANLIK TEZ PROJESİ</a:t>
                      </a:r>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1800" u="none" strike="noStrike">
                          <a:effectLst/>
                        </a:rPr>
                        <a:t>:</a:t>
                      </a:r>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800" b="1" u="none" strike="noStrike" dirty="0">
                          <a:solidFill>
                            <a:srgbClr val="FF0000"/>
                          </a:solidFill>
                          <a:effectLst/>
                        </a:rPr>
                        <a:t>43</a:t>
                      </a:r>
                      <a:endParaRPr lang="tr-TR" sz="1800" b="1"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40753842"/>
                  </a:ext>
                </a:extLst>
              </a:tr>
              <a:tr h="345938">
                <a:tc>
                  <a:txBody>
                    <a:bodyPr/>
                    <a:lstStyle/>
                    <a:p>
                      <a:pPr algn="l" fontAlgn="b"/>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tr-TR" sz="1800" b="1"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8230351"/>
                  </a:ext>
                </a:extLst>
              </a:tr>
              <a:tr h="345938">
                <a:tc>
                  <a:txBody>
                    <a:bodyPr/>
                    <a:lstStyle/>
                    <a:p>
                      <a:pPr algn="l" fontAlgn="b"/>
                      <a:r>
                        <a:rPr lang="tr-TR" sz="1800" u="none" strike="noStrike">
                          <a:effectLst/>
                        </a:rPr>
                        <a:t>DİŞ HEK. UZMANLIK TEZ PROJESİ</a:t>
                      </a:r>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1800" u="none" strike="noStrike">
                          <a:effectLst/>
                        </a:rPr>
                        <a:t>:</a:t>
                      </a:r>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800" b="1" u="none" strike="noStrike" dirty="0">
                          <a:solidFill>
                            <a:srgbClr val="FF0000"/>
                          </a:solidFill>
                          <a:effectLst/>
                        </a:rPr>
                        <a:t>10</a:t>
                      </a:r>
                      <a:endParaRPr lang="tr-TR" sz="1800" b="1"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77808956"/>
                  </a:ext>
                </a:extLst>
              </a:tr>
              <a:tr h="345938">
                <a:tc>
                  <a:txBody>
                    <a:bodyPr/>
                    <a:lstStyle/>
                    <a:p>
                      <a:pPr algn="l" fontAlgn="b"/>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tr-TR" sz="1800" b="1"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04958942"/>
                  </a:ext>
                </a:extLst>
              </a:tr>
              <a:tr h="345938">
                <a:tc>
                  <a:txBody>
                    <a:bodyPr/>
                    <a:lstStyle/>
                    <a:p>
                      <a:pPr algn="l" fontAlgn="b"/>
                      <a:r>
                        <a:rPr lang="tr-TR" sz="1800" u="none" strike="noStrike">
                          <a:effectLst/>
                        </a:rPr>
                        <a:t>KURUMSAL ALTYAPI PROJESİ</a:t>
                      </a:r>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1800" u="none" strike="noStrike">
                          <a:effectLst/>
                        </a:rPr>
                        <a:t>:</a:t>
                      </a:r>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800" b="1" u="none" strike="noStrike" dirty="0">
                          <a:solidFill>
                            <a:srgbClr val="FF0000"/>
                          </a:solidFill>
                          <a:effectLst/>
                        </a:rPr>
                        <a:t>17</a:t>
                      </a:r>
                      <a:endParaRPr lang="tr-TR" sz="1800" b="1"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4896223"/>
                  </a:ext>
                </a:extLst>
              </a:tr>
              <a:tr h="345938">
                <a:tc>
                  <a:txBody>
                    <a:bodyPr/>
                    <a:lstStyle/>
                    <a:p>
                      <a:pPr algn="l" fontAlgn="b"/>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tr-TR" sz="1800" b="1"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40440077"/>
                  </a:ext>
                </a:extLst>
              </a:tr>
              <a:tr h="345938">
                <a:tc>
                  <a:txBody>
                    <a:bodyPr/>
                    <a:lstStyle/>
                    <a:p>
                      <a:pPr algn="l" fontAlgn="b"/>
                      <a:r>
                        <a:rPr lang="tr-TR" sz="1800" u="none" strike="noStrike">
                          <a:effectLst/>
                        </a:rPr>
                        <a:t>BAŞLANGIÇ SEVİYESİ PROJESİ</a:t>
                      </a:r>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1800" u="none" strike="noStrike">
                          <a:effectLst/>
                        </a:rPr>
                        <a:t>:</a:t>
                      </a:r>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800" b="1" u="none" strike="noStrike" dirty="0">
                          <a:solidFill>
                            <a:srgbClr val="FF0000"/>
                          </a:solidFill>
                          <a:effectLst/>
                        </a:rPr>
                        <a:t>2</a:t>
                      </a:r>
                      <a:endParaRPr lang="tr-TR" sz="1800" b="1"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08026994"/>
                  </a:ext>
                </a:extLst>
              </a:tr>
              <a:tr h="345938">
                <a:tc>
                  <a:txBody>
                    <a:bodyPr/>
                    <a:lstStyle/>
                    <a:p>
                      <a:pPr algn="l" fontAlgn="b"/>
                      <a:endParaRPr lang="tr-TR"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tr-TR" sz="1800" b="1"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87841027"/>
                  </a:ext>
                </a:extLst>
              </a:tr>
              <a:tr h="345938">
                <a:tc>
                  <a:txBody>
                    <a:bodyPr/>
                    <a:lstStyle/>
                    <a:p>
                      <a:pPr algn="l" fontAlgn="b"/>
                      <a:r>
                        <a:rPr lang="tr-TR" sz="1800" u="none" strike="noStrike">
                          <a:effectLst/>
                        </a:rPr>
                        <a:t>HIZLI DESTEK PROJESİ</a:t>
                      </a:r>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1800" u="none" strike="noStrike">
                          <a:effectLst/>
                        </a:rPr>
                        <a:t>:</a:t>
                      </a:r>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800" b="1" u="none" strike="noStrike" dirty="0">
                          <a:solidFill>
                            <a:srgbClr val="FF0000"/>
                          </a:solidFill>
                          <a:effectLst/>
                        </a:rPr>
                        <a:t>57</a:t>
                      </a:r>
                      <a:endParaRPr lang="tr-TR" sz="1800" b="1"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0478512"/>
                  </a:ext>
                </a:extLst>
              </a:tr>
              <a:tr h="345938">
                <a:tc>
                  <a:txBody>
                    <a:bodyPr/>
                    <a:lstStyle/>
                    <a:p>
                      <a:pPr algn="l" fontAlgn="b"/>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tr-TR" sz="1800" b="1"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68515889"/>
                  </a:ext>
                </a:extLst>
              </a:tr>
              <a:tr h="345938">
                <a:tc>
                  <a:txBody>
                    <a:bodyPr/>
                    <a:lstStyle/>
                    <a:p>
                      <a:pPr algn="l" fontAlgn="b"/>
                      <a:r>
                        <a:rPr lang="tr-TR" sz="1800" u="none" strike="noStrike" dirty="0">
                          <a:effectLst/>
                        </a:rPr>
                        <a:t>AKADEMİK DESTEK PROJESİ</a:t>
                      </a:r>
                      <a:endParaRPr lang="tr-TR"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tr-TR" sz="1800" u="none" strike="noStrike">
                          <a:effectLst/>
                        </a:rPr>
                        <a:t>:</a:t>
                      </a:r>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800" b="1" u="none" strike="noStrike" dirty="0">
                          <a:solidFill>
                            <a:srgbClr val="FF0000"/>
                          </a:solidFill>
                          <a:effectLst/>
                        </a:rPr>
                        <a:t>621</a:t>
                      </a:r>
                      <a:endParaRPr lang="tr-TR" sz="1800" b="1"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56438020"/>
                  </a:ext>
                </a:extLst>
              </a:tr>
              <a:tr h="345938">
                <a:tc>
                  <a:txBody>
                    <a:bodyPr/>
                    <a:lstStyle/>
                    <a:p>
                      <a:pPr algn="l" fontAlgn="b"/>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tr-TR" sz="1800" b="1"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81128429"/>
                  </a:ext>
                </a:extLst>
              </a:tr>
              <a:tr h="345938">
                <a:tc>
                  <a:txBody>
                    <a:bodyPr/>
                    <a:lstStyle/>
                    <a:p>
                      <a:pPr algn="l" fontAlgn="b"/>
                      <a:r>
                        <a:rPr lang="tr-TR" sz="1800" u="none" strike="noStrike">
                          <a:effectLst/>
                        </a:rPr>
                        <a:t>KONGRE KATILIM PROJESİ</a:t>
                      </a:r>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1800" u="none" strike="noStrike">
                          <a:effectLst/>
                        </a:rPr>
                        <a:t>:</a:t>
                      </a:r>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800" b="1" u="none" strike="noStrike" dirty="0">
                          <a:solidFill>
                            <a:srgbClr val="FF0000"/>
                          </a:solidFill>
                          <a:effectLst/>
                        </a:rPr>
                        <a:t>306</a:t>
                      </a:r>
                      <a:endParaRPr lang="tr-TR" sz="1800" b="1"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4560592"/>
                  </a:ext>
                </a:extLst>
              </a:tr>
            </a:tbl>
          </a:graphicData>
        </a:graphic>
      </p:graphicFrame>
      <p:sp>
        <p:nvSpPr>
          <p:cNvPr id="3" name="Metin kutusu 2"/>
          <p:cNvSpPr txBox="1"/>
          <p:nvPr/>
        </p:nvSpPr>
        <p:spPr>
          <a:xfrm>
            <a:off x="997526" y="5253026"/>
            <a:ext cx="10407535" cy="1754326"/>
          </a:xfrm>
          <a:prstGeom prst="rect">
            <a:avLst/>
          </a:prstGeom>
          <a:noFill/>
        </p:spPr>
        <p:txBody>
          <a:bodyPr wrap="square" rtlCol="0">
            <a:spAutoFit/>
          </a:bodyPr>
          <a:lstStyle/>
          <a:p>
            <a:pPr algn="ctr"/>
            <a:r>
              <a:rPr lang="tr-TR" dirty="0" smtClean="0">
                <a:solidFill>
                  <a:srgbClr val="FF0000"/>
                </a:solidFill>
              </a:rPr>
              <a:t>Tıpta Uzmanlık </a:t>
            </a:r>
            <a:r>
              <a:rPr lang="tr-TR" dirty="0">
                <a:solidFill>
                  <a:srgbClr val="FF0000"/>
                </a:solidFill>
              </a:rPr>
              <a:t>Projeleri : </a:t>
            </a:r>
            <a:r>
              <a:rPr lang="tr-TR" dirty="0" smtClean="0">
                <a:solidFill>
                  <a:srgbClr val="FF0000"/>
                </a:solidFill>
              </a:rPr>
              <a:t>40.000 </a:t>
            </a:r>
            <a:r>
              <a:rPr lang="tr-TR" dirty="0">
                <a:solidFill>
                  <a:srgbClr val="FF0000"/>
                </a:solidFill>
              </a:rPr>
              <a:t>TL  /  </a:t>
            </a:r>
            <a:r>
              <a:rPr lang="tr-TR" dirty="0" smtClean="0">
                <a:solidFill>
                  <a:srgbClr val="FF0000"/>
                </a:solidFill>
              </a:rPr>
              <a:t>Diş Hekimliğinde Uzmanlık Projeleri </a:t>
            </a:r>
            <a:r>
              <a:rPr lang="tr-TR" dirty="0">
                <a:solidFill>
                  <a:srgbClr val="FF0000"/>
                </a:solidFill>
              </a:rPr>
              <a:t>: 40.000 </a:t>
            </a:r>
            <a:r>
              <a:rPr lang="tr-TR" dirty="0" smtClean="0">
                <a:solidFill>
                  <a:srgbClr val="FF0000"/>
                </a:solidFill>
              </a:rPr>
              <a:t>TL</a:t>
            </a:r>
          </a:p>
          <a:p>
            <a:pPr algn="ctr"/>
            <a:r>
              <a:rPr lang="tr-TR" dirty="0" smtClean="0">
                <a:solidFill>
                  <a:srgbClr val="FF0000"/>
                </a:solidFill>
              </a:rPr>
              <a:t>Kurumsal Altyapı Projeleri : Limit Yok (AR-GE Olması Şartıyla) </a:t>
            </a:r>
          </a:p>
          <a:p>
            <a:pPr algn="ctr"/>
            <a:r>
              <a:rPr lang="tr-TR" dirty="0" smtClean="0">
                <a:solidFill>
                  <a:srgbClr val="FF0000"/>
                </a:solidFill>
              </a:rPr>
              <a:t>Hızlı Destek Projeleri : 10.000 TL  /  Başlangıç Seviyesi Projeleri </a:t>
            </a:r>
            <a:r>
              <a:rPr lang="tr-TR" dirty="0">
                <a:solidFill>
                  <a:srgbClr val="FF0000"/>
                </a:solidFill>
              </a:rPr>
              <a:t>: 4</a:t>
            </a:r>
            <a:r>
              <a:rPr lang="tr-TR" dirty="0" smtClean="0">
                <a:solidFill>
                  <a:srgbClr val="FF0000"/>
                </a:solidFill>
              </a:rPr>
              <a:t>0.000 </a:t>
            </a:r>
            <a:r>
              <a:rPr lang="tr-TR" dirty="0">
                <a:solidFill>
                  <a:srgbClr val="FF0000"/>
                </a:solidFill>
              </a:rPr>
              <a:t>TL </a:t>
            </a:r>
            <a:endParaRPr lang="tr-TR" dirty="0" smtClean="0">
              <a:solidFill>
                <a:srgbClr val="FF0000"/>
              </a:solidFill>
            </a:endParaRPr>
          </a:p>
          <a:p>
            <a:pPr algn="ctr"/>
            <a:r>
              <a:rPr lang="tr-TR" dirty="0" smtClean="0">
                <a:solidFill>
                  <a:srgbClr val="FF0000"/>
                </a:solidFill>
              </a:rPr>
              <a:t>Akademik Destek Projeleri : Performansa Bağlı olarak </a:t>
            </a:r>
            <a:r>
              <a:rPr lang="tr-TR" dirty="0" err="1" smtClean="0">
                <a:solidFill>
                  <a:srgbClr val="FF0000"/>
                </a:solidFill>
              </a:rPr>
              <a:t>maks</a:t>
            </a:r>
            <a:r>
              <a:rPr lang="tr-TR" dirty="0" smtClean="0">
                <a:solidFill>
                  <a:srgbClr val="FF0000"/>
                </a:solidFill>
              </a:rPr>
              <a:t>. 20.000 TL</a:t>
            </a:r>
          </a:p>
          <a:p>
            <a:pPr algn="ctr"/>
            <a:r>
              <a:rPr lang="tr-TR" dirty="0" smtClean="0">
                <a:solidFill>
                  <a:srgbClr val="FF0000"/>
                </a:solidFill>
              </a:rPr>
              <a:t>Kongre Katılım Projeleri : 3.000 TL</a:t>
            </a:r>
            <a:endParaRPr lang="tr-TR" dirty="0">
              <a:solidFill>
                <a:srgbClr val="FF0000"/>
              </a:solidFill>
            </a:endParaRPr>
          </a:p>
          <a:p>
            <a:r>
              <a:rPr lang="tr-TR" dirty="0" smtClean="0"/>
              <a:t> </a:t>
            </a:r>
            <a:endParaRPr lang="tr-TR" dirty="0"/>
          </a:p>
        </p:txBody>
      </p:sp>
    </p:spTree>
    <p:extLst>
      <p:ext uri="{BB962C8B-B14F-4D97-AF65-F5344CB8AC3E}">
        <p14:creationId xmlns:p14="http://schemas.microsoft.com/office/powerpoint/2010/main" val="994005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b="83594"/>
          <a:stretch/>
        </p:blipFill>
        <p:spPr>
          <a:xfrm>
            <a:off x="799187" y="266313"/>
            <a:ext cx="10710001" cy="797716"/>
          </a:xfrm>
          <a:prstGeom prst="rect">
            <a:avLst/>
          </a:prstGeom>
        </p:spPr>
      </p:pic>
      <p:sp>
        <p:nvSpPr>
          <p:cNvPr id="3" name="Metin kutusu 2"/>
          <p:cNvSpPr txBox="1"/>
          <p:nvPr/>
        </p:nvSpPr>
        <p:spPr>
          <a:xfrm>
            <a:off x="935399" y="1171789"/>
            <a:ext cx="10773295" cy="4549835"/>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tr-TR" sz="2800" dirty="0" smtClean="0"/>
              <a:t>BAP Bilgi Sistemi: Sürekli İyileştirme ve Geliştirme</a:t>
            </a:r>
          </a:p>
          <a:p>
            <a:pPr>
              <a:lnSpc>
                <a:spcPct val="150000"/>
              </a:lnSpc>
            </a:pPr>
            <a:r>
              <a:rPr lang="tr-TR" sz="2800" dirty="0"/>
              <a:t>	</a:t>
            </a:r>
            <a:r>
              <a:rPr lang="tr-TR" sz="2800" dirty="0" smtClean="0"/>
              <a:t>Kolaylaşan kullanıcı ara yüzleri &amp; azalan bürokrasi</a:t>
            </a:r>
          </a:p>
          <a:p>
            <a:pPr marL="285750" indent="-285750">
              <a:lnSpc>
                <a:spcPct val="150000"/>
              </a:lnSpc>
              <a:buFont typeface="Wingdings" panose="05000000000000000000" pitchFamily="2" charset="2"/>
              <a:buChar char="Ø"/>
            </a:pPr>
            <a:r>
              <a:rPr lang="tr-TR" sz="2800" dirty="0" smtClean="0"/>
              <a:t>Akademik </a:t>
            </a:r>
            <a:r>
              <a:rPr lang="tr-TR" sz="2800" dirty="0"/>
              <a:t>P</a:t>
            </a:r>
            <a:r>
              <a:rPr lang="tr-TR" sz="2800" dirty="0" smtClean="0"/>
              <a:t>erformans Odaklı Tez/Uzmanlık ve Araştırma Projeleri</a:t>
            </a:r>
          </a:p>
          <a:p>
            <a:pPr marL="285750" indent="-285750">
              <a:lnSpc>
                <a:spcPct val="150000"/>
              </a:lnSpc>
              <a:buFont typeface="Wingdings" panose="05000000000000000000" pitchFamily="2" charset="2"/>
              <a:buChar char="Ø"/>
            </a:pPr>
            <a:r>
              <a:rPr lang="tr-TR" sz="2800" dirty="0" smtClean="0"/>
              <a:t>Performans Odaklı &amp; Sürdürülebilir ADEP</a:t>
            </a:r>
          </a:p>
          <a:p>
            <a:pPr marL="285750" indent="-285750">
              <a:lnSpc>
                <a:spcPct val="150000"/>
              </a:lnSpc>
              <a:buFont typeface="Wingdings" panose="05000000000000000000" pitchFamily="2" charset="2"/>
              <a:buChar char="Ø"/>
            </a:pPr>
            <a:r>
              <a:rPr lang="tr-TR" sz="2800" dirty="0" smtClean="0"/>
              <a:t>2020 itibari ile 1000 «</a:t>
            </a:r>
            <a:r>
              <a:rPr lang="tr-TR" sz="2800" dirty="0" err="1" smtClean="0"/>
              <a:t>WoS</a:t>
            </a:r>
            <a:r>
              <a:rPr lang="tr-TR" sz="2800" dirty="0" smtClean="0"/>
              <a:t>» makale</a:t>
            </a:r>
          </a:p>
          <a:p>
            <a:pPr marL="285750" indent="-285750">
              <a:lnSpc>
                <a:spcPct val="150000"/>
              </a:lnSpc>
              <a:buFont typeface="Wingdings" panose="05000000000000000000" pitchFamily="2" charset="2"/>
              <a:buChar char="Ø"/>
            </a:pPr>
            <a:r>
              <a:rPr lang="tr-TR" sz="2800" dirty="0" smtClean="0"/>
              <a:t>BAP Bilgi Sistemi’nden Üniversite Bilgi Sistemine adımlar </a:t>
            </a:r>
          </a:p>
          <a:p>
            <a:pPr>
              <a:lnSpc>
                <a:spcPct val="150000"/>
              </a:lnSpc>
            </a:pPr>
            <a:r>
              <a:rPr lang="tr-TR" sz="2800" dirty="0"/>
              <a:t>	</a:t>
            </a:r>
            <a:r>
              <a:rPr lang="tr-TR" sz="2800" dirty="0" smtClean="0"/>
              <a:t>(Bilim İnsanı Bilgi Sistemi, Enstitüler Bilgi Sistemi vb.)</a:t>
            </a:r>
          </a:p>
        </p:txBody>
      </p:sp>
    </p:spTree>
    <p:extLst>
      <p:ext uri="{BB962C8B-B14F-4D97-AF65-F5344CB8AC3E}">
        <p14:creationId xmlns:p14="http://schemas.microsoft.com/office/powerpoint/2010/main" val="13690850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15365" y="381751"/>
            <a:ext cx="8848725" cy="2361449"/>
          </a:xfrm>
        </p:spPr>
        <p:txBody>
          <a:bodyPr>
            <a:normAutofit/>
          </a:bodyPr>
          <a:lstStyle/>
          <a:p>
            <a:pPr algn="ctr"/>
            <a:r>
              <a:rPr lang="tr-TR" b="1" dirty="0" smtClean="0">
                <a:solidFill>
                  <a:schemeClr val="accent1">
                    <a:lumMod val="50000"/>
                  </a:schemeClr>
                </a:solidFill>
                <a:effectLst>
                  <a:outerShdw blurRad="38100" dist="38100" dir="2700000" algn="tl">
                    <a:srgbClr val="000000">
                      <a:alpha val="43137"/>
                    </a:srgbClr>
                  </a:outerShdw>
                </a:effectLst>
              </a:rPr>
              <a:t>Katılımınız ve sabrınız için</a:t>
            </a:r>
            <a:br>
              <a:rPr lang="tr-TR" b="1" dirty="0" smtClean="0">
                <a:solidFill>
                  <a:schemeClr val="accent1">
                    <a:lumMod val="50000"/>
                  </a:schemeClr>
                </a:solidFill>
                <a:effectLst>
                  <a:outerShdw blurRad="38100" dist="38100" dir="2700000" algn="tl">
                    <a:srgbClr val="000000">
                      <a:alpha val="43137"/>
                    </a:srgbClr>
                  </a:outerShdw>
                </a:effectLst>
              </a:rPr>
            </a:br>
            <a:r>
              <a:rPr lang="tr-TR" b="1" dirty="0" smtClean="0">
                <a:solidFill>
                  <a:schemeClr val="accent1">
                    <a:lumMod val="50000"/>
                  </a:schemeClr>
                </a:solidFill>
                <a:effectLst>
                  <a:outerShdw blurRad="38100" dist="38100" dir="2700000" algn="tl">
                    <a:srgbClr val="000000">
                      <a:alpha val="43137"/>
                    </a:srgbClr>
                  </a:outerShdw>
                </a:effectLst>
              </a:rPr>
              <a:t>Teşekkürler…</a:t>
            </a:r>
            <a:endParaRPr lang="tr-TR" b="1" dirty="0">
              <a:solidFill>
                <a:schemeClr val="accent1">
                  <a:lumMod val="50000"/>
                </a:schemeClr>
              </a:solidFill>
              <a:effectLst>
                <a:outerShdw blurRad="38100" dist="38100" dir="2700000" algn="tl">
                  <a:srgbClr val="000000">
                    <a:alpha val="43137"/>
                  </a:srgbClr>
                </a:outerShdw>
              </a:effectLst>
            </a:endParaRPr>
          </a:p>
        </p:txBody>
      </p:sp>
      <p:pic>
        <p:nvPicPr>
          <p:cNvPr id="3" name="Resim 2"/>
          <p:cNvPicPr>
            <a:picLocks noChangeAspect="1"/>
          </p:cNvPicPr>
          <p:nvPr/>
        </p:nvPicPr>
        <p:blipFill>
          <a:blip r:embed="rId2"/>
          <a:stretch>
            <a:fillRect/>
          </a:stretch>
        </p:blipFill>
        <p:spPr>
          <a:xfrm>
            <a:off x="2805457" y="2863301"/>
            <a:ext cx="6153150" cy="3076575"/>
          </a:xfrm>
          <a:prstGeom prst="rect">
            <a:avLst/>
          </a:prstGeom>
        </p:spPr>
      </p:pic>
    </p:spTree>
    <p:extLst>
      <p:ext uri="{BB962C8B-B14F-4D97-AF65-F5344CB8AC3E}">
        <p14:creationId xmlns:p14="http://schemas.microsoft.com/office/powerpoint/2010/main" val="841976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chemeClr val="accent1">
                    <a:lumMod val="50000"/>
                  </a:schemeClr>
                </a:solidFill>
              </a:rPr>
              <a:t>BAP Komisyonu</a:t>
            </a:r>
            <a:endParaRPr lang="tr-TR" dirty="0">
              <a:solidFill>
                <a:schemeClr val="accent1">
                  <a:lumMod val="50000"/>
                </a:schemeClr>
              </a:solidFill>
            </a:endParaRPr>
          </a:p>
        </p:txBody>
      </p:sp>
      <p:sp>
        <p:nvSpPr>
          <p:cNvPr id="3" name="İçerik Yer Tutucusu 2"/>
          <p:cNvSpPr>
            <a:spLocks noGrp="1"/>
          </p:cNvSpPr>
          <p:nvPr>
            <p:ph idx="1"/>
          </p:nvPr>
        </p:nvSpPr>
        <p:spPr/>
        <p:txBody>
          <a:bodyPr/>
          <a:lstStyle/>
          <a:p>
            <a:pPr algn="just"/>
            <a:r>
              <a:rPr lang="tr-TR" dirty="0" smtClean="0"/>
              <a:t>Yükseköğretim Kurumları Bilimsel Araştırma Projeleri Hakkında Yönetmelik 4. Madde, 1. fıkrasında da tanımlandığı üzere, </a:t>
            </a:r>
          </a:p>
          <a:p>
            <a:pPr marL="0" indent="0" algn="just">
              <a:buNone/>
            </a:pPr>
            <a:r>
              <a:rPr lang="tr-TR" dirty="0" smtClean="0"/>
              <a:t>«</a:t>
            </a:r>
            <a:r>
              <a:rPr lang="tr-TR" dirty="0" smtClean="0">
                <a:solidFill>
                  <a:srgbClr val="C00000"/>
                </a:solidFill>
              </a:rPr>
              <a:t>Bu </a:t>
            </a:r>
            <a:r>
              <a:rPr lang="tr-TR" dirty="0">
                <a:solidFill>
                  <a:srgbClr val="C00000"/>
                </a:solidFill>
              </a:rPr>
              <a:t>Yönetmelikte belirtilen görevlerin yürütülmesi için rektör veya görevlendireceği bir rektör yardımcısı başkanlığında senatonun önerisiyle rektör tarafından görevlendirilen, en az yedi en çok on bir öğretim üyesinden oluşan bir komisyon kurulur. Komisyon üyeleri, yükseköğretim kurumunda var olan bilim dalları arasında denge gözetilmek suretiyle dört yıl için </a:t>
            </a:r>
            <a:r>
              <a:rPr lang="tr-TR" dirty="0" smtClean="0">
                <a:solidFill>
                  <a:srgbClr val="C00000"/>
                </a:solidFill>
              </a:rPr>
              <a:t>görevlendirilir</a:t>
            </a:r>
            <a:r>
              <a:rPr lang="tr-TR" dirty="0" smtClean="0"/>
              <a:t>» denilmektedir.</a:t>
            </a:r>
          </a:p>
          <a:p>
            <a:pPr marL="0" indent="0" algn="just">
              <a:buNone/>
            </a:pPr>
            <a:r>
              <a:rPr lang="tr-TR" dirty="0" smtClean="0"/>
              <a:t>PAÜ-BAP Komisyonu Rektör Başkanlığında toplanır ve Başkan dahil on üyeden oluşur.</a:t>
            </a:r>
            <a:endParaRPr lang="tr-TR" dirty="0"/>
          </a:p>
        </p:txBody>
      </p:sp>
    </p:spTree>
    <p:extLst>
      <p:ext uri="{BB962C8B-B14F-4D97-AF65-F5344CB8AC3E}">
        <p14:creationId xmlns:p14="http://schemas.microsoft.com/office/powerpoint/2010/main" val="612798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b="86529"/>
          <a:stretch/>
        </p:blipFill>
        <p:spPr>
          <a:xfrm>
            <a:off x="449240" y="0"/>
            <a:ext cx="10595251" cy="908943"/>
          </a:xfrm>
          <a:prstGeom prst="rect">
            <a:avLst/>
          </a:prstGeom>
        </p:spPr>
      </p:pic>
      <p:sp>
        <p:nvSpPr>
          <p:cNvPr id="3" name="Dikdörtgen 2"/>
          <p:cNvSpPr/>
          <p:nvPr/>
        </p:nvSpPr>
        <p:spPr>
          <a:xfrm>
            <a:off x="3317130" y="908943"/>
            <a:ext cx="5361357" cy="5909310"/>
          </a:xfrm>
          <a:prstGeom prst="rect">
            <a:avLst/>
          </a:prstGeom>
        </p:spPr>
        <p:txBody>
          <a:bodyPr wrap="square">
            <a:spAutoFit/>
          </a:bodyPr>
          <a:lstStyle/>
          <a:p>
            <a:r>
              <a:rPr lang="tr-TR" b="1" dirty="0">
                <a:solidFill>
                  <a:srgbClr val="C00000"/>
                </a:solidFill>
                <a:effectLst>
                  <a:outerShdw blurRad="38100" dist="38100" dir="2700000" algn="tl">
                    <a:srgbClr val="000000">
                      <a:alpha val="43137"/>
                    </a:srgbClr>
                  </a:outerShdw>
                </a:effectLst>
              </a:rPr>
              <a:t>Başkan        : Prof</a:t>
            </a:r>
            <a:r>
              <a:rPr lang="tr-TR" b="1" dirty="0" smtClean="0">
                <a:solidFill>
                  <a:srgbClr val="C00000"/>
                </a:solidFill>
                <a:effectLst>
                  <a:outerShdw blurRad="38100" dist="38100" dir="2700000" algn="tl">
                    <a:srgbClr val="000000">
                      <a:alpha val="43137"/>
                    </a:srgbClr>
                  </a:outerShdw>
                </a:effectLst>
              </a:rPr>
              <a:t>. Dr</a:t>
            </a:r>
            <a:r>
              <a:rPr lang="tr-TR" b="1" dirty="0">
                <a:solidFill>
                  <a:srgbClr val="C00000"/>
                </a:solidFill>
                <a:effectLst>
                  <a:outerShdw blurRad="38100" dist="38100" dir="2700000" algn="tl">
                    <a:srgbClr val="000000">
                      <a:alpha val="43137"/>
                    </a:srgbClr>
                  </a:outerShdw>
                </a:effectLst>
              </a:rPr>
              <a:t>. Hüseyin BAĞ (Rektör)</a:t>
            </a:r>
          </a:p>
          <a:p>
            <a:endParaRPr lang="tr-TR" dirty="0"/>
          </a:p>
          <a:p>
            <a:r>
              <a:rPr lang="tr-TR" dirty="0">
                <a:solidFill>
                  <a:srgbClr val="0070C0"/>
                </a:solidFill>
                <a:effectLst>
                  <a:outerShdw blurRad="38100" dist="38100" dir="2700000" algn="tl">
                    <a:srgbClr val="000000">
                      <a:alpha val="43137"/>
                    </a:srgbClr>
                  </a:outerShdw>
                </a:effectLst>
              </a:rPr>
              <a:t>Üye             : Prof</a:t>
            </a:r>
            <a:r>
              <a:rPr lang="tr-TR" dirty="0" smtClean="0">
                <a:solidFill>
                  <a:srgbClr val="0070C0"/>
                </a:solidFill>
                <a:effectLst>
                  <a:outerShdw blurRad="38100" dist="38100" dir="2700000" algn="tl">
                    <a:srgbClr val="000000">
                      <a:alpha val="43137"/>
                    </a:srgbClr>
                  </a:outerShdw>
                </a:effectLst>
              </a:rPr>
              <a:t>. Dr</a:t>
            </a:r>
            <a:r>
              <a:rPr lang="tr-TR" dirty="0">
                <a:solidFill>
                  <a:srgbClr val="0070C0"/>
                </a:solidFill>
                <a:effectLst>
                  <a:outerShdw blurRad="38100" dist="38100" dir="2700000" algn="tl">
                    <a:srgbClr val="000000">
                      <a:alpha val="43137"/>
                    </a:srgbClr>
                  </a:outerShdw>
                </a:effectLst>
              </a:rPr>
              <a:t>. Gürkan SEMİZ (Koordinatör)</a:t>
            </a:r>
          </a:p>
          <a:p>
            <a:endParaRPr lang="tr-TR" dirty="0"/>
          </a:p>
          <a:p>
            <a:r>
              <a:rPr lang="tr-TR" dirty="0"/>
              <a:t>Üye             : Prof</a:t>
            </a:r>
            <a:r>
              <a:rPr lang="tr-TR" dirty="0" smtClean="0"/>
              <a:t>. Dr</a:t>
            </a:r>
            <a:r>
              <a:rPr lang="tr-TR" dirty="0"/>
              <a:t>. Uğur YÜCEL</a:t>
            </a:r>
          </a:p>
          <a:p>
            <a:endParaRPr lang="tr-TR" dirty="0"/>
          </a:p>
          <a:p>
            <a:r>
              <a:rPr lang="tr-TR" dirty="0"/>
              <a:t>Üye             : Prof</a:t>
            </a:r>
            <a:r>
              <a:rPr lang="tr-TR" dirty="0" smtClean="0"/>
              <a:t>. Dr</a:t>
            </a:r>
            <a:r>
              <a:rPr lang="tr-TR" dirty="0"/>
              <a:t>. Hakan AKÇA</a:t>
            </a:r>
          </a:p>
          <a:p>
            <a:endParaRPr lang="tr-TR" dirty="0"/>
          </a:p>
          <a:p>
            <a:r>
              <a:rPr lang="tr-TR" dirty="0"/>
              <a:t>Üye             : Prof</a:t>
            </a:r>
            <a:r>
              <a:rPr lang="tr-TR" dirty="0" smtClean="0"/>
              <a:t>. Dr</a:t>
            </a:r>
            <a:r>
              <a:rPr lang="tr-TR" dirty="0"/>
              <a:t>. Mustafa BULUŞ</a:t>
            </a:r>
          </a:p>
          <a:p>
            <a:endParaRPr lang="tr-TR" dirty="0"/>
          </a:p>
          <a:p>
            <a:r>
              <a:rPr lang="tr-TR" dirty="0"/>
              <a:t>Üye             : Prof</a:t>
            </a:r>
            <a:r>
              <a:rPr lang="tr-TR" dirty="0" smtClean="0"/>
              <a:t>. Dr</a:t>
            </a:r>
            <a:r>
              <a:rPr lang="tr-TR" dirty="0"/>
              <a:t>. Nazım USTA</a:t>
            </a:r>
          </a:p>
          <a:p>
            <a:endParaRPr lang="tr-TR" dirty="0"/>
          </a:p>
          <a:p>
            <a:r>
              <a:rPr lang="tr-TR" dirty="0"/>
              <a:t>Üye             : Prof</a:t>
            </a:r>
            <a:r>
              <a:rPr lang="tr-TR" dirty="0" smtClean="0"/>
              <a:t>. Dr</a:t>
            </a:r>
            <a:r>
              <a:rPr lang="tr-TR" dirty="0"/>
              <a:t>. Orhan KARABULUT</a:t>
            </a:r>
          </a:p>
          <a:p>
            <a:endParaRPr lang="tr-TR" dirty="0"/>
          </a:p>
          <a:p>
            <a:r>
              <a:rPr lang="tr-TR" dirty="0"/>
              <a:t>Üye             : Prof</a:t>
            </a:r>
            <a:r>
              <a:rPr lang="tr-TR" dirty="0" smtClean="0"/>
              <a:t>. Dr</a:t>
            </a:r>
            <a:r>
              <a:rPr lang="tr-TR" dirty="0"/>
              <a:t>. Çağrı ERGİN</a:t>
            </a:r>
          </a:p>
          <a:p>
            <a:endParaRPr lang="tr-TR" dirty="0"/>
          </a:p>
          <a:p>
            <a:r>
              <a:rPr lang="tr-TR" dirty="0"/>
              <a:t>Üye             : Doç</a:t>
            </a:r>
            <a:r>
              <a:rPr lang="tr-TR" dirty="0" smtClean="0"/>
              <a:t>. Dr</a:t>
            </a:r>
            <a:r>
              <a:rPr lang="tr-TR" dirty="0"/>
              <a:t>. İlhan KÜÇÜKKAPLAN</a:t>
            </a:r>
          </a:p>
          <a:p>
            <a:endParaRPr lang="tr-TR" dirty="0"/>
          </a:p>
          <a:p>
            <a:r>
              <a:rPr lang="tr-TR" dirty="0"/>
              <a:t>Üye             : Doç</a:t>
            </a:r>
            <a:r>
              <a:rPr lang="tr-TR" dirty="0" smtClean="0"/>
              <a:t>. Dr</a:t>
            </a:r>
            <a:r>
              <a:rPr lang="tr-TR" dirty="0"/>
              <a:t>. Kazım ÇELİK</a:t>
            </a:r>
          </a:p>
          <a:p>
            <a:endParaRPr lang="tr-TR" dirty="0"/>
          </a:p>
          <a:p>
            <a:r>
              <a:rPr lang="tr-TR" dirty="0"/>
              <a:t>Raportör      : Gökhan TUTAR</a:t>
            </a:r>
          </a:p>
        </p:txBody>
      </p:sp>
    </p:spTree>
    <p:extLst>
      <p:ext uri="{BB962C8B-B14F-4D97-AF65-F5344CB8AC3E}">
        <p14:creationId xmlns:p14="http://schemas.microsoft.com/office/powerpoint/2010/main" val="1304707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3524" y="273685"/>
            <a:ext cx="9448800" cy="1325563"/>
          </a:xfrm>
        </p:spPr>
        <p:txBody>
          <a:bodyPr/>
          <a:lstStyle/>
          <a:p>
            <a:r>
              <a:rPr lang="tr-TR" dirty="0" smtClean="0">
                <a:solidFill>
                  <a:schemeClr val="accent1">
                    <a:lumMod val="50000"/>
                  </a:schemeClr>
                </a:solidFill>
              </a:rPr>
              <a:t>BAP Komisyonu Görev ve Sorumlulukları</a:t>
            </a:r>
            <a:endParaRPr lang="tr-TR" dirty="0">
              <a:solidFill>
                <a:schemeClr val="accent1">
                  <a:lumMod val="50000"/>
                </a:schemeClr>
              </a:solidFill>
            </a:endParaRPr>
          </a:p>
        </p:txBody>
      </p:sp>
      <p:sp>
        <p:nvSpPr>
          <p:cNvPr id="3" name="İçerik Yer Tutucusu 2"/>
          <p:cNvSpPr>
            <a:spLocks noGrp="1"/>
          </p:cNvSpPr>
          <p:nvPr>
            <p:ph idx="1"/>
          </p:nvPr>
        </p:nvSpPr>
        <p:spPr>
          <a:xfrm>
            <a:off x="550026" y="1833938"/>
            <a:ext cx="9448800" cy="4351338"/>
          </a:xfrm>
        </p:spPr>
        <p:txBody>
          <a:bodyPr/>
          <a:lstStyle/>
          <a:p>
            <a:pPr>
              <a:buFont typeface="Wingdings" panose="05000000000000000000" pitchFamily="2" charset="2"/>
              <a:buChar char="Ø"/>
            </a:pPr>
            <a:r>
              <a:rPr lang="tr-TR" dirty="0" smtClean="0"/>
              <a:t>BAP </a:t>
            </a:r>
            <a:r>
              <a:rPr lang="tr-TR" dirty="0"/>
              <a:t>i</a:t>
            </a:r>
            <a:r>
              <a:rPr lang="tr-TR" dirty="0" smtClean="0"/>
              <a:t>şlemlerine esas olan mevzuatı hazırlamak</a:t>
            </a:r>
          </a:p>
          <a:p>
            <a:pPr>
              <a:buFont typeface="Wingdings" panose="05000000000000000000" pitchFamily="2" charset="2"/>
              <a:buChar char="Ø"/>
            </a:pPr>
            <a:r>
              <a:rPr lang="tr-TR" dirty="0" smtClean="0"/>
              <a:t>Destek limitlerini belirlemek</a:t>
            </a:r>
          </a:p>
          <a:p>
            <a:pPr>
              <a:buFont typeface="Wingdings" panose="05000000000000000000" pitchFamily="2" charset="2"/>
              <a:buChar char="Ø"/>
            </a:pPr>
            <a:r>
              <a:rPr lang="tr-TR" dirty="0" smtClean="0"/>
              <a:t>Değerlendirme</a:t>
            </a:r>
          </a:p>
          <a:p>
            <a:pPr>
              <a:buFont typeface="Wingdings" panose="05000000000000000000" pitchFamily="2" charset="2"/>
              <a:buChar char="Ø"/>
            </a:pPr>
            <a:r>
              <a:rPr lang="tr-TR" dirty="0" smtClean="0"/>
              <a:t>Karar</a:t>
            </a:r>
          </a:p>
          <a:p>
            <a:pPr>
              <a:buFont typeface="Wingdings" panose="05000000000000000000" pitchFamily="2" charset="2"/>
              <a:buChar char="Ø"/>
            </a:pPr>
            <a:r>
              <a:rPr lang="tr-TR" dirty="0" smtClean="0"/>
              <a:t>İzleme</a:t>
            </a:r>
            <a:endParaRPr lang="tr-TR" dirty="0"/>
          </a:p>
        </p:txBody>
      </p:sp>
      <p:pic>
        <p:nvPicPr>
          <p:cNvPr id="4" name="Resim 3"/>
          <p:cNvPicPr>
            <a:picLocks noChangeAspect="1"/>
          </p:cNvPicPr>
          <p:nvPr/>
        </p:nvPicPr>
        <p:blipFill>
          <a:blip r:embed="rId2"/>
          <a:stretch>
            <a:fillRect/>
          </a:stretch>
        </p:blipFill>
        <p:spPr>
          <a:xfrm>
            <a:off x="6626110" y="2629073"/>
            <a:ext cx="4770463" cy="3497407"/>
          </a:xfrm>
          <a:prstGeom prst="rect">
            <a:avLst/>
          </a:prstGeom>
        </p:spPr>
      </p:pic>
    </p:spTree>
    <p:extLst>
      <p:ext uri="{BB962C8B-B14F-4D97-AF65-F5344CB8AC3E}">
        <p14:creationId xmlns:p14="http://schemas.microsoft.com/office/powerpoint/2010/main" val="3402685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8224" y="105414"/>
            <a:ext cx="8820150" cy="1325563"/>
          </a:xfrm>
        </p:spPr>
        <p:txBody>
          <a:bodyPr/>
          <a:lstStyle/>
          <a:p>
            <a:r>
              <a:rPr lang="tr-TR" dirty="0" smtClean="0">
                <a:solidFill>
                  <a:schemeClr val="accent1">
                    <a:lumMod val="50000"/>
                  </a:schemeClr>
                </a:solidFill>
              </a:rPr>
              <a:t>Proje Türleri</a:t>
            </a:r>
            <a:endParaRPr lang="tr-TR" dirty="0">
              <a:solidFill>
                <a:schemeClr val="accent1">
                  <a:lumMod val="50000"/>
                </a:schemeClr>
              </a:solidFill>
            </a:endParaRPr>
          </a:p>
        </p:txBody>
      </p:sp>
      <p:sp>
        <p:nvSpPr>
          <p:cNvPr id="3" name="İçerik Yer Tutucusu 2"/>
          <p:cNvSpPr>
            <a:spLocks noGrp="1"/>
          </p:cNvSpPr>
          <p:nvPr>
            <p:ph idx="1"/>
          </p:nvPr>
        </p:nvSpPr>
        <p:spPr>
          <a:xfrm>
            <a:off x="688224" y="1430977"/>
            <a:ext cx="8820150" cy="4870677"/>
          </a:xfrm>
        </p:spPr>
        <p:txBody>
          <a:bodyPr>
            <a:normAutofit/>
          </a:bodyPr>
          <a:lstStyle/>
          <a:p>
            <a:pPr>
              <a:buFont typeface="Wingdings" panose="05000000000000000000" pitchFamily="2" charset="2"/>
              <a:buChar char="Ø"/>
            </a:pPr>
            <a:r>
              <a:rPr lang="tr-TR" sz="2400" dirty="0" smtClean="0"/>
              <a:t>Tez Projeleri</a:t>
            </a:r>
          </a:p>
          <a:p>
            <a:pPr lvl="1">
              <a:buFont typeface="Courier New" panose="02070309020205020404" pitchFamily="49" charset="0"/>
              <a:buChar char="o"/>
            </a:pPr>
            <a:r>
              <a:rPr lang="tr-TR" sz="2000" dirty="0" smtClean="0"/>
              <a:t>Yüksek Lisans </a:t>
            </a:r>
            <a:r>
              <a:rPr lang="tr-TR" sz="2000" dirty="0"/>
              <a:t>T</a:t>
            </a:r>
            <a:r>
              <a:rPr lang="tr-TR" sz="2000" dirty="0" smtClean="0"/>
              <a:t>ez Projeleri</a:t>
            </a:r>
          </a:p>
          <a:p>
            <a:pPr lvl="1">
              <a:buFont typeface="Courier New" panose="02070309020205020404" pitchFamily="49" charset="0"/>
              <a:buChar char="o"/>
            </a:pPr>
            <a:r>
              <a:rPr lang="tr-TR" sz="2000" dirty="0" smtClean="0"/>
              <a:t>Doktora Tez Projeleri</a:t>
            </a:r>
          </a:p>
          <a:p>
            <a:pPr lvl="1">
              <a:buFont typeface="Courier New" panose="02070309020205020404" pitchFamily="49" charset="0"/>
              <a:buChar char="o"/>
            </a:pPr>
            <a:r>
              <a:rPr lang="tr-TR" sz="2000" dirty="0" smtClean="0"/>
              <a:t>Diş Hekimliğinde Uzmanlık Tez Projeleri</a:t>
            </a:r>
          </a:p>
          <a:p>
            <a:pPr lvl="1">
              <a:buFont typeface="Courier New" panose="02070309020205020404" pitchFamily="49" charset="0"/>
              <a:buChar char="o"/>
            </a:pPr>
            <a:r>
              <a:rPr lang="tr-TR" sz="2000" dirty="0" smtClean="0"/>
              <a:t>Tıpta Uzmanlık </a:t>
            </a:r>
            <a:r>
              <a:rPr lang="tr-TR" sz="2000" dirty="0"/>
              <a:t>Tez </a:t>
            </a:r>
            <a:r>
              <a:rPr lang="tr-TR" sz="2000" dirty="0" smtClean="0"/>
              <a:t>Projeleri</a:t>
            </a:r>
          </a:p>
          <a:p>
            <a:pPr>
              <a:buFont typeface="Wingdings" panose="05000000000000000000" pitchFamily="2" charset="2"/>
              <a:buChar char="Ø"/>
            </a:pPr>
            <a:r>
              <a:rPr lang="tr-TR" sz="2400" dirty="0" smtClean="0"/>
              <a:t>Başlangıç Seviyesi Projeleri</a:t>
            </a:r>
          </a:p>
          <a:p>
            <a:pPr>
              <a:buFont typeface="Wingdings" panose="05000000000000000000" pitchFamily="2" charset="2"/>
              <a:buChar char="Ø"/>
            </a:pPr>
            <a:r>
              <a:rPr lang="tr-TR" sz="2400" dirty="0" smtClean="0"/>
              <a:t>Hızlı Destek Projesi</a:t>
            </a:r>
          </a:p>
          <a:p>
            <a:pPr>
              <a:buFont typeface="Wingdings" panose="05000000000000000000" pitchFamily="2" charset="2"/>
              <a:buChar char="Ø"/>
            </a:pPr>
            <a:r>
              <a:rPr lang="tr-TR" sz="2400" dirty="0" smtClean="0"/>
              <a:t>Kurumsal Altyapı Projeleri</a:t>
            </a:r>
          </a:p>
          <a:p>
            <a:pPr>
              <a:buFont typeface="Wingdings" panose="05000000000000000000" pitchFamily="2" charset="2"/>
              <a:buChar char="Ø"/>
            </a:pPr>
            <a:r>
              <a:rPr lang="tr-TR" sz="2400" dirty="0" smtClean="0"/>
              <a:t>Akademik Destek Projesi (ADEP)</a:t>
            </a:r>
          </a:p>
          <a:p>
            <a:pPr>
              <a:buFont typeface="Wingdings" panose="05000000000000000000" pitchFamily="2" charset="2"/>
              <a:buChar char="Ø"/>
            </a:pPr>
            <a:r>
              <a:rPr lang="tr-TR" sz="2400" dirty="0" smtClean="0"/>
              <a:t>Kongre Katılım Projesi (KKP)</a:t>
            </a:r>
            <a:endParaRPr lang="tr-TR" sz="2400" dirty="0"/>
          </a:p>
        </p:txBody>
      </p:sp>
      <p:pic>
        <p:nvPicPr>
          <p:cNvPr id="4" name="Resim 3"/>
          <p:cNvPicPr>
            <a:picLocks noChangeAspect="1"/>
          </p:cNvPicPr>
          <p:nvPr/>
        </p:nvPicPr>
        <p:blipFill>
          <a:blip r:embed="rId2"/>
          <a:stretch>
            <a:fillRect/>
          </a:stretch>
        </p:blipFill>
        <p:spPr>
          <a:xfrm>
            <a:off x="6073140" y="1080482"/>
            <a:ext cx="5715000" cy="4248150"/>
          </a:xfrm>
          <a:prstGeom prst="rect">
            <a:avLst/>
          </a:prstGeom>
        </p:spPr>
      </p:pic>
    </p:spTree>
    <p:extLst>
      <p:ext uri="{BB962C8B-B14F-4D97-AF65-F5344CB8AC3E}">
        <p14:creationId xmlns:p14="http://schemas.microsoft.com/office/powerpoint/2010/main" val="3054654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solidFill>
                  <a:schemeClr val="accent1">
                    <a:lumMod val="50000"/>
                  </a:schemeClr>
                </a:solidFill>
              </a:rPr>
              <a:t>Mevzuat</a:t>
            </a:r>
          </a:p>
        </p:txBody>
      </p:sp>
      <p:sp>
        <p:nvSpPr>
          <p:cNvPr id="3" name="İçerik Yer Tutucusu 2"/>
          <p:cNvSpPr>
            <a:spLocks noGrp="1"/>
          </p:cNvSpPr>
          <p:nvPr>
            <p:ph idx="1"/>
          </p:nvPr>
        </p:nvSpPr>
        <p:spPr>
          <a:xfrm>
            <a:off x="266007" y="1825625"/>
            <a:ext cx="11762509" cy="4351338"/>
          </a:xfrm>
        </p:spPr>
        <p:txBody>
          <a:bodyPr/>
          <a:lstStyle/>
          <a:p>
            <a:pPr>
              <a:buFont typeface="Wingdings" panose="05000000000000000000" pitchFamily="2" charset="2"/>
              <a:buChar char="Ø"/>
            </a:pPr>
            <a:r>
              <a:rPr lang="tr-TR" dirty="0" smtClean="0"/>
              <a:t>Yükseköğretim Kurumları Bilimsel Araştırma Projeleri Hakkında Yönetmelik</a:t>
            </a:r>
          </a:p>
          <a:p>
            <a:pPr>
              <a:buFont typeface="Wingdings" panose="05000000000000000000" pitchFamily="2" charset="2"/>
              <a:buChar char="Ø"/>
            </a:pPr>
            <a:r>
              <a:rPr lang="tr-TR" dirty="0" smtClean="0"/>
              <a:t>Bilimsel Araştırma Projeleri Koordinasyon Birimi Yönergesi</a:t>
            </a:r>
          </a:p>
          <a:p>
            <a:pPr>
              <a:buFont typeface="Wingdings" panose="05000000000000000000" pitchFamily="2" charset="2"/>
              <a:buChar char="Ø"/>
            </a:pPr>
            <a:r>
              <a:rPr lang="tr-TR" dirty="0"/>
              <a:t>Bilimsel Araştırma Projeleri Koordinasyon </a:t>
            </a:r>
            <a:r>
              <a:rPr lang="tr-TR" dirty="0" smtClean="0"/>
              <a:t>Birimi Uygulama Usul ve Esasları</a:t>
            </a:r>
          </a:p>
          <a:p>
            <a:pPr>
              <a:buFont typeface="Wingdings" panose="05000000000000000000" pitchFamily="2" charset="2"/>
              <a:buChar char="Ø"/>
            </a:pPr>
            <a:r>
              <a:rPr lang="tr-TR" dirty="0" smtClean="0"/>
              <a:t>Komisyon Kararı</a:t>
            </a:r>
          </a:p>
          <a:p>
            <a:pPr>
              <a:buFont typeface="Wingdings" panose="05000000000000000000" pitchFamily="2" charset="2"/>
              <a:buChar char="Ø"/>
            </a:pPr>
            <a:endParaRPr lang="tr-TR" dirty="0"/>
          </a:p>
        </p:txBody>
      </p:sp>
    </p:spTree>
    <p:extLst>
      <p:ext uri="{BB962C8B-B14F-4D97-AF65-F5344CB8AC3E}">
        <p14:creationId xmlns:p14="http://schemas.microsoft.com/office/powerpoint/2010/main" val="4020177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951782" y="141316"/>
            <a:ext cx="10288436" cy="6359237"/>
          </a:xfrm>
          <a:prstGeom prst="rect">
            <a:avLst/>
          </a:prstGeom>
        </p:spPr>
      </p:pic>
    </p:spTree>
    <p:extLst>
      <p:ext uri="{BB962C8B-B14F-4D97-AF65-F5344CB8AC3E}">
        <p14:creationId xmlns:p14="http://schemas.microsoft.com/office/powerpoint/2010/main" val="3557715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438275" y="152400"/>
            <a:ext cx="8839200" cy="6581775"/>
          </a:xfrm>
          <a:prstGeom prst="rect">
            <a:avLst/>
          </a:prstGeom>
        </p:spPr>
      </p:pic>
    </p:spTree>
    <p:extLst>
      <p:ext uri="{BB962C8B-B14F-4D97-AF65-F5344CB8AC3E}">
        <p14:creationId xmlns:p14="http://schemas.microsoft.com/office/powerpoint/2010/main" val="2481945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954</TotalTime>
  <Words>548</Words>
  <Application>Microsoft Office PowerPoint</Application>
  <PresentationFormat>Geniş ekran</PresentationFormat>
  <Paragraphs>194</Paragraphs>
  <Slides>25</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25</vt:i4>
      </vt:variant>
    </vt:vector>
  </HeadingPairs>
  <TitlesOfParts>
    <vt:vector size="32" baseType="lpstr">
      <vt:lpstr>Arial</vt:lpstr>
      <vt:lpstr>Calibri</vt:lpstr>
      <vt:lpstr>Calibri Light</vt:lpstr>
      <vt:lpstr>Courier New</vt:lpstr>
      <vt:lpstr>Times New Roman</vt:lpstr>
      <vt:lpstr>Wingdings</vt:lpstr>
      <vt:lpstr>Office Teması</vt:lpstr>
      <vt:lpstr>PAMUKKALE ÜNİVERSİTESİ BİLİMSEL ARAŞTIRMA PROJELERİ KOORDİNASYON BİRİMİ KOORDİNATÖRLÜĞÜ   Koordinatör: Prof. Dr. Gürkan SEMİZ </vt:lpstr>
      <vt:lpstr>İçerik</vt:lpstr>
      <vt:lpstr>BAP Komisyonu</vt:lpstr>
      <vt:lpstr>PowerPoint Sunusu</vt:lpstr>
      <vt:lpstr>BAP Komisyonu Görev ve Sorumlulukları</vt:lpstr>
      <vt:lpstr>Proje Türleri</vt:lpstr>
      <vt:lpstr>Mevzuat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2018 YILI DESTEK RAKAMLARI</vt:lpstr>
      <vt:lpstr>PowerPoint Sunusu</vt:lpstr>
      <vt:lpstr>PowerPoint Sunusu</vt:lpstr>
      <vt:lpstr>Katılımınız ve sabrınız için Teşekkürler…</vt:lpstr>
    </vt:vector>
  </TitlesOfParts>
  <Company>Pamukkale Üniversitesi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PAÜ BİLİMSEL ARAŞTIRMA PROJELERİ KOORDİNASYON BİRİMİ KOORDİNATÖRLÜĞÜ </dc:title>
  <dc:creator>Pau</dc:creator>
  <cp:lastModifiedBy>Pau</cp:lastModifiedBy>
  <cp:revision>54</cp:revision>
  <cp:lastPrinted>2018-12-18T14:44:47Z</cp:lastPrinted>
  <dcterms:created xsi:type="dcterms:W3CDTF">2018-12-12T12:23:57Z</dcterms:created>
  <dcterms:modified xsi:type="dcterms:W3CDTF">2018-12-19T12:51:22Z</dcterms:modified>
</cp:coreProperties>
</file>