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864" r:id="rId3"/>
    <p:sldId id="949" r:id="rId4"/>
    <p:sldId id="962" r:id="rId5"/>
    <p:sldId id="963" r:id="rId6"/>
    <p:sldId id="892" r:id="rId7"/>
    <p:sldId id="893" r:id="rId8"/>
    <p:sldId id="915" r:id="rId9"/>
    <p:sldId id="957" r:id="rId10"/>
    <p:sldId id="958" r:id="rId11"/>
    <p:sldId id="959" r:id="rId12"/>
    <p:sldId id="960" r:id="rId13"/>
    <p:sldId id="865" r:id="rId14"/>
    <p:sldId id="964" r:id="rId15"/>
    <p:sldId id="916" r:id="rId16"/>
    <p:sldId id="917" r:id="rId17"/>
    <p:sldId id="896" r:id="rId18"/>
    <p:sldId id="918" r:id="rId19"/>
    <p:sldId id="919" r:id="rId20"/>
    <p:sldId id="898" r:id="rId21"/>
    <p:sldId id="922" r:id="rId22"/>
    <p:sldId id="789" r:id="rId23"/>
    <p:sldId id="856" r:id="rId24"/>
    <p:sldId id="766" r:id="rId25"/>
    <p:sldId id="779" r:id="rId26"/>
    <p:sldId id="966" r:id="rId27"/>
    <p:sldId id="965" r:id="rId28"/>
    <p:sldId id="951" r:id="rId29"/>
    <p:sldId id="952" r:id="rId30"/>
    <p:sldId id="921" r:id="rId31"/>
    <p:sldId id="923" r:id="rId32"/>
    <p:sldId id="924" r:id="rId33"/>
    <p:sldId id="926" r:id="rId34"/>
    <p:sldId id="927" r:id="rId35"/>
    <p:sldId id="928" r:id="rId36"/>
    <p:sldId id="929" r:id="rId37"/>
    <p:sldId id="930" r:id="rId38"/>
    <p:sldId id="931" r:id="rId39"/>
    <p:sldId id="932" r:id="rId40"/>
    <p:sldId id="937" r:id="rId41"/>
    <p:sldId id="933" r:id="rId42"/>
    <p:sldId id="934" r:id="rId43"/>
    <p:sldId id="935" r:id="rId44"/>
    <p:sldId id="936" r:id="rId45"/>
    <p:sldId id="938" r:id="rId46"/>
    <p:sldId id="939" r:id="rId47"/>
    <p:sldId id="940" r:id="rId48"/>
    <p:sldId id="941" r:id="rId49"/>
    <p:sldId id="905" r:id="rId50"/>
    <p:sldId id="944" r:id="rId51"/>
    <p:sldId id="943" r:id="rId52"/>
    <p:sldId id="953" r:id="rId53"/>
    <p:sldId id="954" r:id="rId54"/>
    <p:sldId id="945" r:id="rId55"/>
    <p:sldId id="955" r:id="rId56"/>
    <p:sldId id="956" r:id="rId57"/>
    <p:sldId id="969" r:id="rId58"/>
    <p:sldId id="968" r:id="rId59"/>
    <p:sldId id="435" r:id="rId6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181A72"/>
    <a:srgbClr val="DCF0C6"/>
    <a:srgbClr val="333399"/>
    <a:srgbClr val="1216AE"/>
    <a:srgbClr val="FFCCFF"/>
    <a:srgbClr val="0066FF"/>
    <a:srgbClr val="A3FBFB"/>
    <a:srgbClr val="00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0493" autoAdjust="0"/>
  </p:normalViewPr>
  <p:slideViewPr>
    <p:cSldViewPr>
      <p:cViewPr varScale="1">
        <p:scale>
          <a:sx n="103" d="100"/>
          <a:sy n="103" d="100"/>
        </p:scale>
        <p:origin x="17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6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A5F25F-2B4D-4D07-A853-1935706BF46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6A06EA2-81D8-4BEE-94AC-4CE48EEEF16E}">
      <dgm:prSet phldrT="[Text]"/>
      <dgm:spPr>
        <a:solidFill>
          <a:schemeClr val="accent2"/>
        </a:solidFill>
      </dgm:spPr>
      <dgm:t>
        <a:bodyPr/>
        <a:lstStyle/>
        <a:p>
          <a:r>
            <a:rPr lang="tr-TR" dirty="0" smtClean="0"/>
            <a:t>Süreç-1</a:t>
          </a:r>
          <a:endParaRPr lang="en-US" dirty="0"/>
        </a:p>
      </dgm:t>
    </dgm:pt>
    <dgm:pt modelId="{EFA913F7-2DD4-4660-8313-38E540C70D36}" type="parTrans" cxnId="{EACC285C-0BD0-48E8-B507-A6176B677879}">
      <dgm:prSet/>
      <dgm:spPr/>
      <dgm:t>
        <a:bodyPr/>
        <a:lstStyle/>
        <a:p>
          <a:endParaRPr lang="en-US"/>
        </a:p>
      </dgm:t>
    </dgm:pt>
    <dgm:pt modelId="{DD5E8999-2F97-4847-84C4-205DD46C9DE6}" type="sibTrans" cxnId="{EACC285C-0BD0-48E8-B507-A6176B677879}">
      <dgm:prSet/>
      <dgm:spPr>
        <a:ln>
          <a:solidFill>
            <a:srgbClr val="003399"/>
          </a:solidFill>
        </a:ln>
      </dgm:spPr>
      <dgm:t>
        <a:bodyPr/>
        <a:lstStyle/>
        <a:p>
          <a:endParaRPr lang="en-US"/>
        </a:p>
      </dgm:t>
    </dgm:pt>
    <dgm:pt modelId="{61848503-C9DD-4D9B-A616-19C368AADDBC}">
      <dgm:prSet phldrT="[Text]" custT="1"/>
      <dgm:spPr/>
      <dgm:t>
        <a:bodyPr/>
        <a:lstStyle/>
        <a:p>
          <a:r>
            <a:rPr lang="tr-TR" sz="1600" dirty="0" smtClean="0"/>
            <a:t>Girdi-1</a:t>
          </a:r>
          <a:endParaRPr lang="en-US" sz="1600" dirty="0"/>
        </a:p>
      </dgm:t>
    </dgm:pt>
    <dgm:pt modelId="{6E287B04-0EC6-49CB-9C3E-9EC90C89A7F4}" type="parTrans" cxnId="{28787F5A-52E1-452C-832F-198D6193A657}">
      <dgm:prSet/>
      <dgm:spPr/>
      <dgm:t>
        <a:bodyPr/>
        <a:lstStyle/>
        <a:p>
          <a:endParaRPr lang="en-US"/>
        </a:p>
      </dgm:t>
    </dgm:pt>
    <dgm:pt modelId="{5FBFC0F0-E2BB-4B1F-A133-ADC9554C4882}" type="sibTrans" cxnId="{28787F5A-52E1-452C-832F-198D6193A657}">
      <dgm:prSet/>
      <dgm:spPr/>
      <dgm:t>
        <a:bodyPr/>
        <a:lstStyle/>
        <a:p>
          <a:endParaRPr lang="en-US"/>
        </a:p>
      </dgm:t>
    </dgm:pt>
    <dgm:pt modelId="{28481FCB-A21F-44CB-BEF2-A70AB814EED0}">
      <dgm:prSet phldrT="[Text]" custT="1"/>
      <dgm:spPr/>
      <dgm:t>
        <a:bodyPr/>
        <a:lstStyle/>
        <a:p>
          <a:r>
            <a:rPr lang="tr-TR" sz="1600" dirty="0" smtClean="0"/>
            <a:t>Sağlayıcı-1</a:t>
          </a:r>
          <a:endParaRPr lang="en-US" sz="1600" dirty="0"/>
        </a:p>
      </dgm:t>
    </dgm:pt>
    <dgm:pt modelId="{BC536E68-8D15-446F-991C-3303784F59E3}" type="parTrans" cxnId="{CD270872-B5AF-4ADA-BA45-25052A035933}">
      <dgm:prSet/>
      <dgm:spPr/>
      <dgm:t>
        <a:bodyPr/>
        <a:lstStyle/>
        <a:p>
          <a:endParaRPr lang="en-US"/>
        </a:p>
      </dgm:t>
    </dgm:pt>
    <dgm:pt modelId="{7821653A-CEE1-48B5-AFE5-67D14FCE19A2}" type="sibTrans" cxnId="{CD270872-B5AF-4ADA-BA45-25052A035933}">
      <dgm:prSet/>
      <dgm:spPr/>
      <dgm:t>
        <a:bodyPr/>
        <a:lstStyle/>
        <a:p>
          <a:endParaRPr lang="en-US"/>
        </a:p>
      </dgm:t>
    </dgm:pt>
    <dgm:pt modelId="{F11DB502-B8DE-40B2-A268-B1671EA5EC9E}">
      <dgm:prSet phldrT="[Text]"/>
      <dgm:spPr>
        <a:solidFill>
          <a:schemeClr val="accent2"/>
        </a:solidFill>
      </dgm:spPr>
      <dgm:t>
        <a:bodyPr/>
        <a:lstStyle/>
        <a:p>
          <a:r>
            <a:rPr lang="tr-TR" dirty="0" smtClean="0"/>
            <a:t>Süreç-2</a:t>
          </a:r>
          <a:endParaRPr lang="en-US" dirty="0"/>
        </a:p>
      </dgm:t>
    </dgm:pt>
    <dgm:pt modelId="{9FA31F0C-5AE0-4BEC-BC06-483443BBAC93}" type="parTrans" cxnId="{B2D81B54-DD19-4E9E-843C-0AD232DEDD83}">
      <dgm:prSet/>
      <dgm:spPr/>
      <dgm:t>
        <a:bodyPr/>
        <a:lstStyle/>
        <a:p>
          <a:endParaRPr lang="en-US"/>
        </a:p>
      </dgm:t>
    </dgm:pt>
    <dgm:pt modelId="{1FB4228E-6A38-4708-A527-F9C91A335C0F}" type="sibTrans" cxnId="{B2D81B54-DD19-4E9E-843C-0AD232DEDD83}">
      <dgm:prSet/>
      <dgm:spPr>
        <a:ln>
          <a:solidFill>
            <a:srgbClr val="003399"/>
          </a:solidFill>
        </a:ln>
      </dgm:spPr>
      <dgm:t>
        <a:bodyPr/>
        <a:lstStyle/>
        <a:p>
          <a:endParaRPr lang="en-US"/>
        </a:p>
      </dgm:t>
    </dgm:pt>
    <dgm:pt modelId="{B16A3423-C3BD-442C-8569-48D3F57B2ABC}">
      <dgm:prSet phldrT="[Text]" custT="1"/>
      <dgm:spPr/>
      <dgm:t>
        <a:bodyPr/>
        <a:lstStyle/>
        <a:p>
          <a:r>
            <a:rPr lang="tr-TR" sz="1400" dirty="0" smtClean="0"/>
            <a:t>Çıktı-1/Girdi-2</a:t>
          </a:r>
          <a:endParaRPr lang="en-US" sz="1400" dirty="0"/>
        </a:p>
      </dgm:t>
    </dgm:pt>
    <dgm:pt modelId="{9E736740-42BF-4D99-8BB7-1B64218E34EE}" type="parTrans" cxnId="{B66087CD-7419-4CA0-82CE-147C24430EF7}">
      <dgm:prSet/>
      <dgm:spPr/>
      <dgm:t>
        <a:bodyPr/>
        <a:lstStyle/>
        <a:p>
          <a:endParaRPr lang="en-US"/>
        </a:p>
      </dgm:t>
    </dgm:pt>
    <dgm:pt modelId="{696BF01A-F1F9-4E48-9BCD-A06326DA0426}" type="sibTrans" cxnId="{B66087CD-7419-4CA0-82CE-147C24430EF7}">
      <dgm:prSet/>
      <dgm:spPr/>
      <dgm:t>
        <a:bodyPr/>
        <a:lstStyle/>
        <a:p>
          <a:endParaRPr lang="en-US"/>
        </a:p>
      </dgm:t>
    </dgm:pt>
    <dgm:pt modelId="{4065FCDB-0679-48EF-AA4B-B7E6B96F59AB}">
      <dgm:prSet phldrT="[Text]" custT="1"/>
      <dgm:spPr/>
      <dgm:t>
        <a:bodyPr/>
        <a:lstStyle/>
        <a:p>
          <a:r>
            <a:rPr lang="tr-TR" sz="1400" dirty="0" smtClean="0"/>
            <a:t>Yararlanan-1/Sağlayıcı-2</a:t>
          </a:r>
          <a:endParaRPr lang="en-US" sz="1400" dirty="0"/>
        </a:p>
      </dgm:t>
    </dgm:pt>
    <dgm:pt modelId="{64F36858-CC37-4C8D-8612-7883C5E6AB7D}" type="parTrans" cxnId="{7C442704-B834-42DC-A75B-72890D16ECF6}">
      <dgm:prSet/>
      <dgm:spPr/>
      <dgm:t>
        <a:bodyPr/>
        <a:lstStyle/>
        <a:p>
          <a:endParaRPr lang="en-US"/>
        </a:p>
      </dgm:t>
    </dgm:pt>
    <dgm:pt modelId="{E907046A-1FA2-455A-B475-27289D7723F8}" type="sibTrans" cxnId="{7C442704-B834-42DC-A75B-72890D16ECF6}">
      <dgm:prSet/>
      <dgm:spPr/>
      <dgm:t>
        <a:bodyPr/>
        <a:lstStyle/>
        <a:p>
          <a:endParaRPr lang="en-US"/>
        </a:p>
      </dgm:t>
    </dgm:pt>
    <dgm:pt modelId="{73DCC200-D08E-40CA-A468-E29B446CB55D}">
      <dgm:prSet phldrT="[Text]"/>
      <dgm:spPr>
        <a:solidFill>
          <a:schemeClr val="accent2"/>
        </a:solidFill>
      </dgm:spPr>
      <dgm:t>
        <a:bodyPr/>
        <a:lstStyle/>
        <a:p>
          <a:r>
            <a:rPr lang="tr-TR" dirty="0" smtClean="0"/>
            <a:t>Süreç-3</a:t>
          </a:r>
          <a:endParaRPr lang="en-US" dirty="0"/>
        </a:p>
      </dgm:t>
    </dgm:pt>
    <dgm:pt modelId="{2DA67EB1-19BC-42A3-8ECD-64C5987D62E1}" type="parTrans" cxnId="{15A2E14A-1660-446B-A763-23A035DC5A93}">
      <dgm:prSet/>
      <dgm:spPr/>
      <dgm:t>
        <a:bodyPr/>
        <a:lstStyle/>
        <a:p>
          <a:endParaRPr lang="en-US"/>
        </a:p>
      </dgm:t>
    </dgm:pt>
    <dgm:pt modelId="{AB3CCE2D-FF7E-4489-8D9C-103BCB0EF898}" type="sibTrans" cxnId="{15A2E14A-1660-446B-A763-23A035DC5A93}">
      <dgm:prSet/>
      <dgm:spPr/>
      <dgm:t>
        <a:bodyPr/>
        <a:lstStyle/>
        <a:p>
          <a:endParaRPr lang="en-US"/>
        </a:p>
      </dgm:t>
    </dgm:pt>
    <dgm:pt modelId="{5C08E0B8-DBE1-41D2-897F-6CD6C227EB7C}">
      <dgm:prSet phldrT="[Text]" custT="1"/>
      <dgm:spPr/>
      <dgm:t>
        <a:bodyPr/>
        <a:lstStyle/>
        <a:p>
          <a:r>
            <a:rPr lang="tr-TR" sz="1400" dirty="0" smtClean="0"/>
            <a:t>Çıktı-2/Girdi-3</a:t>
          </a:r>
          <a:endParaRPr lang="en-US" sz="1400" dirty="0"/>
        </a:p>
      </dgm:t>
    </dgm:pt>
    <dgm:pt modelId="{D9EF70F8-12DC-41FD-BE96-F556BBC2D435}" type="parTrans" cxnId="{2ECC9388-524E-4F4A-A1D2-D969B66BC38E}">
      <dgm:prSet/>
      <dgm:spPr/>
      <dgm:t>
        <a:bodyPr/>
        <a:lstStyle/>
        <a:p>
          <a:endParaRPr lang="en-US"/>
        </a:p>
      </dgm:t>
    </dgm:pt>
    <dgm:pt modelId="{E2802BD8-DC44-41A8-BBA1-F8080E84E15B}" type="sibTrans" cxnId="{2ECC9388-524E-4F4A-A1D2-D969B66BC38E}">
      <dgm:prSet/>
      <dgm:spPr/>
      <dgm:t>
        <a:bodyPr/>
        <a:lstStyle/>
        <a:p>
          <a:endParaRPr lang="en-US"/>
        </a:p>
      </dgm:t>
    </dgm:pt>
    <dgm:pt modelId="{572DC584-D350-473B-907D-A8E466E35808}">
      <dgm:prSet custT="1"/>
      <dgm:spPr/>
      <dgm:t>
        <a:bodyPr/>
        <a:lstStyle/>
        <a:p>
          <a:r>
            <a:rPr lang="tr-TR" sz="1400" dirty="0" smtClean="0"/>
            <a:t>Yararlanan-2/Sağlayıcı-3</a:t>
          </a:r>
          <a:endParaRPr lang="en-US" sz="1400" dirty="0"/>
        </a:p>
      </dgm:t>
    </dgm:pt>
    <dgm:pt modelId="{D4DE2214-93E4-492B-B4E1-59F4C0070F2F}" type="parTrans" cxnId="{68246168-6E74-4973-9092-418FE5669A36}">
      <dgm:prSet/>
      <dgm:spPr/>
      <dgm:t>
        <a:bodyPr/>
        <a:lstStyle/>
        <a:p>
          <a:endParaRPr lang="en-US"/>
        </a:p>
      </dgm:t>
    </dgm:pt>
    <dgm:pt modelId="{80218E1F-091D-4746-BF82-815E16C528B6}" type="sibTrans" cxnId="{68246168-6E74-4973-9092-418FE5669A36}">
      <dgm:prSet/>
      <dgm:spPr/>
      <dgm:t>
        <a:bodyPr/>
        <a:lstStyle/>
        <a:p>
          <a:endParaRPr lang="en-US"/>
        </a:p>
      </dgm:t>
    </dgm:pt>
    <dgm:pt modelId="{C06A3BBC-1B7B-41DE-AA65-172CEFA29D13}" type="pres">
      <dgm:prSet presAssocID="{98A5F25F-2B4D-4D07-A853-1935706BF46E}" presName="Name0" presStyleCnt="0">
        <dgm:presLayoutVars>
          <dgm:dir/>
          <dgm:animLvl val="lvl"/>
          <dgm:resizeHandles val="exact"/>
        </dgm:presLayoutVars>
      </dgm:prSet>
      <dgm:spPr/>
      <dgm:t>
        <a:bodyPr/>
        <a:lstStyle/>
        <a:p>
          <a:endParaRPr lang="en-US"/>
        </a:p>
      </dgm:t>
    </dgm:pt>
    <dgm:pt modelId="{8D56B4B8-1FED-4FC8-B675-2D5D4A7991C6}" type="pres">
      <dgm:prSet presAssocID="{98A5F25F-2B4D-4D07-A853-1935706BF46E}" presName="tSp" presStyleCnt="0"/>
      <dgm:spPr/>
    </dgm:pt>
    <dgm:pt modelId="{37368936-C097-44C2-9E4F-08DE13FE655D}" type="pres">
      <dgm:prSet presAssocID="{98A5F25F-2B4D-4D07-A853-1935706BF46E}" presName="bSp" presStyleCnt="0"/>
      <dgm:spPr/>
    </dgm:pt>
    <dgm:pt modelId="{B84B5818-D831-4CF9-818F-D1337F2B5247}" type="pres">
      <dgm:prSet presAssocID="{98A5F25F-2B4D-4D07-A853-1935706BF46E}" presName="process" presStyleCnt="0"/>
      <dgm:spPr/>
    </dgm:pt>
    <dgm:pt modelId="{C7A35DF8-3FA1-423E-BECC-3C27E7D96EAD}" type="pres">
      <dgm:prSet presAssocID="{36A06EA2-81D8-4BEE-94AC-4CE48EEEF16E}" presName="composite1" presStyleCnt="0"/>
      <dgm:spPr/>
    </dgm:pt>
    <dgm:pt modelId="{14DE2CDC-2B09-444E-8660-3C537905A327}" type="pres">
      <dgm:prSet presAssocID="{36A06EA2-81D8-4BEE-94AC-4CE48EEEF16E}" presName="dummyNode1" presStyleLbl="node1" presStyleIdx="0" presStyleCnt="3"/>
      <dgm:spPr/>
    </dgm:pt>
    <dgm:pt modelId="{6957A4F8-B079-4911-ADBE-AD26B528F5DF}" type="pres">
      <dgm:prSet presAssocID="{36A06EA2-81D8-4BEE-94AC-4CE48EEEF16E}" presName="childNode1" presStyleLbl="bgAcc1" presStyleIdx="0" presStyleCnt="3" custScaleY="57145" custLinFactNeighborX="4544" custLinFactNeighborY="10347">
        <dgm:presLayoutVars>
          <dgm:bulletEnabled val="1"/>
        </dgm:presLayoutVars>
      </dgm:prSet>
      <dgm:spPr/>
      <dgm:t>
        <a:bodyPr/>
        <a:lstStyle/>
        <a:p>
          <a:endParaRPr lang="en-US"/>
        </a:p>
      </dgm:t>
    </dgm:pt>
    <dgm:pt modelId="{0E13D4A1-B11A-49C2-89BA-83AD030B85AA}" type="pres">
      <dgm:prSet presAssocID="{36A06EA2-81D8-4BEE-94AC-4CE48EEEF16E}" presName="childNode1tx" presStyleLbl="bgAcc1" presStyleIdx="0" presStyleCnt="3">
        <dgm:presLayoutVars>
          <dgm:bulletEnabled val="1"/>
        </dgm:presLayoutVars>
      </dgm:prSet>
      <dgm:spPr/>
      <dgm:t>
        <a:bodyPr/>
        <a:lstStyle/>
        <a:p>
          <a:endParaRPr lang="en-US"/>
        </a:p>
      </dgm:t>
    </dgm:pt>
    <dgm:pt modelId="{B016CCB9-EB73-4A7F-835C-EBF7B8F2CBA8}" type="pres">
      <dgm:prSet presAssocID="{36A06EA2-81D8-4BEE-94AC-4CE48EEEF16E}" presName="parentNode1" presStyleLbl="node1" presStyleIdx="0" presStyleCnt="3">
        <dgm:presLayoutVars>
          <dgm:chMax val="1"/>
          <dgm:bulletEnabled val="1"/>
        </dgm:presLayoutVars>
      </dgm:prSet>
      <dgm:spPr/>
      <dgm:t>
        <a:bodyPr/>
        <a:lstStyle/>
        <a:p>
          <a:endParaRPr lang="en-US"/>
        </a:p>
      </dgm:t>
    </dgm:pt>
    <dgm:pt modelId="{FCCEEA26-029C-48CD-90A9-0A5B17ECFE59}" type="pres">
      <dgm:prSet presAssocID="{36A06EA2-81D8-4BEE-94AC-4CE48EEEF16E}" presName="connSite1" presStyleCnt="0"/>
      <dgm:spPr/>
    </dgm:pt>
    <dgm:pt modelId="{8F5249B0-D66B-484D-96ED-B3655559EC4F}" type="pres">
      <dgm:prSet presAssocID="{DD5E8999-2F97-4847-84C4-205DD46C9DE6}" presName="Name9" presStyleLbl="sibTrans2D1" presStyleIdx="0" presStyleCnt="2"/>
      <dgm:spPr/>
      <dgm:t>
        <a:bodyPr/>
        <a:lstStyle/>
        <a:p>
          <a:endParaRPr lang="en-US"/>
        </a:p>
      </dgm:t>
    </dgm:pt>
    <dgm:pt modelId="{5EA16CB5-C433-4469-9F3A-5914A1912544}" type="pres">
      <dgm:prSet presAssocID="{F11DB502-B8DE-40B2-A268-B1671EA5EC9E}" presName="composite2" presStyleCnt="0"/>
      <dgm:spPr/>
    </dgm:pt>
    <dgm:pt modelId="{02FF37D3-8B67-4346-B477-3D0929EA43EB}" type="pres">
      <dgm:prSet presAssocID="{F11DB502-B8DE-40B2-A268-B1671EA5EC9E}" presName="dummyNode2" presStyleLbl="node1" presStyleIdx="0" presStyleCnt="3"/>
      <dgm:spPr/>
    </dgm:pt>
    <dgm:pt modelId="{26519FE5-2FAC-46D8-9FBC-5F4A3A5691C8}" type="pres">
      <dgm:prSet presAssocID="{F11DB502-B8DE-40B2-A268-B1671EA5EC9E}" presName="childNode2" presStyleLbl="bgAcc1" presStyleIdx="1" presStyleCnt="3" custScaleX="147608" custScaleY="54137" custLinFactNeighborX="2223" custLinFactNeighborY="-13804">
        <dgm:presLayoutVars>
          <dgm:bulletEnabled val="1"/>
        </dgm:presLayoutVars>
      </dgm:prSet>
      <dgm:spPr/>
      <dgm:t>
        <a:bodyPr/>
        <a:lstStyle/>
        <a:p>
          <a:endParaRPr lang="en-US"/>
        </a:p>
      </dgm:t>
    </dgm:pt>
    <dgm:pt modelId="{FFD4601F-61E8-426C-A55F-4F6A3623D9F0}" type="pres">
      <dgm:prSet presAssocID="{F11DB502-B8DE-40B2-A268-B1671EA5EC9E}" presName="childNode2tx" presStyleLbl="bgAcc1" presStyleIdx="1" presStyleCnt="3">
        <dgm:presLayoutVars>
          <dgm:bulletEnabled val="1"/>
        </dgm:presLayoutVars>
      </dgm:prSet>
      <dgm:spPr/>
      <dgm:t>
        <a:bodyPr/>
        <a:lstStyle/>
        <a:p>
          <a:endParaRPr lang="en-US"/>
        </a:p>
      </dgm:t>
    </dgm:pt>
    <dgm:pt modelId="{F53AB635-29D5-45E8-9644-5A37FF9F2F44}" type="pres">
      <dgm:prSet presAssocID="{F11DB502-B8DE-40B2-A268-B1671EA5EC9E}" presName="parentNode2" presStyleLbl="node1" presStyleIdx="1" presStyleCnt="3">
        <dgm:presLayoutVars>
          <dgm:chMax val="0"/>
          <dgm:bulletEnabled val="1"/>
        </dgm:presLayoutVars>
      </dgm:prSet>
      <dgm:spPr/>
      <dgm:t>
        <a:bodyPr/>
        <a:lstStyle/>
        <a:p>
          <a:endParaRPr lang="en-US"/>
        </a:p>
      </dgm:t>
    </dgm:pt>
    <dgm:pt modelId="{44518293-2F04-477B-B22C-D1EF20238DAD}" type="pres">
      <dgm:prSet presAssocID="{F11DB502-B8DE-40B2-A268-B1671EA5EC9E}" presName="connSite2" presStyleCnt="0"/>
      <dgm:spPr/>
    </dgm:pt>
    <dgm:pt modelId="{BC79C560-95ED-474A-946D-4CBEF2F921FB}" type="pres">
      <dgm:prSet presAssocID="{1FB4228E-6A38-4708-A527-F9C91A335C0F}" presName="Name18" presStyleLbl="sibTrans2D1" presStyleIdx="1" presStyleCnt="2"/>
      <dgm:spPr/>
      <dgm:t>
        <a:bodyPr/>
        <a:lstStyle/>
        <a:p>
          <a:endParaRPr lang="en-US"/>
        </a:p>
      </dgm:t>
    </dgm:pt>
    <dgm:pt modelId="{7914F70B-B081-4BF8-983C-18BD60F0E812}" type="pres">
      <dgm:prSet presAssocID="{73DCC200-D08E-40CA-A468-E29B446CB55D}" presName="composite1" presStyleCnt="0"/>
      <dgm:spPr/>
    </dgm:pt>
    <dgm:pt modelId="{BDDEE487-567C-491E-AFCB-0732883D85F9}" type="pres">
      <dgm:prSet presAssocID="{73DCC200-D08E-40CA-A468-E29B446CB55D}" presName="dummyNode1" presStyleLbl="node1" presStyleIdx="1" presStyleCnt="3"/>
      <dgm:spPr/>
    </dgm:pt>
    <dgm:pt modelId="{78BC62CE-E0B1-422D-A4E6-3474C6BAACB3}" type="pres">
      <dgm:prSet presAssocID="{73DCC200-D08E-40CA-A468-E29B446CB55D}" presName="childNode1" presStyleLbl="bgAcc1" presStyleIdx="2" presStyleCnt="3" custScaleX="133659" custScaleY="70422" custLinFactNeighborX="-141" custLinFactNeighborY="0">
        <dgm:presLayoutVars>
          <dgm:bulletEnabled val="1"/>
        </dgm:presLayoutVars>
      </dgm:prSet>
      <dgm:spPr/>
      <dgm:t>
        <a:bodyPr/>
        <a:lstStyle/>
        <a:p>
          <a:endParaRPr lang="en-US"/>
        </a:p>
      </dgm:t>
    </dgm:pt>
    <dgm:pt modelId="{73A61C29-DA70-4AFB-96A7-04DB6D078124}" type="pres">
      <dgm:prSet presAssocID="{73DCC200-D08E-40CA-A468-E29B446CB55D}" presName="childNode1tx" presStyleLbl="bgAcc1" presStyleIdx="2" presStyleCnt="3">
        <dgm:presLayoutVars>
          <dgm:bulletEnabled val="1"/>
        </dgm:presLayoutVars>
      </dgm:prSet>
      <dgm:spPr/>
      <dgm:t>
        <a:bodyPr/>
        <a:lstStyle/>
        <a:p>
          <a:endParaRPr lang="en-US"/>
        </a:p>
      </dgm:t>
    </dgm:pt>
    <dgm:pt modelId="{55851ED5-50EC-4909-BC4A-4DF176F47D9F}" type="pres">
      <dgm:prSet presAssocID="{73DCC200-D08E-40CA-A468-E29B446CB55D}" presName="parentNode1" presStyleLbl="node1" presStyleIdx="2" presStyleCnt="3">
        <dgm:presLayoutVars>
          <dgm:chMax val="1"/>
          <dgm:bulletEnabled val="1"/>
        </dgm:presLayoutVars>
      </dgm:prSet>
      <dgm:spPr/>
      <dgm:t>
        <a:bodyPr/>
        <a:lstStyle/>
        <a:p>
          <a:endParaRPr lang="en-US"/>
        </a:p>
      </dgm:t>
    </dgm:pt>
    <dgm:pt modelId="{A3834DD9-F911-4215-9DA3-8EDE06E20427}" type="pres">
      <dgm:prSet presAssocID="{73DCC200-D08E-40CA-A468-E29B446CB55D}" presName="connSite1" presStyleCnt="0"/>
      <dgm:spPr/>
    </dgm:pt>
  </dgm:ptLst>
  <dgm:cxnLst>
    <dgm:cxn modelId="{9823190F-2488-42F3-83D0-AE6EA4621836}" type="presOf" srcId="{28481FCB-A21F-44CB-BEF2-A70AB814EED0}" destId="{6957A4F8-B079-4911-ADBE-AD26B528F5DF}" srcOrd="0" destOrd="1" presId="urn:microsoft.com/office/officeart/2005/8/layout/hProcess4"/>
    <dgm:cxn modelId="{B2D81B54-DD19-4E9E-843C-0AD232DEDD83}" srcId="{98A5F25F-2B4D-4D07-A853-1935706BF46E}" destId="{F11DB502-B8DE-40B2-A268-B1671EA5EC9E}" srcOrd="1" destOrd="0" parTransId="{9FA31F0C-5AE0-4BEC-BC06-483443BBAC93}" sibTransId="{1FB4228E-6A38-4708-A527-F9C91A335C0F}"/>
    <dgm:cxn modelId="{2ECC9388-524E-4F4A-A1D2-D969B66BC38E}" srcId="{73DCC200-D08E-40CA-A468-E29B446CB55D}" destId="{5C08E0B8-DBE1-41D2-897F-6CD6C227EB7C}" srcOrd="0" destOrd="0" parTransId="{D9EF70F8-12DC-41FD-BE96-F556BBC2D435}" sibTransId="{E2802BD8-DC44-41A8-BBA1-F8080E84E15B}"/>
    <dgm:cxn modelId="{9816875F-644A-4418-BCFD-CD0BDB18580D}" type="presOf" srcId="{61848503-C9DD-4D9B-A616-19C368AADDBC}" destId="{6957A4F8-B079-4911-ADBE-AD26B528F5DF}" srcOrd="0" destOrd="0" presId="urn:microsoft.com/office/officeart/2005/8/layout/hProcess4"/>
    <dgm:cxn modelId="{EACC285C-0BD0-48E8-B507-A6176B677879}" srcId="{98A5F25F-2B4D-4D07-A853-1935706BF46E}" destId="{36A06EA2-81D8-4BEE-94AC-4CE48EEEF16E}" srcOrd="0" destOrd="0" parTransId="{EFA913F7-2DD4-4660-8313-38E540C70D36}" sibTransId="{DD5E8999-2F97-4847-84C4-205DD46C9DE6}"/>
    <dgm:cxn modelId="{15A2E14A-1660-446B-A763-23A035DC5A93}" srcId="{98A5F25F-2B4D-4D07-A853-1935706BF46E}" destId="{73DCC200-D08E-40CA-A468-E29B446CB55D}" srcOrd="2" destOrd="0" parTransId="{2DA67EB1-19BC-42A3-8ECD-64C5987D62E1}" sibTransId="{AB3CCE2D-FF7E-4489-8D9C-103BCB0EF898}"/>
    <dgm:cxn modelId="{198F6696-08D8-4952-BA21-1E76BE4A6A40}" type="presOf" srcId="{36A06EA2-81D8-4BEE-94AC-4CE48EEEF16E}" destId="{B016CCB9-EB73-4A7F-835C-EBF7B8F2CBA8}" srcOrd="0" destOrd="0" presId="urn:microsoft.com/office/officeart/2005/8/layout/hProcess4"/>
    <dgm:cxn modelId="{B66087CD-7419-4CA0-82CE-147C24430EF7}" srcId="{F11DB502-B8DE-40B2-A268-B1671EA5EC9E}" destId="{B16A3423-C3BD-442C-8569-48D3F57B2ABC}" srcOrd="0" destOrd="0" parTransId="{9E736740-42BF-4D99-8BB7-1B64218E34EE}" sibTransId="{696BF01A-F1F9-4E48-9BCD-A06326DA0426}"/>
    <dgm:cxn modelId="{FCF20F12-887C-4873-A72E-82CC3B2AE4FF}" type="presOf" srcId="{5C08E0B8-DBE1-41D2-897F-6CD6C227EB7C}" destId="{78BC62CE-E0B1-422D-A4E6-3474C6BAACB3}" srcOrd="0" destOrd="0" presId="urn:microsoft.com/office/officeart/2005/8/layout/hProcess4"/>
    <dgm:cxn modelId="{253D44FA-6ABB-441E-A222-CB622533FC9E}" type="presOf" srcId="{28481FCB-A21F-44CB-BEF2-A70AB814EED0}" destId="{0E13D4A1-B11A-49C2-89BA-83AD030B85AA}" srcOrd="1" destOrd="1" presId="urn:microsoft.com/office/officeart/2005/8/layout/hProcess4"/>
    <dgm:cxn modelId="{CD270872-B5AF-4ADA-BA45-25052A035933}" srcId="{36A06EA2-81D8-4BEE-94AC-4CE48EEEF16E}" destId="{28481FCB-A21F-44CB-BEF2-A70AB814EED0}" srcOrd="1" destOrd="0" parTransId="{BC536E68-8D15-446F-991C-3303784F59E3}" sibTransId="{7821653A-CEE1-48B5-AFE5-67D14FCE19A2}"/>
    <dgm:cxn modelId="{4F7CB1B9-712B-49B8-97F5-B4F766C619A4}" type="presOf" srcId="{B16A3423-C3BD-442C-8569-48D3F57B2ABC}" destId="{FFD4601F-61E8-426C-A55F-4F6A3623D9F0}" srcOrd="1" destOrd="0" presId="urn:microsoft.com/office/officeart/2005/8/layout/hProcess4"/>
    <dgm:cxn modelId="{C5B11B84-2AE4-40DC-A9E9-AC543287E946}" type="presOf" srcId="{1FB4228E-6A38-4708-A527-F9C91A335C0F}" destId="{BC79C560-95ED-474A-946D-4CBEF2F921FB}" srcOrd="0" destOrd="0" presId="urn:microsoft.com/office/officeart/2005/8/layout/hProcess4"/>
    <dgm:cxn modelId="{85460E28-6733-4216-AB58-BD3C8FA268EB}" type="presOf" srcId="{B16A3423-C3BD-442C-8569-48D3F57B2ABC}" destId="{26519FE5-2FAC-46D8-9FBC-5F4A3A5691C8}" srcOrd="0" destOrd="0" presId="urn:microsoft.com/office/officeart/2005/8/layout/hProcess4"/>
    <dgm:cxn modelId="{68246168-6E74-4973-9092-418FE5669A36}" srcId="{73DCC200-D08E-40CA-A468-E29B446CB55D}" destId="{572DC584-D350-473B-907D-A8E466E35808}" srcOrd="1" destOrd="0" parTransId="{D4DE2214-93E4-492B-B4E1-59F4C0070F2F}" sibTransId="{80218E1F-091D-4746-BF82-815E16C528B6}"/>
    <dgm:cxn modelId="{C8E30F78-AE5D-40AB-9E7C-55379D47EA91}" type="presOf" srcId="{4065FCDB-0679-48EF-AA4B-B7E6B96F59AB}" destId="{26519FE5-2FAC-46D8-9FBC-5F4A3A5691C8}" srcOrd="0" destOrd="1" presId="urn:microsoft.com/office/officeart/2005/8/layout/hProcess4"/>
    <dgm:cxn modelId="{1186FF38-CD74-4DD5-9A7B-CB5A9E8C6317}" type="presOf" srcId="{572DC584-D350-473B-907D-A8E466E35808}" destId="{78BC62CE-E0B1-422D-A4E6-3474C6BAACB3}" srcOrd="0" destOrd="1" presId="urn:microsoft.com/office/officeart/2005/8/layout/hProcess4"/>
    <dgm:cxn modelId="{3529D729-6EED-4206-B537-B88247DD3D92}" type="presOf" srcId="{572DC584-D350-473B-907D-A8E466E35808}" destId="{73A61C29-DA70-4AFB-96A7-04DB6D078124}" srcOrd="1" destOrd="1" presId="urn:microsoft.com/office/officeart/2005/8/layout/hProcess4"/>
    <dgm:cxn modelId="{7C442704-B834-42DC-A75B-72890D16ECF6}" srcId="{F11DB502-B8DE-40B2-A268-B1671EA5EC9E}" destId="{4065FCDB-0679-48EF-AA4B-B7E6B96F59AB}" srcOrd="1" destOrd="0" parTransId="{64F36858-CC37-4C8D-8612-7883C5E6AB7D}" sibTransId="{E907046A-1FA2-455A-B475-27289D7723F8}"/>
    <dgm:cxn modelId="{BC5E5775-CE5A-4F3C-931F-1B39819DA9FD}" type="presOf" srcId="{5C08E0B8-DBE1-41D2-897F-6CD6C227EB7C}" destId="{73A61C29-DA70-4AFB-96A7-04DB6D078124}" srcOrd="1" destOrd="0" presId="urn:microsoft.com/office/officeart/2005/8/layout/hProcess4"/>
    <dgm:cxn modelId="{B6C9076A-318A-4210-8192-E74414F0217A}" type="presOf" srcId="{F11DB502-B8DE-40B2-A268-B1671EA5EC9E}" destId="{F53AB635-29D5-45E8-9644-5A37FF9F2F44}" srcOrd="0" destOrd="0" presId="urn:microsoft.com/office/officeart/2005/8/layout/hProcess4"/>
    <dgm:cxn modelId="{7964F5B0-25EE-4DEE-B740-92F55B712AA0}" type="presOf" srcId="{4065FCDB-0679-48EF-AA4B-B7E6B96F59AB}" destId="{FFD4601F-61E8-426C-A55F-4F6A3623D9F0}" srcOrd="1" destOrd="1" presId="urn:microsoft.com/office/officeart/2005/8/layout/hProcess4"/>
    <dgm:cxn modelId="{28787F5A-52E1-452C-832F-198D6193A657}" srcId="{36A06EA2-81D8-4BEE-94AC-4CE48EEEF16E}" destId="{61848503-C9DD-4D9B-A616-19C368AADDBC}" srcOrd="0" destOrd="0" parTransId="{6E287B04-0EC6-49CB-9C3E-9EC90C89A7F4}" sibTransId="{5FBFC0F0-E2BB-4B1F-A133-ADC9554C4882}"/>
    <dgm:cxn modelId="{9D9C7BFF-8556-4210-95E0-B48105C9A582}" type="presOf" srcId="{98A5F25F-2B4D-4D07-A853-1935706BF46E}" destId="{C06A3BBC-1B7B-41DE-AA65-172CEFA29D13}" srcOrd="0" destOrd="0" presId="urn:microsoft.com/office/officeart/2005/8/layout/hProcess4"/>
    <dgm:cxn modelId="{F7242B72-0CAF-4212-B392-78BF075245B4}" type="presOf" srcId="{61848503-C9DD-4D9B-A616-19C368AADDBC}" destId="{0E13D4A1-B11A-49C2-89BA-83AD030B85AA}" srcOrd="1" destOrd="0" presId="urn:microsoft.com/office/officeart/2005/8/layout/hProcess4"/>
    <dgm:cxn modelId="{9C2E96C1-9249-4F11-9EC8-A431C0F6A64C}" type="presOf" srcId="{DD5E8999-2F97-4847-84C4-205DD46C9DE6}" destId="{8F5249B0-D66B-484D-96ED-B3655559EC4F}" srcOrd="0" destOrd="0" presId="urn:microsoft.com/office/officeart/2005/8/layout/hProcess4"/>
    <dgm:cxn modelId="{AEAA58A8-F042-4433-B5FF-4C47C442EA66}" type="presOf" srcId="{73DCC200-D08E-40CA-A468-E29B446CB55D}" destId="{55851ED5-50EC-4909-BC4A-4DF176F47D9F}" srcOrd="0" destOrd="0" presId="urn:microsoft.com/office/officeart/2005/8/layout/hProcess4"/>
    <dgm:cxn modelId="{98A914F2-5F79-43A1-AA75-7F6A6BD976EB}" type="presParOf" srcId="{C06A3BBC-1B7B-41DE-AA65-172CEFA29D13}" destId="{8D56B4B8-1FED-4FC8-B675-2D5D4A7991C6}" srcOrd="0" destOrd="0" presId="urn:microsoft.com/office/officeart/2005/8/layout/hProcess4"/>
    <dgm:cxn modelId="{8E318CF5-016C-4714-BA0B-3E758BC62E66}" type="presParOf" srcId="{C06A3BBC-1B7B-41DE-AA65-172CEFA29D13}" destId="{37368936-C097-44C2-9E4F-08DE13FE655D}" srcOrd="1" destOrd="0" presId="urn:microsoft.com/office/officeart/2005/8/layout/hProcess4"/>
    <dgm:cxn modelId="{8C12302D-A3A5-46EB-82EF-750F8C4F392E}" type="presParOf" srcId="{C06A3BBC-1B7B-41DE-AA65-172CEFA29D13}" destId="{B84B5818-D831-4CF9-818F-D1337F2B5247}" srcOrd="2" destOrd="0" presId="urn:microsoft.com/office/officeart/2005/8/layout/hProcess4"/>
    <dgm:cxn modelId="{274B9A20-91BD-4A39-8726-FC1C58D93A2D}" type="presParOf" srcId="{B84B5818-D831-4CF9-818F-D1337F2B5247}" destId="{C7A35DF8-3FA1-423E-BECC-3C27E7D96EAD}" srcOrd="0" destOrd="0" presId="urn:microsoft.com/office/officeart/2005/8/layout/hProcess4"/>
    <dgm:cxn modelId="{7328E375-4FC9-475E-B281-63F60AB5F7E2}" type="presParOf" srcId="{C7A35DF8-3FA1-423E-BECC-3C27E7D96EAD}" destId="{14DE2CDC-2B09-444E-8660-3C537905A327}" srcOrd="0" destOrd="0" presId="urn:microsoft.com/office/officeart/2005/8/layout/hProcess4"/>
    <dgm:cxn modelId="{994B9D0F-261B-4ECD-804C-4354CA54D033}" type="presParOf" srcId="{C7A35DF8-3FA1-423E-BECC-3C27E7D96EAD}" destId="{6957A4F8-B079-4911-ADBE-AD26B528F5DF}" srcOrd="1" destOrd="0" presId="urn:microsoft.com/office/officeart/2005/8/layout/hProcess4"/>
    <dgm:cxn modelId="{9FEC098D-5C2D-4D78-BE57-6A26FB547514}" type="presParOf" srcId="{C7A35DF8-3FA1-423E-BECC-3C27E7D96EAD}" destId="{0E13D4A1-B11A-49C2-89BA-83AD030B85AA}" srcOrd="2" destOrd="0" presId="urn:microsoft.com/office/officeart/2005/8/layout/hProcess4"/>
    <dgm:cxn modelId="{F2084C6C-C1B0-422A-A435-6F9272240407}" type="presParOf" srcId="{C7A35DF8-3FA1-423E-BECC-3C27E7D96EAD}" destId="{B016CCB9-EB73-4A7F-835C-EBF7B8F2CBA8}" srcOrd="3" destOrd="0" presId="urn:microsoft.com/office/officeart/2005/8/layout/hProcess4"/>
    <dgm:cxn modelId="{05951FF2-DC44-40C3-B041-C245ED8A613D}" type="presParOf" srcId="{C7A35DF8-3FA1-423E-BECC-3C27E7D96EAD}" destId="{FCCEEA26-029C-48CD-90A9-0A5B17ECFE59}" srcOrd="4" destOrd="0" presId="urn:microsoft.com/office/officeart/2005/8/layout/hProcess4"/>
    <dgm:cxn modelId="{EF59FB3E-F0FF-4B74-A44C-12FED5F37F70}" type="presParOf" srcId="{B84B5818-D831-4CF9-818F-D1337F2B5247}" destId="{8F5249B0-D66B-484D-96ED-B3655559EC4F}" srcOrd="1" destOrd="0" presId="urn:microsoft.com/office/officeart/2005/8/layout/hProcess4"/>
    <dgm:cxn modelId="{B133A348-5B0E-46B5-9269-9F49BAF5931F}" type="presParOf" srcId="{B84B5818-D831-4CF9-818F-D1337F2B5247}" destId="{5EA16CB5-C433-4469-9F3A-5914A1912544}" srcOrd="2" destOrd="0" presId="urn:microsoft.com/office/officeart/2005/8/layout/hProcess4"/>
    <dgm:cxn modelId="{773878D4-BBA3-4968-94FB-7933C078F7DD}" type="presParOf" srcId="{5EA16CB5-C433-4469-9F3A-5914A1912544}" destId="{02FF37D3-8B67-4346-B477-3D0929EA43EB}" srcOrd="0" destOrd="0" presId="urn:microsoft.com/office/officeart/2005/8/layout/hProcess4"/>
    <dgm:cxn modelId="{D10CA81F-F46C-4413-AE4A-5117A8F22D2E}" type="presParOf" srcId="{5EA16CB5-C433-4469-9F3A-5914A1912544}" destId="{26519FE5-2FAC-46D8-9FBC-5F4A3A5691C8}" srcOrd="1" destOrd="0" presId="urn:microsoft.com/office/officeart/2005/8/layout/hProcess4"/>
    <dgm:cxn modelId="{ED794F60-DA67-4393-B76C-A56565E4A24D}" type="presParOf" srcId="{5EA16CB5-C433-4469-9F3A-5914A1912544}" destId="{FFD4601F-61E8-426C-A55F-4F6A3623D9F0}" srcOrd="2" destOrd="0" presId="urn:microsoft.com/office/officeart/2005/8/layout/hProcess4"/>
    <dgm:cxn modelId="{EFD85B4E-A5BA-426F-AA86-6B72C42F89EF}" type="presParOf" srcId="{5EA16CB5-C433-4469-9F3A-5914A1912544}" destId="{F53AB635-29D5-45E8-9644-5A37FF9F2F44}" srcOrd="3" destOrd="0" presId="urn:microsoft.com/office/officeart/2005/8/layout/hProcess4"/>
    <dgm:cxn modelId="{2C96126E-8340-4715-AE1C-51C9F12E49ED}" type="presParOf" srcId="{5EA16CB5-C433-4469-9F3A-5914A1912544}" destId="{44518293-2F04-477B-B22C-D1EF20238DAD}" srcOrd="4" destOrd="0" presId="urn:microsoft.com/office/officeart/2005/8/layout/hProcess4"/>
    <dgm:cxn modelId="{473860E6-A0DD-4232-A6AF-2A16A7961120}" type="presParOf" srcId="{B84B5818-D831-4CF9-818F-D1337F2B5247}" destId="{BC79C560-95ED-474A-946D-4CBEF2F921FB}" srcOrd="3" destOrd="0" presId="urn:microsoft.com/office/officeart/2005/8/layout/hProcess4"/>
    <dgm:cxn modelId="{B5BD81A4-79E7-4F8D-8B37-0D844049F040}" type="presParOf" srcId="{B84B5818-D831-4CF9-818F-D1337F2B5247}" destId="{7914F70B-B081-4BF8-983C-18BD60F0E812}" srcOrd="4" destOrd="0" presId="urn:microsoft.com/office/officeart/2005/8/layout/hProcess4"/>
    <dgm:cxn modelId="{BCB7F24A-FC11-4628-A771-012BD6F48ADF}" type="presParOf" srcId="{7914F70B-B081-4BF8-983C-18BD60F0E812}" destId="{BDDEE487-567C-491E-AFCB-0732883D85F9}" srcOrd="0" destOrd="0" presId="urn:microsoft.com/office/officeart/2005/8/layout/hProcess4"/>
    <dgm:cxn modelId="{41F31431-7E0E-42DD-BE16-11013CB16DF8}" type="presParOf" srcId="{7914F70B-B081-4BF8-983C-18BD60F0E812}" destId="{78BC62CE-E0B1-422D-A4E6-3474C6BAACB3}" srcOrd="1" destOrd="0" presId="urn:microsoft.com/office/officeart/2005/8/layout/hProcess4"/>
    <dgm:cxn modelId="{91E01DFD-CB1F-4891-9E4E-C779CDA648C9}" type="presParOf" srcId="{7914F70B-B081-4BF8-983C-18BD60F0E812}" destId="{73A61C29-DA70-4AFB-96A7-04DB6D078124}" srcOrd="2" destOrd="0" presId="urn:microsoft.com/office/officeart/2005/8/layout/hProcess4"/>
    <dgm:cxn modelId="{29415405-D94E-4A6D-91E8-1F54CCB8E946}" type="presParOf" srcId="{7914F70B-B081-4BF8-983C-18BD60F0E812}" destId="{55851ED5-50EC-4909-BC4A-4DF176F47D9F}" srcOrd="3" destOrd="0" presId="urn:microsoft.com/office/officeart/2005/8/layout/hProcess4"/>
    <dgm:cxn modelId="{3BB40EB6-A823-4EFF-BD1F-4F76C6DDCC5D}" type="presParOf" srcId="{7914F70B-B081-4BF8-983C-18BD60F0E812}" destId="{A3834DD9-F911-4215-9DA3-8EDE06E2042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DA4BB2D-EC35-472B-A5F2-89525B966AA0}">
      <dgm:prSet phldrT="[Text]" custT="1"/>
      <dgm:spPr>
        <a:solidFill>
          <a:schemeClr val="accent2">
            <a:lumMod val="75000"/>
          </a:schemeClr>
        </a:solidFill>
      </dgm:spPr>
      <dgm:t>
        <a:bodyPr/>
        <a:lstStyle/>
        <a:p>
          <a:r>
            <a:rPr lang="tr-TR" sz="1400" dirty="0" smtClean="0"/>
            <a:t>Performans standartları tanımlanır</a:t>
          </a:r>
          <a:endParaRPr lang="en-US" sz="14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a:solidFill>
          <a:srgbClr val="00B0F0"/>
        </a:solidFill>
      </dgm:spPr>
      <dgm:t>
        <a:bodyPr/>
        <a:lstStyle/>
        <a:p>
          <a:endParaRPr lang="en-US" sz="2000"/>
        </a:p>
      </dgm:t>
    </dgm:pt>
    <dgm:pt modelId="{10AD28EE-734E-41A5-8C0A-EEA9BEE127EA}">
      <dgm:prSet phldrT="[Text]" custT="1"/>
      <dgm:spPr>
        <a:solidFill>
          <a:schemeClr val="accent2">
            <a:lumMod val="75000"/>
          </a:schemeClr>
        </a:solidFill>
      </dgm:spPr>
      <dgm:t>
        <a:bodyPr/>
        <a:lstStyle/>
        <a:p>
          <a:r>
            <a:rPr lang="tr-TR" sz="1400" b="0" dirty="0" smtClean="0"/>
            <a:t>Gerçek performans ölçülür</a:t>
          </a:r>
          <a:endParaRPr lang="en-US" sz="1400" b="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a:solidFill>
          <a:srgbClr val="00B0F0"/>
        </a:solidFill>
      </dgm:spPr>
      <dgm:t>
        <a:bodyPr/>
        <a:lstStyle/>
        <a:p>
          <a:endParaRPr lang="en-US" sz="2000"/>
        </a:p>
      </dgm:t>
    </dgm:pt>
    <dgm:pt modelId="{0BEDDC78-E2F8-4523-90CE-F1F6C7CAF0CF}">
      <dgm:prSet phldrT="[Text]" custT="1"/>
      <dgm:spPr>
        <a:solidFill>
          <a:schemeClr val="accent2">
            <a:lumMod val="75000"/>
          </a:schemeClr>
        </a:solidFill>
      </dgm:spPr>
      <dgm:t>
        <a:bodyPr/>
        <a:lstStyle/>
        <a:p>
          <a:r>
            <a:rPr lang="tr-TR" sz="1400" dirty="0" smtClean="0"/>
            <a:t>Gerçek performans standartlarla karşılaştırılır</a:t>
          </a:r>
          <a:endParaRPr lang="en-US" sz="14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a:solidFill>
          <a:srgbClr val="00B0F0"/>
        </a:solidFill>
      </dgm:spPr>
      <dgm:t>
        <a:bodyPr/>
        <a:lstStyle/>
        <a:p>
          <a:endParaRPr lang="en-US" sz="2000"/>
        </a:p>
      </dgm:t>
    </dgm:pt>
    <dgm:pt modelId="{3B14B752-92F0-4DE7-8494-C527512868CD}">
      <dgm:prSet phldrT="[Text]" custT="1"/>
      <dgm:spPr>
        <a:solidFill>
          <a:schemeClr val="accent2">
            <a:lumMod val="75000"/>
          </a:schemeClr>
        </a:solidFill>
      </dgm:spPr>
      <dgm:t>
        <a:bodyPr/>
        <a:lstStyle/>
        <a:p>
          <a:r>
            <a:rPr lang="tr-TR" sz="1400" dirty="0" smtClean="0"/>
            <a:t>Sapmaların sebepleri analiz edili</a:t>
          </a:r>
          <a:r>
            <a:rPr lang="tr-TR" sz="1600" dirty="0" smtClean="0"/>
            <a:t>r</a:t>
          </a:r>
          <a:endParaRPr lang="en-US" sz="16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a:solidFill>
          <a:srgbClr val="00B0F0"/>
        </a:solidFill>
      </dgm:spPr>
      <dgm:t>
        <a:bodyPr/>
        <a:lstStyle/>
        <a:p>
          <a:endParaRPr lang="en-US" sz="2000"/>
        </a:p>
      </dgm:t>
    </dgm:pt>
    <dgm:pt modelId="{E8691C92-6852-4868-A315-BF88E2AB32A4}">
      <dgm:prSet phldrT="[Text]" custT="1"/>
      <dgm:spPr>
        <a:solidFill>
          <a:schemeClr val="accent2">
            <a:lumMod val="75000"/>
          </a:schemeClr>
        </a:solidFill>
      </dgm:spPr>
      <dgm:t>
        <a:bodyPr/>
        <a:lstStyle/>
        <a:p>
          <a:r>
            <a:rPr lang="tr-TR" sz="1600" dirty="0" smtClean="0"/>
            <a:t>Düzeltici faaliyet planlanır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a:solidFill>
          <a:srgbClr val="00B0F0"/>
        </a:solidFill>
      </dgm:spPr>
      <dgm:t>
        <a:bodyPr/>
        <a:lstStyle/>
        <a:p>
          <a:endParaRPr lang="en-US" sz="2000"/>
        </a:p>
      </dgm:t>
    </dgm:pt>
    <dgm:pt modelId="{94513100-9EBA-4DF6-89FF-F26217DA9C10}">
      <dgm:prSet/>
      <dgm:spPr>
        <a:solidFill>
          <a:schemeClr val="accent2">
            <a:lumMod val="75000"/>
          </a:schemeClr>
        </a:solidFill>
      </dgm:spPr>
      <dgm:t>
        <a:bodyPr/>
        <a:lstStyle/>
        <a:p>
          <a:r>
            <a:rPr lang="tr-TR" dirty="0" smtClean="0"/>
            <a:t>Düzeltici faaliyet uygulanır</a:t>
          </a:r>
          <a:endParaRPr lang="en-US" dirty="0"/>
        </a:p>
      </dgm:t>
    </dgm:pt>
    <dgm:pt modelId="{9F44A70A-E72A-498E-95CA-1A76880E2B71}" type="parTrans" cxnId="{9290420D-C8E5-4FDC-959D-557A05616A09}">
      <dgm:prSet/>
      <dgm:spPr/>
      <dgm:t>
        <a:bodyPr/>
        <a:lstStyle/>
        <a:p>
          <a:endParaRPr lang="en-US"/>
        </a:p>
      </dgm:t>
    </dgm:pt>
    <dgm:pt modelId="{6632DF95-4775-40C2-923E-93580A253C1E}" type="sibTrans" cxnId="{9290420D-C8E5-4FDC-959D-557A05616A09}">
      <dgm:prSet/>
      <dgm:spPr>
        <a:solidFill>
          <a:srgbClr val="00B0F0"/>
        </a:solidFill>
      </dgm:spPr>
      <dgm:t>
        <a:bodyPr/>
        <a:lstStyle/>
        <a:p>
          <a:endParaRPr lang="en-US"/>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6">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6"/>
      <dgm:spPr/>
      <dgm:t>
        <a:bodyPr/>
        <a:lstStyle/>
        <a:p>
          <a:endParaRPr lang="en-US"/>
        </a:p>
      </dgm:t>
    </dgm:pt>
    <dgm:pt modelId="{642D1A57-4555-459E-80CF-B710C6984D44}" type="pres">
      <dgm:prSet presAssocID="{2BADA533-7569-43B1-8719-07B6F7CD4154}" presName="connectorText" presStyleLbl="sibTrans2D1" presStyleIdx="0" presStyleCnt="6"/>
      <dgm:spPr/>
      <dgm:t>
        <a:bodyPr/>
        <a:lstStyle/>
        <a:p>
          <a:endParaRPr lang="en-US"/>
        </a:p>
      </dgm:t>
    </dgm:pt>
    <dgm:pt modelId="{D9111BC8-6726-437B-A4E9-3B8A906E1A5A}" type="pres">
      <dgm:prSet presAssocID="{10AD28EE-734E-41A5-8C0A-EEA9BEE127EA}" presName="node" presStyleLbl="node1" presStyleIdx="1" presStyleCnt="6" custRadScaleRad="101262" custRadScaleInc="4448">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6"/>
      <dgm:spPr/>
      <dgm:t>
        <a:bodyPr/>
        <a:lstStyle/>
        <a:p>
          <a:endParaRPr lang="en-US"/>
        </a:p>
      </dgm:t>
    </dgm:pt>
    <dgm:pt modelId="{31E2FC64-52B7-407A-9075-19E64FBE379B}" type="pres">
      <dgm:prSet presAssocID="{6E22F551-A16F-4944-87A0-5CDE3ADB404D}" presName="connectorText" presStyleLbl="sibTrans2D1" presStyleIdx="1" presStyleCnt="6"/>
      <dgm:spPr/>
      <dgm:t>
        <a:bodyPr/>
        <a:lstStyle/>
        <a:p>
          <a:endParaRPr lang="en-US"/>
        </a:p>
      </dgm:t>
    </dgm:pt>
    <dgm:pt modelId="{97177708-1850-41BE-8F84-1DBD5CC207CE}" type="pres">
      <dgm:prSet presAssocID="{0BEDDC78-E2F8-4523-90CE-F1F6C7CAF0CF}" presName="node" presStyleLbl="node1" presStyleIdx="2" presStyleCnt="6" custScaleX="110794" custScaleY="102280" custRadScaleRad="98879" custRadScaleInc="591">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6"/>
      <dgm:spPr/>
      <dgm:t>
        <a:bodyPr/>
        <a:lstStyle/>
        <a:p>
          <a:endParaRPr lang="en-US"/>
        </a:p>
      </dgm:t>
    </dgm:pt>
    <dgm:pt modelId="{AC56D850-779D-4066-9634-E913B9F80F55}" type="pres">
      <dgm:prSet presAssocID="{930C582F-BD5E-4A50-8AC2-6F1DF2C414C2}" presName="connectorText" presStyleLbl="sibTrans2D1" presStyleIdx="2" presStyleCnt="6"/>
      <dgm:spPr/>
      <dgm:t>
        <a:bodyPr/>
        <a:lstStyle/>
        <a:p>
          <a:endParaRPr lang="en-US"/>
        </a:p>
      </dgm:t>
    </dgm:pt>
    <dgm:pt modelId="{311BFCCD-AEF3-4643-8675-DA77C2212431}" type="pres">
      <dgm:prSet presAssocID="{3B14B752-92F0-4DE7-8494-C527512868CD}" presName="node" presStyleLbl="node1" presStyleIdx="3" presStyleCnt="6"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6"/>
      <dgm:spPr/>
      <dgm:t>
        <a:bodyPr/>
        <a:lstStyle/>
        <a:p>
          <a:endParaRPr lang="en-US"/>
        </a:p>
      </dgm:t>
    </dgm:pt>
    <dgm:pt modelId="{FC34BC34-66BE-4000-9DE9-27115B29CF2C}" type="pres">
      <dgm:prSet presAssocID="{88BAA47B-E46C-4621-A5ED-C99E7FBD6506}" presName="connectorText" presStyleLbl="sibTrans2D1" presStyleIdx="3" presStyleCnt="6"/>
      <dgm:spPr/>
      <dgm:t>
        <a:bodyPr/>
        <a:lstStyle/>
        <a:p>
          <a:endParaRPr lang="en-US"/>
        </a:p>
      </dgm:t>
    </dgm:pt>
    <dgm:pt modelId="{73C3EC50-AA37-4625-BD29-BAE7F1C12B31}" type="pres">
      <dgm:prSet presAssocID="{E8691C92-6852-4868-A315-BF88E2AB32A4}" presName="node" presStyleLbl="node1" presStyleIdx="4" presStyleCnt="6" custScaleX="101348" custScaleY="101899"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6"/>
      <dgm:spPr/>
      <dgm:t>
        <a:bodyPr/>
        <a:lstStyle/>
        <a:p>
          <a:endParaRPr lang="en-US"/>
        </a:p>
      </dgm:t>
    </dgm:pt>
    <dgm:pt modelId="{5EFACD50-479C-49C9-B4FF-75E75CAF58F7}" type="pres">
      <dgm:prSet presAssocID="{979EA534-1E1F-4EC1-ABFF-5C99E04967D9}" presName="connectorText" presStyleLbl="sibTrans2D1" presStyleIdx="4" presStyleCnt="6"/>
      <dgm:spPr/>
      <dgm:t>
        <a:bodyPr/>
        <a:lstStyle/>
        <a:p>
          <a:endParaRPr lang="en-US"/>
        </a:p>
      </dgm:t>
    </dgm:pt>
    <dgm:pt modelId="{FD96C103-5CFD-483A-95BF-F13B87023098}" type="pres">
      <dgm:prSet presAssocID="{94513100-9EBA-4DF6-89FF-F26217DA9C10}" presName="node" presStyleLbl="node1" presStyleIdx="5" presStyleCnt="6">
        <dgm:presLayoutVars>
          <dgm:bulletEnabled val="1"/>
        </dgm:presLayoutVars>
      </dgm:prSet>
      <dgm:spPr/>
      <dgm:t>
        <a:bodyPr/>
        <a:lstStyle/>
        <a:p>
          <a:endParaRPr lang="en-US"/>
        </a:p>
      </dgm:t>
    </dgm:pt>
    <dgm:pt modelId="{776756B7-2016-49B8-82C8-FBE0729BE46E}" type="pres">
      <dgm:prSet presAssocID="{6632DF95-4775-40C2-923E-93580A253C1E}" presName="sibTrans" presStyleLbl="sibTrans2D1" presStyleIdx="5" presStyleCnt="6"/>
      <dgm:spPr/>
      <dgm:t>
        <a:bodyPr/>
        <a:lstStyle/>
        <a:p>
          <a:endParaRPr lang="en-US"/>
        </a:p>
      </dgm:t>
    </dgm:pt>
    <dgm:pt modelId="{A55F5429-5A67-45C9-B8BD-0CD513E4B333}" type="pres">
      <dgm:prSet presAssocID="{6632DF95-4775-40C2-923E-93580A253C1E}" presName="connectorText" presStyleLbl="sibTrans2D1" presStyleIdx="5" presStyleCnt="6"/>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49F6BFA8-F7D6-4BA0-A509-D99B8E17EFB7}" type="presOf" srcId="{94513100-9EBA-4DF6-89FF-F26217DA9C10}" destId="{FD96C103-5CFD-483A-95BF-F13B87023098}" srcOrd="0"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9290420D-C8E5-4FDC-959D-557A05616A09}" srcId="{C3CD8DF8-B8DD-42CC-8D5E-A5D88F7C3904}" destId="{94513100-9EBA-4DF6-89FF-F26217DA9C10}" srcOrd="5" destOrd="0" parTransId="{9F44A70A-E72A-498E-95CA-1A76880E2B71}" sibTransId="{6632DF95-4775-40C2-923E-93580A253C1E}"/>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0D2A4AF5-524B-4D38-A4C6-B19A8DEFBF49}" type="presOf" srcId="{6632DF95-4775-40C2-923E-93580A253C1E}" destId="{776756B7-2016-49B8-82C8-FBE0729BE46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BEB4403E-F668-4980-AB9D-57AF3E405508}" type="presOf" srcId="{3DA4BB2D-EC35-472B-A5F2-89525B966AA0}" destId="{7F35FA8B-9083-4795-B076-3329B7E9923A}" srcOrd="0" destOrd="0" presId="urn:microsoft.com/office/officeart/2005/8/layout/cycle2"/>
    <dgm:cxn modelId="{3BF9EFCE-437A-4D27-A79E-A30226763816}" type="presOf" srcId="{C3CD8DF8-B8DD-42CC-8D5E-A5D88F7C3904}" destId="{A8749267-015A-4C9D-9693-6AC8901906C3}" srcOrd="0" destOrd="0" presId="urn:microsoft.com/office/officeart/2005/8/layout/cycle2"/>
    <dgm:cxn modelId="{257BB1EF-229F-4363-9742-DE054DB295D6}" type="presOf" srcId="{6632DF95-4775-40C2-923E-93580A253C1E}" destId="{A55F5429-5A67-45C9-B8BD-0CD513E4B333}" srcOrd="1" destOrd="0" presId="urn:microsoft.com/office/officeart/2005/8/layout/cycle2"/>
    <dgm:cxn modelId="{70602314-18BC-4356-98FD-925BBF301670}" type="presOf" srcId="{979EA534-1E1F-4EC1-ABFF-5C99E04967D9}" destId="{5EFACD50-479C-49C9-B4FF-75E75CAF58F7}" srcOrd="1"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 modelId="{3AE261D2-2266-4619-A52F-3BD71CEA657B}" type="presParOf" srcId="{A8749267-015A-4C9D-9693-6AC8901906C3}" destId="{FD96C103-5CFD-483A-95BF-F13B87023098}" srcOrd="10" destOrd="0" presId="urn:microsoft.com/office/officeart/2005/8/layout/cycle2"/>
    <dgm:cxn modelId="{EA421E90-FDD1-4103-8915-CCF3DB561EA1}" type="presParOf" srcId="{A8749267-015A-4C9D-9693-6AC8901906C3}" destId="{776756B7-2016-49B8-82C8-FBE0729BE46E}" srcOrd="11" destOrd="0" presId="urn:microsoft.com/office/officeart/2005/8/layout/cycle2"/>
    <dgm:cxn modelId="{313504EB-1748-4B2B-A8F7-F8A166C72B07}" type="presParOf" srcId="{776756B7-2016-49B8-82C8-FBE0729BE46E}" destId="{A55F5429-5A67-45C9-B8BD-0CD513E4B33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A4F8-B079-4911-ADBE-AD26B528F5DF}">
      <dsp:nvSpPr>
        <dsp:cNvPr id="0" name=""/>
        <dsp:cNvSpPr/>
      </dsp:nvSpPr>
      <dsp:spPr>
        <a:xfrm>
          <a:off x="73241" y="1797367"/>
          <a:ext cx="1560860" cy="735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Girdi-1</a:t>
          </a:r>
          <a:endParaRPr lang="en-US" sz="1600" kern="1200" dirty="0"/>
        </a:p>
        <a:p>
          <a:pPr marL="171450" lvl="1" indent="-171450" algn="l" defTabSz="711200">
            <a:lnSpc>
              <a:spcPct val="90000"/>
            </a:lnSpc>
            <a:spcBef>
              <a:spcPct val="0"/>
            </a:spcBef>
            <a:spcAft>
              <a:spcPct val="15000"/>
            </a:spcAft>
            <a:buChar char="••"/>
          </a:pPr>
          <a:r>
            <a:rPr lang="tr-TR" sz="1600" kern="1200" dirty="0" smtClean="0"/>
            <a:t>Sağlayıcı-1</a:t>
          </a:r>
          <a:endParaRPr lang="en-US" sz="1600" kern="1200" dirty="0"/>
        </a:p>
      </dsp:txBody>
      <dsp:txXfrm>
        <a:off x="90171" y="1814297"/>
        <a:ext cx="1527000" cy="544170"/>
      </dsp:txXfrm>
    </dsp:sp>
    <dsp:sp modelId="{8F5249B0-D66B-484D-96ED-B3655559EC4F}">
      <dsp:nvSpPr>
        <dsp:cNvPr id="0" name=""/>
        <dsp:cNvSpPr/>
      </dsp:nvSpPr>
      <dsp:spPr>
        <a:xfrm>
          <a:off x="806082" y="1300393"/>
          <a:ext cx="2124313" cy="2124313"/>
        </a:xfrm>
        <a:prstGeom prst="leftCircularArrow">
          <a:avLst>
            <a:gd name="adj1" fmla="val 2094"/>
            <a:gd name="adj2" fmla="val 251399"/>
            <a:gd name="adj3" fmla="val 1671615"/>
            <a:gd name="adj4" fmla="val 8669194"/>
            <a:gd name="adj5" fmla="val 2443"/>
          </a:avLst>
        </a:prstGeom>
        <a:solidFill>
          <a:schemeClr val="accent1">
            <a:tint val="60000"/>
            <a:hueOff val="0"/>
            <a:satOff val="0"/>
            <a:lumOff val="0"/>
            <a:alphaOff val="0"/>
          </a:schemeClr>
        </a:solidFill>
        <a:ln>
          <a:solidFill>
            <a:srgbClr val="003399"/>
          </a:solidFill>
        </a:ln>
        <a:effectLst/>
      </dsp:spPr>
      <dsp:style>
        <a:lnRef idx="0">
          <a:scrgbClr r="0" g="0" b="0"/>
        </a:lnRef>
        <a:fillRef idx="1">
          <a:scrgbClr r="0" g="0" b="0"/>
        </a:fillRef>
        <a:effectRef idx="0">
          <a:scrgbClr r="0" g="0" b="0"/>
        </a:effectRef>
        <a:fontRef idx="minor">
          <a:schemeClr val="lt1"/>
        </a:fontRef>
      </dsp:style>
    </dsp:sp>
    <dsp:sp modelId="{B016CCB9-EB73-4A7F-835C-EBF7B8F2CBA8}">
      <dsp:nvSpPr>
        <dsp:cNvPr id="0" name=""/>
        <dsp:cNvSpPr/>
      </dsp:nvSpPr>
      <dsp:spPr>
        <a:xfrm>
          <a:off x="349173" y="2399823"/>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Süreç-1</a:t>
          </a:r>
          <a:endParaRPr lang="en-US" sz="2900" kern="1200" dirty="0"/>
        </a:p>
      </dsp:txBody>
      <dsp:txXfrm>
        <a:off x="365333" y="2415983"/>
        <a:ext cx="1355111" cy="519415"/>
      </dsp:txXfrm>
    </dsp:sp>
    <dsp:sp modelId="{26519FE5-2FAC-46D8-9FBC-5F4A3A5691C8}">
      <dsp:nvSpPr>
        <dsp:cNvPr id="0" name=""/>
        <dsp:cNvSpPr/>
      </dsp:nvSpPr>
      <dsp:spPr>
        <a:xfrm>
          <a:off x="1983114" y="1505814"/>
          <a:ext cx="2303954" cy="6969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Çıktı-1/Girdi-2</a:t>
          </a:r>
          <a:endParaRPr lang="en-US" sz="1400" kern="1200" dirty="0"/>
        </a:p>
        <a:p>
          <a:pPr marL="114300" lvl="1" indent="-114300" algn="l" defTabSz="622300">
            <a:lnSpc>
              <a:spcPct val="90000"/>
            </a:lnSpc>
            <a:spcBef>
              <a:spcPct val="0"/>
            </a:spcBef>
            <a:spcAft>
              <a:spcPct val="15000"/>
            </a:spcAft>
            <a:buChar char="••"/>
          </a:pPr>
          <a:r>
            <a:rPr lang="tr-TR" sz="1400" kern="1200" dirty="0" smtClean="0"/>
            <a:t>Yararlanan-1/Sağlayıcı-2</a:t>
          </a:r>
          <a:endParaRPr lang="en-US" sz="1400" kern="1200" dirty="0"/>
        </a:p>
      </dsp:txBody>
      <dsp:txXfrm>
        <a:off x="1999153" y="1671199"/>
        <a:ext cx="2271876" cy="515526"/>
      </dsp:txXfrm>
    </dsp:sp>
    <dsp:sp modelId="{BC79C560-95ED-474A-946D-4CBEF2F921FB}">
      <dsp:nvSpPr>
        <dsp:cNvPr id="0" name=""/>
        <dsp:cNvSpPr/>
      </dsp:nvSpPr>
      <dsp:spPr>
        <a:xfrm>
          <a:off x="3163091" y="489381"/>
          <a:ext cx="2373149" cy="2373149"/>
        </a:xfrm>
        <a:prstGeom prst="circularArrow">
          <a:avLst>
            <a:gd name="adj1" fmla="val 1874"/>
            <a:gd name="adj2" fmla="val 223913"/>
            <a:gd name="adj3" fmla="val 19605299"/>
            <a:gd name="adj4" fmla="val 12580234"/>
            <a:gd name="adj5" fmla="val 2187"/>
          </a:avLst>
        </a:prstGeom>
        <a:solidFill>
          <a:schemeClr val="accent1">
            <a:tint val="60000"/>
            <a:hueOff val="0"/>
            <a:satOff val="0"/>
            <a:lumOff val="0"/>
            <a:alphaOff val="0"/>
          </a:schemeClr>
        </a:solidFill>
        <a:ln>
          <a:solidFill>
            <a:srgbClr val="003399"/>
          </a:solidFill>
        </a:ln>
        <a:effectLst/>
      </dsp:spPr>
      <dsp:style>
        <a:lnRef idx="0">
          <a:scrgbClr r="0" g="0" b="0"/>
        </a:lnRef>
        <a:fillRef idx="1">
          <a:scrgbClr r="0" g="0" b="0"/>
        </a:fillRef>
        <a:effectRef idx="0">
          <a:scrgbClr r="0" g="0" b="0"/>
        </a:effectRef>
        <a:fontRef idx="minor">
          <a:schemeClr val="lt1"/>
        </a:fontRef>
      </dsp:style>
    </dsp:sp>
    <dsp:sp modelId="{F53AB635-29D5-45E8-9644-5A37FF9F2F44}">
      <dsp:nvSpPr>
        <dsp:cNvPr id="0" name=""/>
        <dsp:cNvSpPr/>
      </dsp:nvSpPr>
      <dsp:spPr>
        <a:xfrm>
          <a:off x="2666821" y="1112440"/>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Süreç-2</a:t>
          </a:r>
          <a:endParaRPr lang="en-US" sz="2900" kern="1200" dirty="0"/>
        </a:p>
      </dsp:txBody>
      <dsp:txXfrm>
        <a:off x="2682981" y="1128600"/>
        <a:ext cx="1355111" cy="519415"/>
      </dsp:txXfrm>
    </dsp:sp>
    <dsp:sp modelId="{78BC62CE-E0B1-422D-A4E6-3474C6BAACB3}">
      <dsp:nvSpPr>
        <dsp:cNvPr id="0" name=""/>
        <dsp:cNvSpPr/>
      </dsp:nvSpPr>
      <dsp:spPr>
        <a:xfrm>
          <a:off x="4461981" y="1578699"/>
          <a:ext cx="2086229" cy="906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Çıktı-2/Girdi-3</a:t>
          </a:r>
          <a:endParaRPr lang="en-US" sz="1400" kern="1200" dirty="0"/>
        </a:p>
        <a:p>
          <a:pPr marL="114300" lvl="1" indent="-114300" algn="l" defTabSz="622300">
            <a:lnSpc>
              <a:spcPct val="90000"/>
            </a:lnSpc>
            <a:spcBef>
              <a:spcPct val="0"/>
            </a:spcBef>
            <a:spcAft>
              <a:spcPct val="15000"/>
            </a:spcAft>
            <a:buChar char="••"/>
          </a:pPr>
          <a:r>
            <a:rPr lang="tr-TR" sz="1400" kern="1200" dirty="0" smtClean="0"/>
            <a:t>Yararlanan-2/Sağlayıcı-3</a:t>
          </a:r>
          <a:endParaRPr lang="en-US" sz="1400" kern="1200" dirty="0"/>
        </a:p>
      </dsp:txBody>
      <dsp:txXfrm>
        <a:off x="4482844" y="1599562"/>
        <a:ext cx="2044503" cy="670603"/>
      </dsp:txXfrm>
    </dsp:sp>
    <dsp:sp modelId="{55851ED5-50EC-4909-BC4A-4DF176F47D9F}">
      <dsp:nvSpPr>
        <dsp:cNvPr id="0" name=""/>
        <dsp:cNvSpPr/>
      </dsp:nvSpPr>
      <dsp:spPr>
        <a:xfrm>
          <a:off x="5073725" y="2399823"/>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Süreç-3</a:t>
          </a:r>
          <a:endParaRPr lang="en-US" sz="2900" kern="1200" dirty="0"/>
        </a:p>
      </dsp:txBody>
      <dsp:txXfrm>
        <a:off x="5089885" y="2415983"/>
        <a:ext cx="1355111" cy="5194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347602" y="1393"/>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Performans standartları tanımlanır</a:t>
          </a:r>
          <a:endParaRPr lang="en-US" sz="1400" kern="1200" dirty="0"/>
        </a:p>
      </dsp:txBody>
      <dsp:txXfrm>
        <a:off x="3549212" y="203003"/>
        <a:ext cx="973458" cy="973458"/>
      </dsp:txXfrm>
    </dsp:sp>
    <dsp:sp modelId="{E49B8D85-2434-472D-86B4-E3012862350E}">
      <dsp:nvSpPr>
        <dsp:cNvPr id="0" name=""/>
        <dsp:cNvSpPr/>
      </dsp:nvSpPr>
      <dsp:spPr>
        <a:xfrm rot="1803681">
          <a:off x="4747114" y="983417"/>
          <a:ext cx="395275"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755089" y="1046643"/>
        <a:ext cx="276693" cy="278776"/>
      </dsp:txXfrm>
    </dsp:sp>
    <dsp:sp modelId="{D9111BC8-6726-437B-A4E9-3B8A906E1A5A}">
      <dsp:nvSpPr>
        <dsp:cNvPr id="0" name=""/>
        <dsp:cNvSpPr/>
      </dsp:nvSpPr>
      <dsp:spPr>
        <a:xfrm>
          <a:off x="5184587" y="1064601"/>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t>Gerçek performans ölçülür</a:t>
          </a:r>
          <a:endParaRPr lang="en-US" sz="1400" b="0" kern="1200" dirty="0"/>
        </a:p>
      </dsp:txBody>
      <dsp:txXfrm>
        <a:off x="5386197" y="1266211"/>
        <a:ext cx="973458" cy="973458"/>
      </dsp:txXfrm>
    </dsp:sp>
    <dsp:sp modelId="{A9C48A10-34FA-4014-A78E-155CAB8B6D59}">
      <dsp:nvSpPr>
        <dsp:cNvPr id="0" name=""/>
        <dsp:cNvSpPr/>
      </dsp:nvSpPr>
      <dsp:spPr>
        <a:xfrm rot="5517919">
          <a:off x="5668883" y="2519107"/>
          <a:ext cx="339561"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721564" y="2561129"/>
        <a:ext cx="237693" cy="278776"/>
      </dsp:txXfrm>
    </dsp:sp>
    <dsp:sp modelId="{97177708-1850-41BE-8F84-1DBD5CC207CE}">
      <dsp:nvSpPr>
        <dsp:cNvPr id="0" name=""/>
        <dsp:cNvSpPr/>
      </dsp:nvSpPr>
      <dsp:spPr>
        <a:xfrm>
          <a:off x="5040563" y="3080826"/>
          <a:ext cx="1525276" cy="140806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Gerçek performans standartlarla karşılaştırılır</a:t>
          </a:r>
          <a:endParaRPr lang="en-US" sz="1400" kern="1200" dirty="0"/>
        </a:p>
      </dsp:txBody>
      <dsp:txXfrm>
        <a:off x="5263934" y="3287032"/>
        <a:ext cx="1078534" cy="995654"/>
      </dsp:txXfrm>
    </dsp:sp>
    <dsp:sp modelId="{A1B07BF8-B21C-469C-95D2-C77EC8357140}">
      <dsp:nvSpPr>
        <dsp:cNvPr id="0" name=""/>
        <dsp:cNvSpPr/>
      </dsp:nvSpPr>
      <dsp:spPr>
        <a:xfrm rot="8971638">
          <a:off x="4739376" y="4082457"/>
          <a:ext cx="326465"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830551" y="4150549"/>
        <a:ext cx="228526" cy="278776"/>
      </dsp:txXfrm>
    </dsp:sp>
    <dsp:sp modelId="{311BFCCD-AEF3-4643-8675-DA77C2212431}">
      <dsp:nvSpPr>
        <dsp:cNvPr id="0" name=""/>
        <dsp:cNvSpPr/>
      </dsp:nvSpPr>
      <dsp:spPr>
        <a:xfrm>
          <a:off x="3347602" y="4136382"/>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Sapmaların sebepleri analiz edili</a:t>
          </a:r>
          <a:r>
            <a:rPr lang="tr-TR" sz="1600" kern="1200" dirty="0" smtClean="0"/>
            <a:t>r</a:t>
          </a:r>
          <a:endParaRPr lang="en-US" sz="1600" kern="1200" dirty="0"/>
        </a:p>
      </dsp:txBody>
      <dsp:txXfrm>
        <a:off x="3549212" y="4337992"/>
        <a:ext cx="973458" cy="973458"/>
      </dsp:txXfrm>
    </dsp:sp>
    <dsp:sp modelId="{AD780FC1-340D-46EC-B6EE-2F0D9CF641BD}">
      <dsp:nvSpPr>
        <dsp:cNvPr id="0" name=""/>
        <dsp:cNvSpPr/>
      </dsp:nvSpPr>
      <dsp:spPr>
        <a:xfrm rot="12634006">
          <a:off x="2978876" y="4074564"/>
          <a:ext cx="360563"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79529" y="4194994"/>
        <a:ext cx="252394" cy="278776"/>
      </dsp:txXfrm>
    </dsp:sp>
    <dsp:sp modelId="{73C3EC50-AA37-4625-BD29-BAE7F1C12B31}">
      <dsp:nvSpPr>
        <dsp:cNvPr id="0" name=""/>
        <dsp:cNvSpPr/>
      </dsp:nvSpPr>
      <dsp:spPr>
        <a:xfrm>
          <a:off x="1558353" y="3072032"/>
          <a:ext cx="1395235" cy="140282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Düzeltici faaliyet planlanır</a:t>
          </a:r>
          <a:endParaRPr lang="en-US" sz="1600" kern="1200" dirty="0"/>
        </a:p>
      </dsp:txBody>
      <dsp:txXfrm>
        <a:off x="1762680" y="3277470"/>
        <a:ext cx="986581" cy="991945"/>
      </dsp:txXfrm>
    </dsp:sp>
    <dsp:sp modelId="{ED7A402F-D448-45BC-AE23-2897C8631338}">
      <dsp:nvSpPr>
        <dsp:cNvPr id="0" name=""/>
        <dsp:cNvSpPr/>
      </dsp:nvSpPr>
      <dsp:spPr>
        <a:xfrm rot="16182337">
          <a:off x="2075758" y="2519514"/>
          <a:ext cx="349927"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128517" y="2664928"/>
        <a:ext cx="244949" cy="278776"/>
      </dsp:txXfrm>
    </dsp:sp>
    <dsp:sp modelId="{FD96C103-5CFD-483A-95BF-F13B87023098}">
      <dsp:nvSpPr>
        <dsp:cNvPr id="0" name=""/>
        <dsp:cNvSpPr/>
      </dsp:nvSpPr>
      <dsp:spPr>
        <a:xfrm>
          <a:off x="1557099" y="1035140"/>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Düzeltici faaliyet uygulanır</a:t>
          </a:r>
          <a:endParaRPr lang="en-US" sz="1700" kern="1200" dirty="0"/>
        </a:p>
      </dsp:txBody>
      <dsp:txXfrm>
        <a:off x="1758709" y="1236750"/>
        <a:ext cx="973458" cy="973458"/>
      </dsp:txXfrm>
    </dsp:sp>
    <dsp:sp modelId="{776756B7-2016-49B8-82C8-FBE0729BE46E}">
      <dsp:nvSpPr>
        <dsp:cNvPr id="0" name=""/>
        <dsp:cNvSpPr/>
      </dsp:nvSpPr>
      <dsp:spPr>
        <a:xfrm rot="19800000">
          <a:off x="2948649" y="979472"/>
          <a:ext cx="366132"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56007" y="1099858"/>
        <a:ext cx="256292" cy="27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921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26E407F4-A499-458F-AC3F-EF894E189E7E}" type="slidenum">
              <a:rPr lang="en-US"/>
              <a:pPr>
                <a:defRPr/>
              </a:pPr>
              <a:t>‹#›</a:t>
            </a:fld>
            <a:endParaRPr lang="en-US"/>
          </a:p>
        </p:txBody>
      </p:sp>
    </p:spTree>
    <p:extLst>
      <p:ext uri="{BB962C8B-B14F-4D97-AF65-F5344CB8AC3E}">
        <p14:creationId xmlns:p14="http://schemas.microsoft.com/office/powerpoint/2010/main" val="222077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22214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21</a:t>
            </a:fld>
            <a:endParaRPr lang="en-US"/>
          </a:p>
        </p:txBody>
      </p:sp>
    </p:spTree>
    <p:extLst>
      <p:ext uri="{BB962C8B-B14F-4D97-AF65-F5344CB8AC3E}">
        <p14:creationId xmlns:p14="http://schemas.microsoft.com/office/powerpoint/2010/main" val="61846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22</a:t>
            </a:fld>
            <a:endParaRPr lang="en-US"/>
          </a:p>
        </p:txBody>
      </p:sp>
    </p:spTree>
    <p:extLst>
      <p:ext uri="{BB962C8B-B14F-4D97-AF65-F5344CB8AC3E}">
        <p14:creationId xmlns:p14="http://schemas.microsoft.com/office/powerpoint/2010/main" val="166325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 tanımlanmasında yararlanılan diyagramlardan</a:t>
            </a:r>
            <a:r>
              <a:rPr lang="tr-TR" baseline="0" dirty="0" smtClean="0"/>
              <a:t> birisi kaplumbağa diyagramıdır. Neyin, ne ile, nasıl, kiminle hangi değer katan faaliyetlerle neye çevrildiği açıklanır bunun yanında </a:t>
            </a:r>
            <a:r>
              <a:rPr lang="tr-TR" baseline="0" dirty="0" err="1" smtClean="0"/>
              <a:t>yarrlananların</a:t>
            </a:r>
            <a:r>
              <a:rPr lang="tr-TR" baseline="0" dirty="0" smtClean="0"/>
              <a:t> memnuniyet derecelerinin de nasıl değerlendirildiğinin açıklanması beklenir.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23</a:t>
            </a:fld>
            <a:endParaRPr lang="en-US"/>
          </a:p>
        </p:txBody>
      </p:sp>
    </p:spTree>
    <p:extLst>
      <p:ext uri="{BB962C8B-B14F-4D97-AF65-F5344CB8AC3E}">
        <p14:creationId xmlns:p14="http://schemas.microsoft.com/office/powerpoint/2010/main" val="56499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24</a:t>
            </a:fld>
            <a:endParaRPr lang="en-US"/>
          </a:p>
        </p:txBody>
      </p:sp>
    </p:spTree>
    <p:extLst>
      <p:ext uri="{BB962C8B-B14F-4D97-AF65-F5344CB8AC3E}">
        <p14:creationId xmlns:p14="http://schemas.microsoft.com/office/powerpoint/2010/main" val="143508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25</a:t>
            </a:fld>
            <a:endParaRPr lang="en-US"/>
          </a:p>
        </p:txBody>
      </p:sp>
    </p:spTree>
    <p:extLst>
      <p:ext uri="{BB962C8B-B14F-4D97-AF65-F5344CB8AC3E}">
        <p14:creationId xmlns:p14="http://schemas.microsoft.com/office/powerpoint/2010/main" val="358518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Üniversiteki</a:t>
            </a:r>
            <a:r>
              <a:rPr lang="tr-TR" dirty="0" smtClean="0"/>
              <a:t> destek süreçler listelenmektedir. Bu süreçler fonksiyonel süreçler olarak da değerlendirilebilir. Bu süreçlerin</a:t>
            </a:r>
            <a:r>
              <a:rPr lang="tr-TR" baseline="0" dirty="0" smtClean="0"/>
              <a:t> başarıları Üniversitenin tüm ana süreçlerini etkilemektedir. Bu nedenle her süreçte bu süreçlerden kaynaklanan riskler dikkate alınmalıdır.</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26</a:t>
            </a:fld>
            <a:endParaRPr lang="en-US"/>
          </a:p>
        </p:txBody>
      </p:sp>
    </p:spTree>
    <p:extLst>
      <p:ext uri="{BB962C8B-B14F-4D97-AF65-F5344CB8AC3E}">
        <p14:creationId xmlns:p14="http://schemas.microsoft.com/office/powerpoint/2010/main" val="192344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29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3783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48</a:t>
            </a:fld>
            <a:endParaRPr lang="en-US"/>
          </a:p>
        </p:txBody>
      </p:sp>
    </p:spTree>
    <p:extLst>
      <p:ext uri="{BB962C8B-B14F-4D97-AF65-F5344CB8AC3E}">
        <p14:creationId xmlns:p14="http://schemas.microsoft.com/office/powerpoint/2010/main" val="3482465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Süreç girdileri</a:t>
            </a:r>
            <a:r>
              <a:rPr lang="tr-TR" altLang="en-US" baseline="0" dirty="0" smtClean="0"/>
              <a:t> çıktılara dönüştürmek için birbirleriyle ilişkilendirilen görev ve faaliyetler dizisidir. Her süreci ana girdisi veya girdileri bulunur. Amaç bu ana girdilere değer katmaktır. Değer katma faaliyetlerinde çeşitli kaynaklar kullanılır. </a:t>
            </a:r>
            <a:endParaRPr lang="en-US" altLang="en-US" dirty="0" smtClean="0"/>
          </a:p>
        </p:txBody>
      </p:sp>
    </p:spTree>
    <p:extLst>
      <p:ext uri="{BB962C8B-B14F-4D97-AF65-F5344CB8AC3E}">
        <p14:creationId xmlns:p14="http://schemas.microsoft.com/office/powerpoint/2010/main" val="142274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50</a:t>
            </a:fld>
            <a:endParaRPr lang="en-US"/>
          </a:p>
        </p:txBody>
      </p:sp>
    </p:spTree>
    <p:extLst>
      <p:ext uri="{BB962C8B-B14F-4D97-AF65-F5344CB8AC3E}">
        <p14:creationId xmlns:p14="http://schemas.microsoft.com/office/powerpoint/2010/main" val="291776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3342647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EEC6B4-ED25-44BA-8709-6F45A38B1E7E}" type="slidenum">
              <a:rPr lang="en-US" smtClean="0"/>
              <a:pPr>
                <a:defRPr/>
              </a:pPr>
              <a:t>51</a:t>
            </a:fld>
            <a:endParaRPr lang="en-US" dirty="0"/>
          </a:p>
        </p:txBody>
      </p:sp>
    </p:spTree>
    <p:extLst>
      <p:ext uri="{BB962C8B-B14F-4D97-AF65-F5344CB8AC3E}">
        <p14:creationId xmlns:p14="http://schemas.microsoft.com/office/powerpoint/2010/main" val="2553475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52</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54672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58</a:t>
            </a:fld>
            <a:endParaRPr lang="en-US"/>
          </a:p>
        </p:txBody>
      </p:sp>
    </p:spTree>
    <p:extLst>
      <p:ext uri="{BB962C8B-B14F-4D97-AF65-F5344CB8AC3E}">
        <p14:creationId xmlns:p14="http://schemas.microsoft.com/office/powerpoint/2010/main" val="25824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301286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a:t>
            </a:fld>
            <a:endParaRPr lang="en-US"/>
          </a:p>
        </p:txBody>
      </p:sp>
    </p:spTree>
    <p:extLst>
      <p:ext uri="{BB962C8B-B14F-4D97-AF65-F5344CB8AC3E}">
        <p14:creationId xmlns:p14="http://schemas.microsoft.com/office/powerpoint/2010/main" val="244614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6</a:t>
            </a:fld>
            <a:endParaRPr lang="en-US"/>
          </a:p>
        </p:txBody>
      </p:sp>
    </p:spTree>
    <p:extLst>
      <p:ext uri="{BB962C8B-B14F-4D97-AF65-F5344CB8AC3E}">
        <p14:creationId xmlns:p14="http://schemas.microsoft.com/office/powerpoint/2010/main" val="3500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7</a:t>
            </a:fld>
            <a:endParaRPr lang="en-US"/>
          </a:p>
        </p:txBody>
      </p:sp>
    </p:spTree>
    <p:extLst>
      <p:ext uri="{BB962C8B-B14F-4D97-AF65-F5344CB8AC3E}">
        <p14:creationId xmlns:p14="http://schemas.microsoft.com/office/powerpoint/2010/main" val="308254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12</a:t>
            </a:fld>
            <a:endParaRPr lang="en-US"/>
          </a:p>
        </p:txBody>
      </p:sp>
    </p:spTree>
    <p:extLst>
      <p:ext uri="{BB962C8B-B14F-4D97-AF65-F5344CB8AC3E}">
        <p14:creationId xmlns:p14="http://schemas.microsoft.com/office/powerpoint/2010/main" val="41176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13</a:t>
            </a:fld>
            <a:endParaRPr lang="en-US"/>
          </a:p>
        </p:txBody>
      </p:sp>
    </p:spTree>
    <p:extLst>
      <p:ext uri="{BB962C8B-B14F-4D97-AF65-F5344CB8AC3E}">
        <p14:creationId xmlns:p14="http://schemas.microsoft.com/office/powerpoint/2010/main" val="173753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 kurumdaki süreç mimarisinin bileşenleri</a:t>
            </a:r>
            <a:r>
              <a:rPr lang="tr-TR" baseline="0" dirty="0" smtClean="0"/>
              <a:t> slaytta gözlenmektedir. Her </a:t>
            </a:r>
            <a:r>
              <a:rPr lang="tr-TR" baseline="0" dirty="0" err="1" smtClean="0"/>
              <a:t>operasyonel</a:t>
            </a:r>
            <a:r>
              <a:rPr lang="tr-TR" baseline="0" dirty="0" smtClean="0"/>
              <a:t> sürecin var olmasının sebebi olan ana girdisi vardır (eğitim-öğretim sürecinde lise mezunları gibi). Ana girdi sağlayıcısı yanında tüm kaynakları sağlayan tedarikçiler bulunur. Her </a:t>
            </a:r>
            <a:r>
              <a:rPr lang="tr-TR" baseline="0" dirty="0" err="1" smtClean="0"/>
              <a:t>operasyonel</a:t>
            </a:r>
            <a:r>
              <a:rPr lang="tr-TR" baseline="0" dirty="0" smtClean="0"/>
              <a:t> sürecin bir çıktısı bulunur. Bu çıktıyı kullanan ya da eğitim-öğretim sürecindeki gibi mezunları çalıştıran iş yerleri müşteri veya yararlananlar olarak değerlendirilir. Paydaşlar ise kurumu etkileyenler ve kurumdan etkilenenlerdir. Devlet önemli bir paydaştır. Yasa yapıcılar yükseköğretim kurumlarını etkileyen paydaşlardır. </a:t>
            </a:r>
          </a:p>
          <a:p>
            <a:r>
              <a:rPr lang="tr-TR" baseline="0" dirty="0" smtClean="0"/>
              <a:t>Mimarinin çatısında yönetim süreçleri temelinde ise fonksiyonel olan destek süreçleri bulunur. Bu yapı </a:t>
            </a:r>
            <a:r>
              <a:rPr lang="tr-TR" baseline="0" dirty="0" err="1" smtClean="0"/>
              <a:t>operasyonel</a:t>
            </a:r>
            <a:r>
              <a:rPr lang="tr-TR" baseline="0" dirty="0" smtClean="0"/>
              <a:t> süreçlerin çok faktörden etkilendiğini göstermektedir. Bu nedenle birinci sunumda açıklanan süreç yönetiminin anlaşılması büyük önem arz eder.</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20</a:t>
            </a:fld>
            <a:endParaRPr lang="en-US"/>
          </a:p>
        </p:txBody>
      </p:sp>
    </p:spTree>
    <p:extLst>
      <p:ext uri="{BB962C8B-B14F-4D97-AF65-F5344CB8AC3E}">
        <p14:creationId xmlns:p14="http://schemas.microsoft.com/office/powerpoint/2010/main" val="241902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pPr>
                <a:defRPr/>
              </a:pPr>
              <a:t>‹#›</a:t>
            </a:fld>
            <a:endParaRPr lang="en-US"/>
          </a:p>
        </p:txBody>
      </p:sp>
    </p:spTree>
    <p:extLst>
      <p:ext uri="{BB962C8B-B14F-4D97-AF65-F5344CB8AC3E}">
        <p14:creationId xmlns:p14="http://schemas.microsoft.com/office/powerpoint/2010/main" val="36656303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pPr>
                <a:defRPr/>
              </a:pPr>
              <a:t>‹#›</a:t>
            </a:fld>
            <a:endParaRPr lang="en-US"/>
          </a:p>
        </p:txBody>
      </p:sp>
    </p:spTree>
    <p:extLst>
      <p:ext uri="{BB962C8B-B14F-4D97-AF65-F5344CB8AC3E}">
        <p14:creationId xmlns:p14="http://schemas.microsoft.com/office/powerpoint/2010/main" val="17656248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pPr>
                <a:defRPr/>
              </a:pPr>
              <a:t>‹#›</a:t>
            </a:fld>
            <a:endParaRPr lang="en-US"/>
          </a:p>
        </p:txBody>
      </p:sp>
    </p:spTree>
    <p:extLst>
      <p:ext uri="{BB962C8B-B14F-4D97-AF65-F5344CB8AC3E}">
        <p14:creationId xmlns:p14="http://schemas.microsoft.com/office/powerpoint/2010/main" val="40852161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4"/>
          <p:cNvSpPr txBox="1">
            <a:spLocks noChangeArrowheads="1"/>
          </p:cNvSpPr>
          <p:nvPr userDrawn="1"/>
        </p:nvSpPr>
        <p:spPr bwMode="auto">
          <a:xfrm rot="16200000">
            <a:off x="-1401763" y="4868863"/>
            <a:ext cx="3451225" cy="41910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lvl1pPr marL="0" indent="0">
              <a:lnSpc>
                <a:spcPct val="90000"/>
              </a:lnSpc>
              <a:buFont typeface="Wingdings" pitchFamily="2" charset="2"/>
              <a:buNone/>
              <a:defRPr sz="2000"/>
            </a:lvl1pPr>
          </a:lstStyle>
          <a:p>
            <a:pPr marL="0" marR="0" lvl="0" indent="0" algn="l" defTabSz="814388" rtl="0" eaLnBrk="0" fontAlgn="base" latinLnBrk="0" hangingPunct="0">
              <a:lnSpc>
                <a:spcPct val="90000"/>
              </a:lnSpc>
              <a:spcBef>
                <a:spcPct val="50000"/>
              </a:spcBef>
              <a:spcAft>
                <a:spcPct val="0"/>
              </a:spcAft>
              <a:buClr>
                <a:schemeClr val="tx2"/>
              </a:buClr>
              <a:buSzPct val="100000"/>
              <a:buFont typeface="Wingdings" pitchFamily="2" charset="2"/>
              <a:buNone/>
              <a:tabLst/>
              <a:defRPr/>
            </a:pPr>
            <a:r>
              <a:rPr kumimoji="0" lang="en-US" sz="1600" b="1" i="0" u="none" strike="noStrike" kern="0" cap="none" spc="0" normalizeH="0" baseline="0" noProof="0" dirty="0" smtClean="0">
                <a:ln>
                  <a:noFill/>
                </a:ln>
                <a:solidFill>
                  <a:schemeClr val="bg1"/>
                </a:solidFill>
                <a:effectLst/>
                <a:uLnTx/>
                <a:uFillTx/>
                <a:latin typeface="+mn-lt"/>
                <a:ea typeface="+mn-ea"/>
                <a:cs typeface="+mn-cs"/>
              </a:rPr>
              <a:t>ISO/TC 176/SC 2/ N1282</a:t>
            </a:r>
            <a:endParaRPr kumimoji="0" lang="en-US" sz="1600" b="1" i="0" u="none" strike="noStrike" kern="0" cap="none" spc="0" normalizeH="0" baseline="0" noProof="0" dirty="0">
              <a:ln>
                <a:noFill/>
              </a:ln>
              <a:solidFill>
                <a:schemeClr val="bg1"/>
              </a:solidFill>
              <a:effectLst/>
              <a:uLnTx/>
              <a:uFillTx/>
              <a:latin typeface="+mn-lt"/>
              <a:ea typeface="+mn-ea"/>
              <a:cs typeface="+mn-cs"/>
            </a:endParaRPr>
          </a:p>
        </p:txBody>
      </p:sp>
      <p:sp>
        <p:nvSpPr>
          <p:cNvPr id="4" name="Rectangle 6"/>
          <p:cNvSpPr>
            <a:spLocks noChangeArrowheads="1"/>
          </p:cNvSpPr>
          <p:nvPr userDrawn="1"/>
        </p:nvSpPr>
        <p:spPr bwMode="auto">
          <a:xfrm>
            <a:off x="8823325"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pPr>
            <a:fld id="{14DFD8DF-A962-4AEE-93AD-C8A17EDE8546}" type="slidenum">
              <a:rPr lang="en-US" sz="1000">
                <a:solidFill>
                  <a:srgbClr val="003399"/>
                </a:solidFill>
              </a:rPr>
              <a:pPr algn="r" defTabSz="814388">
                <a:lnSpc>
                  <a:spcPct val="100000"/>
                </a:lnSpc>
              </a:pPr>
              <a:t>‹#›</a:t>
            </a:fld>
            <a:endParaRPr lang="en-US" sz="1000" dirty="0">
              <a:solidFill>
                <a:srgbClr val="003399"/>
              </a:solidFill>
            </a:endParaRPr>
          </a:p>
        </p:txBody>
      </p:sp>
    </p:spTree>
    <p:extLst>
      <p:ext uri="{BB962C8B-B14F-4D97-AF65-F5344CB8AC3E}">
        <p14:creationId xmlns:p14="http://schemas.microsoft.com/office/powerpoint/2010/main" val="218912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16 Ocak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36264120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16 Ocak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5607405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16 Ocak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9631877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16 Ocak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6455001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2017KRM004-PAÜ KalSİS Projesi Eğitimleri, 16 Ocak 2019 </a:t>
            </a:r>
            <a:endParaRPr lang="tr-TR"/>
          </a:p>
        </p:txBody>
      </p:sp>
      <p:sp>
        <p:nvSpPr>
          <p:cNvPr id="9" name="Slide Number Placeholder 8"/>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488284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2017KRM004-PAÜ KalSİS Projesi Eğitimleri, 16 Ocak 2019 </a:t>
            </a:r>
            <a:endParaRPr lang="tr-TR"/>
          </a:p>
        </p:txBody>
      </p:sp>
      <p:sp>
        <p:nvSpPr>
          <p:cNvPr id="5" name="Slide Number Placeholder 4"/>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9360063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2017KRM004-PAÜ KalSİS Projesi Eğitimleri, 16 Ocak 2019 </a:t>
            </a:r>
            <a:endParaRPr lang="tr-TR"/>
          </a:p>
        </p:txBody>
      </p:sp>
      <p:sp>
        <p:nvSpPr>
          <p:cNvPr id="4" name="Slide Number Placeholder 3"/>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7635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p>
        </p:txBody>
      </p:sp>
      <p:sp>
        <p:nvSpPr>
          <p:cNvPr id="5" name="Rectangle 5"/>
          <p:cNvSpPr>
            <a:spLocks noGrp="1" noChangeArrowheads="1"/>
          </p:cNvSpPr>
          <p:nvPr>
            <p:ph type="ftr" sz="quarter" idx="11"/>
          </p:nvPr>
        </p:nvSpPr>
        <p:spPr>
          <a:xfrm>
            <a:off x="2623964" y="6511172"/>
            <a:ext cx="3896072"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smtClean="0"/>
              <a:t>2017KRM004-PAÜ KalSİS Projesi Eğitimleri, 16 Ocak 2019 </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pPr>
                <a:defRPr/>
              </a:pPr>
              <a:t>‹#›</a:t>
            </a:fld>
            <a:endParaRPr lang="en-US"/>
          </a:p>
        </p:txBody>
      </p:sp>
    </p:spTree>
    <p:extLst>
      <p:ext uri="{BB962C8B-B14F-4D97-AF65-F5344CB8AC3E}">
        <p14:creationId xmlns:p14="http://schemas.microsoft.com/office/powerpoint/2010/main" val="3235634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16 Ocak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20600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16 Ocak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23103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16 Ocak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15578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16 Ocak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618365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pPr>
                <a:defRPr/>
              </a:pPr>
              <a:t>‹#›</a:t>
            </a:fld>
            <a:endParaRPr lang="en-US"/>
          </a:p>
        </p:txBody>
      </p:sp>
    </p:spTree>
    <p:extLst>
      <p:ext uri="{BB962C8B-B14F-4D97-AF65-F5344CB8AC3E}">
        <p14:creationId xmlns:p14="http://schemas.microsoft.com/office/powerpoint/2010/main" val="40492040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pPr>
                <a:defRPr/>
              </a:pPr>
              <a:t>‹#›</a:t>
            </a:fld>
            <a:endParaRPr lang="en-US"/>
          </a:p>
        </p:txBody>
      </p:sp>
    </p:spTree>
    <p:extLst>
      <p:ext uri="{BB962C8B-B14F-4D97-AF65-F5344CB8AC3E}">
        <p14:creationId xmlns:p14="http://schemas.microsoft.com/office/powerpoint/2010/main" val="399246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pPr>
                <a:defRPr/>
              </a:pPr>
              <a:t>‹#›</a:t>
            </a:fld>
            <a:endParaRPr lang="en-US"/>
          </a:p>
        </p:txBody>
      </p:sp>
    </p:spTree>
    <p:extLst>
      <p:ext uri="{BB962C8B-B14F-4D97-AF65-F5344CB8AC3E}">
        <p14:creationId xmlns:p14="http://schemas.microsoft.com/office/powerpoint/2010/main" val="1293928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pPr>
                <a:defRPr/>
              </a:pPr>
              <a:t>‹#›</a:t>
            </a:fld>
            <a:endParaRPr lang="en-US"/>
          </a:p>
        </p:txBody>
      </p:sp>
    </p:spTree>
    <p:extLst>
      <p:ext uri="{BB962C8B-B14F-4D97-AF65-F5344CB8AC3E}">
        <p14:creationId xmlns:p14="http://schemas.microsoft.com/office/powerpoint/2010/main" val="26081746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627784" y="6483350"/>
            <a:ext cx="4040088" cy="280119"/>
          </a:xfrm>
          <a:ln/>
        </p:spPr>
        <p:txBody>
          <a:bodyPr/>
          <a:lstStyle>
            <a:lvl1pPr>
              <a:defRPr sz="1050">
                <a:solidFill>
                  <a:srgbClr val="333399"/>
                </a:solidFill>
                <a:latin typeface="+mj-lt"/>
              </a:defRPr>
            </a:lvl1pPr>
          </a:lstStyle>
          <a:p>
            <a:pPr>
              <a:defRPr/>
            </a:pPr>
            <a:r>
              <a:rPr lang="en-US" smtClean="0"/>
              <a:t>2017KRM004-PAÜ KalSİS Projesi Eğitimleri, 16 Ocak 2019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pPr>
                <a:defRPr/>
              </a:pPr>
              <a:t>‹#›</a:t>
            </a:fld>
            <a:endParaRPr lang="en-US"/>
          </a:p>
        </p:txBody>
      </p:sp>
      <p:pic>
        <p:nvPicPr>
          <p:cNvPr id="6" name="Picture 6" descr="C:\Users\Diler\Pictures\pau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837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pPr>
                <a:defRPr/>
              </a:pPr>
              <a:t>‹#›</a:t>
            </a:fld>
            <a:endParaRPr lang="en-US"/>
          </a:p>
        </p:txBody>
      </p:sp>
    </p:spTree>
    <p:extLst>
      <p:ext uri="{BB962C8B-B14F-4D97-AF65-F5344CB8AC3E}">
        <p14:creationId xmlns:p14="http://schemas.microsoft.com/office/powerpoint/2010/main" val="20498052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16 Ocak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pPr>
                <a:defRPr/>
              </a:pPr>
              <a:t>‹#›</a:t>
            </a:fld>
            <a:endParaRPr lang="en-US"/>
          </a:p>
        </p:txBody>
      </p:sp>
    </p:spTree>
    <p:extLst>
      <p:ext uri="{BB962C8B-B14F-4D97-AF65-F5344CB8AC3E}">
        <p14:creationId xmlns:p14="http://schemas.microsoft.com/office/powerpoint/2010/main" val="26403895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t>2017KRM004-PAÜ KalSİS Projesi Eğitimleri, 16 Ocak 2019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ECF4C-D575-4644-8564-C859B4C42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2017KRM004-PAÜ KalSİS Projesi Eğitimleri, 16 Ocak 2019 </a:t>
            </a: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4246-F30F-42F9-90A1-9A5CEA31CF11}" type="slidenum">
              <a:rPr lang="tr-TR" smtClean="0"/>
              <a:t>‹#›</a:t>
            </a:fld>
            <a:endParaRPr lang="tr-TR"/>
          </a:p>
        </p:txBody>
      </p:sp>
    </p:spTree>
    <p:extLst>
      <p:ext uri="{BB962C8B-B14F-4D97-AF65-F5344CB8AC3E}">
        <p14:creationId xmlns:p14="http://schemas.microsoft.com/office/powerpoint/2010/main" val="404598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petek.pau.edu.tr/moodle/course/index.php?categoryid=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2" Type="http://schemas.openxmlformats.org/officeDocument/2006/relationships/notesSlide" Target="../notesSlides/notesSlide10.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drive.google.com/file/d/1k9y_94WZEbBmPWFNhvEWvCW5eSjWpR2p/vi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petek.pau.edu.tr/moodle/course/index.php?categoryid=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1</a:t>
            </a:fld>
            <a:endParaRPr lang="en-US" altLang="en-US" sz="1400" smtClean="0"/>
          </a:p>
        </p:txBody>
      </p:sp>
      <p:sp>
        <p:nvSpPr>
          <p:cNvPr id="2051" name="Rectangle 4"/>
          <p:cNvSpPr>
            <a:spLocks noGrp="1" noChangeArrowheads="1"/>
          </p:cNvSpPr>
          <p:nvPr>
            <p:ph type="title"/>
          </p:nvPr>
        </p:nvSpPr>
        <p:spPr>
          <a:xfrm>
            <a:off x="234056" y="332656"/>
            <a:ext cx="8604448" cy="2880320"/>
          </a:xfrm>
        </p:spPr>
        <p:txBody>
          <a:bodyPr/>
          <a:lstStyle/>
          <a:p>
            <a:pPr eaLnBrk="1" hangingPunct="1">
              <a:lnSpc>
                <a:spcPct val="120000"/>
              </a:lnSpc>
              <a:spcBef>
                <a:spcPts val="1200"/>
              </a:spcBef>
              <a:spcAft>
                <a:spcPts val="1800"/>
              </a:spcAft>
            </a:pPr>
            <a:r>
              <a:rPr lang="tr-TR" altLang="en-US" sz="3600" dirty="0" smtClean="0">
                <a:solidFill>
                  <a:srgbClr val="A50021"/>
                </a:solidFill>
              </a:rPr>
              <a:t>“</a:t>
            </a:r>
            <a:r>
              <a:rPr lang="tr-TR" altLang="en-US" sz="3600" dirty="0">
                <a:solidFill>
                  <a:srgbClr val="A50021"/>
                </a:solidFill>
              </a:rPr>
              <a:t>Yönetim Sistemi ve Destek </a:t>
            </a:r>
            <a:r>
              <a:rPr lang="tr-TR" altLang="en-US" sz="3600" dirty="0" smtClean="0">
                <a:solidFill>
                  <a:srgbClr val="A50021"/>
                </a:solidFill>
              </a:rPr>
              <a:t>Süreçlerin </a:t>
            </a:r>
            <a:r>
              <a:rPr lang="tr-TR" altLang="en-US" sz="3600" dirty="0" smtClean="0">
                <a:solidFill>
                  <a:srgbClr val="A50021"/>
                </a:solidFill>
              </a:rPr>
              <a:t>Tanımlanması </a:t>
            </a:r>
            <a:r>
              <a:rPr lang="tr-TR" altLang="en-US" sz="3600" dirty="0" smtClean="0">
                <a:solidFill>
                  <a:srgbClr val="A50021"/>
                </a:solidFill>
              </a:rPr>
              <a:t>ve </a:t>
            </a:r>
            <a:br>
              <a:rPr lang="tr-TR" altLang="en-US" sz="3600" dirty="0" smtClean="0">
                <a:solidFill>
                  <a:srgbClr val="A50021"/>
                </a:solidFill>
              </a:rPr>
            </a:br>
            <a:r>
              <a:rPr lang="tr-TR" altLang="en-US" sz="3600" dirty="0" smtClean="0">
                <a:solidFill>
                  <a:srgbClr val="A50021"/>
                </a:solidFill>
              </a:rPr>
              <a:t>Süreç Dokümantasyonu</a:t>
            </a: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2052" name="Rectangle 5"/>
          <p:cNvSpPr>
            <a:spLocks noGrp="1" noChangeArrowheads="1"/>
          </p:cNvSpPr>
          <p:nvPr>
            <p:ph type="body" idx="1"/>
          </p:nvPr>
        </p:nvSpPr>
        <p:spPr>
          <a:xfrm>
            <a:off x="660796" y="3501008"/>
            <a:ext cx="7750969" cy="2816225"/>
          </a:xfrm>
        </p:spPr>
        <p:txBody>
          <a:bodyPr/>
          <a:lstStyle/>
          <a:p>
            <a:pPr algn="ctr" eaLnBrk="1" hangingPunct="1">
              <a:lnSpc>
                <a:spcPct val="150000"/>
              </a:lnSpc>
              <a:buFontTx/>
              <a:buNone/>
            </a:pPr>
            <a:r>
              <a:rPr lang="tr-TR" altLang="en-US" sz="2400" dirty="0">
                <a:solidFill>
                  <a:schemeClr val="accent2"/>
                </a:solidFill>
              </a:rPr>
              <a:t>Diler </a:t>
            </a:r>
            <a:r>
              <a:rPr lang="tr-TR" altLang="en-US" sz="2400" dirty="0" smtClean="0">
                <a:solidFill>
                  <a:schemeClr val="accent2"/>
                </a:solidFill>
              </a:rPr>
              <a:t>Aslan</a:t>
            </a:r>
          </a:p>
          <a:p>
            <a:pPr algn="ctr" eaLnBrk="1" hangingPunct="1">
              <a:buFontTx/>
              <a:buNone/>
            </a:pPr>
            <a:r>
              <a:rPr lang="tr-TR" altLang="en-US" sz="2000" dirty="0" smtClean="0">
                <a:solidFill>
                  <a:schemeClr val="accent2"/>
                </a:solidFill>
              </a:rPr>
              <a:t>PAÜ Kalite Koordinatörü</a:t>
            </a:r>
          </a:p>
          <a:p>
            <a:pPr algn="ctr" eaLnBrk="1" hangingPunct="1">
              <a:buFontTx/>
              <a:buNone/>
            </a:pPr>
            <a:r>
              <a:rPr lang="tr-TR" altLang="en-US" sz="2000" dirty="0" smtClean="0">
                <a:solidFill>
                  <a:schemeClr val="accent2"/>
                </a:solidFill>
              </a:rPr>
              <a:t>Kalite Komisyonu Üyesi</a:t>
            </a:r>
          </a:p>
          <a:p>
            <a:pPr algn="ctr" eaLnBrk="1" hangingPunct="1">
              <a:buFontTx/>
              <a:buNone/>
            </a:pPr>
            <a:r>
              <a:rPr lang="tr-TR" altLang="en-US" sz="2000" dirty="0" smtClean="0">
                <a:solidFill>
                  <a:schemeClr val="accent2"/>
                </a:solidFill>
              </a:rPr>
              <a:t>PAÜ </a:t>
            </a:r>
            <a:r>
              <a:rPr lang="tr-TR" altLang="en-US" sz="2000" dirty="0">
                <a:solidFill>
                  <a:schemeClr val="accent2"/>
                </a:solidFill>
              </a:rPr>
              <a:t>Kalite Yönetimi ve Veri </a:t>
            </a:r>
            <a:r>
              <a:rPr lang="tr-TR" altLang="en-US" sz="2000" dirty="0" smtClean="0">
                <a:solidFill>
                  <a:schemeClr val="accent2"/>
                </a:solidFill>
              </a:rPr>
              <a:t>Değerlendirme (KAVDEM) </a:t>
            </a:r>
            <a:r>
              <a:rPr lang="tr-TR" altLang="en-US" sz="2000" dirty="0">
                <a:solidFill>
                  <a:schemeClr val="accent2"/>
                </a:solidFill>
              </a:rPr>
              <a:t>Uygulama ve Araştırma Merkezi</a:t>
            </a:r>
          </a:p>
          <a:p>
            <a:pPr algn="ctr" eaLnBrk="1" hangingPunct="1">
              <a:buFontTx/>
              <a:buNone/>
            </a:pPr>
            <a:r>
              <a:rPr lang="tr-TR" altLang="en-US" sz="2000" dirty="0" smtClean="0">
                <a:solidFill>
                  <a:schemeClr val="accent2"/>
                </a:solidFill>
              </a:rPr>
              <a:t>Müdürü</a:t>
            </a:r>
          </a:p>
          <a:p>
            <a:pPr algn="ctr" eaLnBrk="1" hangingPunct="1">
              <a:buFontTx/>
              <a:buNone/>
            </a:pPr>
            <a:r>
              <a:rPr lang="tr-TR" altLang="en-US" sz="2000" dirty="0" smtClean="0">
                <a:solidFill>
                  <a:schemeClr val="accent2"/>
                </a:solidFill>
              </a:rPr>
              <a:t>Tıp Fakültesi Öğretim Üyesi</a:t>
            </a:r>
            <a:endParaRPr lang="en-US" altLang="en-US" sz="1800" dirty="0">
              <a:solidFill>
                <a:schemeClr val="accent2"/>
              </a:solidFill>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Tree>
    <p:extLst>
      <p:ext uri="{BB962C8B-B14F-4D97-AF65-F5344CB8AC3E}">
        <p14:creationId xmlns:p14="http://schemas.microsoft.com/office/powerpoint/2010/main" val="38547403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10</a:t>
            </a:fld>
            <a:endParaRPr lang="en-US" dirty="0"/>
          </a:p>
        </p:txBody>
      </p:sp>
      <p:sp>
        <p:nvSpPr>
          <p:cNvPr id="4" name="Rectangle 2"/>
          <p:cNvSpPr txBox="1">
            <a:spLocks noChangeArrowheads="1"/>
          </p:cNvSpPr>
          <p:nvPr/>
        </p:nvSpPr>
        <p:spPr bwMode="auto">
          <a:xfrm>
            <a:off x="2195736" y="408224"/>
            <a:ext cx="5328592"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İdar</a:t>
            </a:r>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 ve destek süreçlerin sahipleri</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16 Ocak 2019 </a:t>
            </a:r>
            <a:endParaRPr lang="en-US"/>
          </a:p>
        </p:txBody>
      </p:sp>
      <p:sp>
        <p:nvSpPr>
          <p:cNvPr id="8" name="Rectangle 7"/>
          <p:cNvSpPr/>
          <p:nvPr/>
        </p:nvSpPr>
        <p:spPr>
          <a:xfrm>
            <a:off x="1259632" y="1585869"/>
            <a:ext cx="6552728" cy="1924116"/>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Kurumda:</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Sahibi: Genel Sekreter</a:t>
            </a:r>
          </a:p>
          <a:p>
            <a:pPr marL="342900" indent="-342900">
              <a:lnSpc>
                <a:spcPct val="114000"/>
              </a:lnSpc>
              <a:spcBef>
                <a:spcPct val="20000"/>
              </a:spcBef>
            </a:pP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Operasyonel</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sorumlular: Rektörlük Daire </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B</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aşkanları</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259632" y="3802601"/>
            <a:ext cx="6552728" cy="1503104"/>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Akademik Birimlerde</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Sahibi: </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Ens</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/Fak/Yo/MYO  Sekreter</a:t>
            </a:r>
          </a:p>
          <a:p>
            <a:pPr marL="342900" indent="-342900">
              <a:lnSpc>
                <a:spcPct val="114000"/>
              </a:lnSpc>
              <a:spcBef>
                <a:spcPct val="20000"/>
              </a:spcBef>
            </a:pP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Operasyonel</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sorumlular: Birimdeki alt birimler</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639629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11</a:t>
            </a:fld>
            <a:endParaRPr lang="en-US"/>
          </a:p>
        </p:txBody>
      </p:sp>
      <p:sp>
        <p:nvSpPr>
          <p:cNvPr id="4" name="Rectangle 2"/>
          <p:cNvSpPr txBox="1">
            <a:spLocks noChangeArrowheads="1"/>
          </p:cNvSpPr>
          <p:nvPr/>
        </p:nvSpPr>
        <p:spPr bwMode="auto">
          <a:xfrm>
            <a:off x="1763688" y="457168"/>
            <a:ext cx="6048672"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Rektörlük İdar</a:t>
            </a:r>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 ve destek süreçlerin müşterileri/yararlananları</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16 Ocak 2019 </a:t>
            </a:r>
            <a:endParaRPr lang="en-US"/>
          </a:p>
        </p:txBody>
      </p:sp>
      <p:sp>
        <p:nvSpPr>
          <p:cNvPr id="8" name="Rectangle 7"/>
          <p:cNvSpPr/>
          <p:nvPr/>
        </p:nvSpPr>
        <p:spPr>
          <a:xfrm>
            <a:off x="1266847" y="1716844"/>
            <a:ext cx="6552728" cy="1503104"/>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Kurumda:</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Yararlananlar: </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Daire Başkanlıkları arasında çapraz etkileşimler</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258376" y="4005064"/>
            <a:ext cx="6552728" cy="1008225"/>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Akademik Birimlerde</a:t>
            </a:r>
          </a:p>
          <a:p>
            <a:pPr marL="342900" indent="-342900">
              <a:lnSpc>
                <a:spcPct val="114000"/>
              </a:lnSpc>
              <a:spcBef>
                <a:spcPct val="20000"/>
              </a:spcBef>
            </a:pP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Ens</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/Fak/YO/MYO  Sekreterleri</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99881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12</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00050" indent="-400050">
              <a:lnSpc>
                <a:spcPct val="150000"/>
              </a:lnSpc>
              <a:buFont typeface="+mj-lt"/>
              <a:buAutoNum type="arabicPeriod"/>
            </a:pP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marL="400050" indent="-400050">
              <a:lnSpc>
                <a:spcPct val="150000"/>
              </a:lnSpc>
              <a:buFont typeface="+mj-lt"/>
              <a:buAutoNum type="arabicPeriod"/>
            </a:pPr>
            <a:r>
              <a:rPr lang="tr-TR"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A</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İdari</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Destek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16 Ocak 2019 </a:t>
            </a:r>
            <a:endParaRPr lang="en-US" sz="1050" dirty="0">
              <a:solidFill>
                <a:srgbClr val="333399"/>
              </a:solidFill>
              <a:latin typeface="+mj-lt"/>
            </a:endParaRPr>
          </a:p>
        </p:txBody>
      </p:sp>
      <p:sp>
        <p:nvSpPr>
          <p:cNvPr id="7" name="Rounded Rectangle 6"/>
          <p:cNvSpPr/>
          <p:nvPr/>
        </p:nvSpPr>
        <p:spPr>
          <a:xfrm>
            <a:off x="1925452" y="3747611"/>
            <a:ext cx="4968552" cy="10832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5080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13</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33145" y="2091869"/>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55576" y="3828311"/>
            <a:ext cx="7776864" cy="1694270"/>
            <a:chOff x="736576" y="4061330"/>
            <a:chExt cx="7776864" cy="1694270"/>
          </a:xfrm>
        </p:grpSpPr>
        <p:sp>
          <p:nvSpPr>
            <p:cNvPr id="41" name="Rectangle 40"/>
            <p:cNvSpPr/>
            <p:nvPr/>
          </p:nvSpPr>
          <p:spPr>
            <a:xfrm>
              <a:off x="736576" y="4230930"/>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a:xfrm>
            <a:off x="2650268" y="6581415"/>
            <a:ext cx="4040088" cy="280119"/>
          </a:xfrm>
        </p:spPr>
        <p:txBody>
          <a:bodyPr/>
          <a:lstStyle/>
          <a:p>
            <a:pPr>
              <a:defRPr/>
            </a:pPr>
            <a:r>
              <a:rPr lang="en-US" smtClean="0"/>
              <a:t>2017KRM004-PAÜ KalSİS Projesi Eğitimleri, 16 Ocak 2019 </a:t>
            </a:r>
            <a:endParaRPr lang="en-US" dirty="0"/>
          </a:p>
        </p:txBody>
      </p:sp>
      <p:sp>
        <p:nvSpPr>
          <p:cNvPr id="54" name="Rounded Rectangle 53"/>
          <p:cNvSpPr/>
          <p:nvPr/>
        </p:nvSpPr>
        <p:spPr>
          <a:xfrm>
            <a:off x="705593" y="390196"/>
            <a:ext cx="7704856" cy="8527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36381" y="5693845"/>
            <a:ext cx="8398896" cy="9671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95634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14</a:t>
            </a:fld>
            <a:endParaRPr lang="en-US"/>
          </a:p>
        </p:txBody>
      </p:sp>
      <p:sp>
        <p:nvSpPr>
          <p:cNvPr id="5" name="Rectangle 2"/>
          <p:cNvSpPr txBox="1">
            <a:spLocks noChangeArrowheads="1"/>
          </p:cNvSpPr>
          <p:nvPr/>
        </p:nvSpPr>
        <p:spPr bwMode="auto">
          <a:xfrm>
            <a:off x="1171442" y="135652"/>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Dış Değerlendirme Ölçütleri</a:t>
            </a:r>
            <a:endParaRPr lang="en-US" altLang="tr-TR" sz="2000" kern="0" dirty="0">
              <a:solidFill>
                <a:srgbClr val="A50021"/>
              </a:solidFill>
            </a:endParaRPr>
          </a:p>
        </p:txBody>
      </p:sp>
      <p:sp>
        <p:nvSpPr>
          <p:cNvPr id="10" name="Rectangle 9"/>
          <p:cNvSpPr/>
          <p:nvPr/>
        </p:nvSpPr>
        <p:spPr>
          <a:xfrm>
            <a:off x="827584" y="980728"/>
            <a:ext cx="6192688"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827584" y="1937219"/>
            <a:ext cx="7627089" cy="2592288"/>
          </a:xfrm>
          <a:prstGeom prst="rect">
            <a:avLst/>
          </a:prstGeom>
        </p:spPr>
      </p:pic>
      <p:sp>
        <p:nvSpPr>
          <p:cNvPr id="8" name="Rounded Rectangle 7"/>
          <p:cNvSpPr/>
          <p:nvPr/>
        </p:nvSpPr>
        <p:spPr>
          <a:xfrm>
            <a:off x="1259632" y="2296439"/>
            <a:ext cx="6912768" cy="36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2816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15</a:t>
            </a:fld>
            <a:endParaRPr lang="en-US"/>
          </a:p>
        </p:txBody>
      </p:sp>
      <p:sp>
        <p:nvSpPr>
          <p:cNvPr id="5" name="Rectangle 2"/>
          <p:cNvSpPr txBox="1">
            <a:spLocks noChangeArrowheads="1"/>
          </p:cNvSpPr>
          <p:nvPr/>
        </p:nvSpPr>
        <p:spPr bwMode="auto">
          <a:xfrm>
            <a:off x="1171442" y="135652"/>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Dış Değerlendirme Ölçütleri</a:t>
            </a:r>
            <a:endParaRPr lang="en-US" altLang="tr-TR" sz="2000" kern="0" dirty="0">
              <a:solidFill>
                <a:srgbClr val="A50021"/>
              </a:solidFill>
            </a:endParaRPr>
          </a:p>
        </p:txBody>
      </p:sp>
      <p:sp>
        <p:nvSpPr>
          <p:cNvPr id="10" name="Rectangle 9"/>
          <p:cNvSpPr/>
          <p:nvPr/>
        </p:nvSpPr>
        <p:spPr>
          <a:xfrm>
            <a:off x="827584" y="980728"/>
            <a:ext cx="6192688"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1115616" y="1989002"/>
            <a:ext cx="7388647" cy="3247239"/>
          </a:xfrm>
          <a:prstGeom prst="rect">
            <a:avLst/>
          </a:prstGeom>
        </p:spPr>
      </p:pic>
      <p:sp>
        <p:nvSpPr>
          <p:cNvPr id="7" name="Rounded Rectangle 6"/>
          <p:cNvSpPr/>
          <p:nvPr/>
        </p:nvSpPr>
        <p:spPr>
          <a:xfrm>
            <a:off x="3131840" y="4149080"/>
            <a:ext cx="5040560"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31840" y="4411131"/>
            <a:ext cx="5112568" cy="3017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482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16</a:t>
            </a:fld>
            <a:endParaRPr lang="en-US"/>
          </a:p>
        </p:txBody>
      </p:sp>
      <p:sp>
        <p:nvSpPr>
          <p:cNvPr id="5" name="Rectangle 2"/>
          <p:cNvSpPr txBox="1">
            <a:spLocks noChangeArrowheads="1"/>
          </p:cNvSpPr>
          <p:nvPr/>
        </p:nvSpPr>
        <p:spPr bwMode="auto">
          <a:xfrm>
            <a:off x="1171442" y="135652"/>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Dış Değerlendirme Formu</a:t>
            </a:r>
            <a:endParaRPr lang="en-US" altLang="tr-TR" sz="2000" kern="0" dirty="0">
              <a:solidFill>
                <a:srgbClr val="A50021"/>
              </a:solidFill>
            </a:endParaRPr>
          </a:p>
        </p:txBody>
      </p:sp>
      <p:sp>
        <p:nvSpPr>
          <p:cNvPr id="10" name="Rectangle 9"/>
          <p:cNvSpPr/>
          <p:nvPr/>
        </p:nvSpPr>
        <p:spPr>
          <a:xfrm>
            <a:off x="827584" y="980728"/>
            <a:ext cx="6192688"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827584" y="1713542"/>
            <a:ext cx="7368004" cy="2533234"/>
          </a:xfrm>
          <a:prstGeom prst="rect">
            <a:avLst/>
          </a:prstGeom>
        </p:spPr>
      </p:pic>
      <p:pic>
        <p:nvPicPr>
          <p:cNvPr id="8" name="Picture 7"/>
          <p:cNvPicPr>
            <a:picLocks noChangeAspect="1"/>
          </p:cNvPicPr>
          <p:nvPr/>
        </p:nvPicPr>
        <p:blipFill>
          <a:blip r:embed="rId3"/>
          <a:stretch>
            <a:fillRect/>
          </a:stretch>
        </p:blipFill>
        <p:spPr>
          <a:xfrm>
            <a:off x="827584" y="4400020"/>
            <a:ext cx="7529487" cy="936309"/>
          </a:xfrm>
          <a:prstGeom prst="rect">
            <a:avLst/>
          </a:prstGeom>
        </p:spPr>
      </p:pic>
    </p:spTree>
    <p:extLst>
      <p:ext uri="{BB962C8B-B14F-4D97-AF65-F5344CB8AC3E}">
        <p14:creationId xmlns:p14="http://schemas.microsoft.com/office/powerpoint/2010/main" val="40269038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17</a:t>
            </a:fld>
            <a:endParaRPr lang="en-US"/>
          </a:p>
        </p:txBody>
      </p:sp>
      <p:sp>
        <p:nvSpPr>
          <p:cNvPr id="5" name="Rectangle 2"/>
          <p:cNvSpPr txBox="1">
            <a:spLocks noChangeArrowheads="1"/>
          </p:cNvSpPr>
          <p:nvPr/>
        </p:nvSpPr>
        <p:spPr bwMode="auto">
          <a:xfrm>
            <a:off x="1171442" y="135652"/>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Kurum İç Değerlendirme Raporu Kılavuzu</a:t>
            </a:r>
            <a:endParaRPr lang="en-US" altLang="tr-TR" sz="2000" kern="0" dirty="0">
              <a:solidFill>
                <a:srgbClr val="A50021"/>
              </a:solidFill>
            </a:endParaRPr>
          </a:p>
        </p:txBody>
      </p:sp>
      <p:sp>
        <p:nvSpPr>
          <p:cNvPr id="10" name="Rectangle 9"/>
          <p:cNvSpPr/>
          <p:nvPr/>
        </p:nvSpPr>
        <p:spPr>
          <a:xfrm>
            <a:off x="827584" y="980728"/>
            <a:ext cx="6192688"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611560" y="1772816"/>
            <a:ext cx="7997317" cy="4231177"/>
          </a:xfrm>
          <a:prstGeom prst="rect">
            <a:avLst/>
          </a:prstGeom>
        </p:spPr>
      </p:pic>
    </p:spTree>
    <p:extLst>
      <p:ext uri="{BB962C8B-B14F-4D97-AF65-F5344CB8AC3E}">
        <p14:creationId xmlns:p14="http://schemas.microsoft.com/office/powerpoint/2010/main" val="18620017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18</a:t>
            </a:fld>
            <a:endParaRPr lang="en-US"/>
          </a:p>
        </p:txBody>
      </p:sp>
      <p:sp>
        <p:nvSpPr>
          <p:cNvPr id="5" name="Rectangle 2"/>
          <p:cNvSpPr txBox="1">
            <a:spLocks noChangeArrowheads="1"/>
          </p:cNvSpPr>
          <p:nvPr/>
        </p:nvSpPr>
        <p:spPr bwMode="auto">
          <a:xfrm>
            <a:off x="1171442" y="135652"/>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Kurum İç Değerlendirme Raporu Kılavuzu</a:t>
            </a:r>
            <a:endParaRPr lang="en-US" altLang="tr-TR" sz="2000" kern="0" dirty="0">
              <a:solidFill>
                <a:srgbClr val="A50021"/>
              </a:solidFill>
            </a:endParaRPr>
          </a:p>
        </p:txBody>
      </p:sp>
      <p:sp>
        <p:nvSpPr>
          <p:cNvPr id="10" name="Rectangle 9"/>
          <p:cNvSpPr/>
          <p:nvPr/>
        </p:nvSpPr>
        <p:spPr>
          <a:xfrm>
            <a:off x="827584" y="980728"/>
            <a:ext cx="6192688" cy="461665"/>
          </a:xfrm>
          <a:prstGeom prst="rect">
            <a:avLst/>
          </a:prstGeom>
        </p:spPr>
        <p:txBody>
          <a:bodyPr wrap="square">
            <a:spAutoFit/>
          </a:bodyPr>
          <a:lstStyle/>
          <a:p>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http://</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yokak.gov.tr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899592" y="1664911"/>
            <a:ext cx="7263168" cy="622558"/>
          </a:xfrm>
          <a:prstGeom prst="rect">
            <a:avLst/>
          </a:prstGeom>
        </p:spPr>
      </p:pic>
      <p:pic>
        <p:nvPicPr>
          <p:cNvPr id="7" name="Picture 6"/>
          <p:cNvPicPr>
            <a:picLocks noChangeAspect="1"/>
          </p:cNvPicPr>
          <p:nvPr/>
        </p:nvPicPr>
        <p:blipFill>
          <a:blip r:embed="rId3"/>
          <a:stretch>
            <a:fillRect/>
          </a:stretch>
        </p:blipFill>
        <p:spPr>
          <a:xfrm>
            <a:off x="671003" y="2525594"/>
            <a:ext cx="7720345" cy="3829236"/>
          </a:xfrm>
          <a:prstGeom prst="rect">
            <a:avLst/>
          </a:prstGeom>
        </p:spPr>
      </p:pic>
    </p:spTree>
    <p:extLst>
      <p:ext uri="{BB962C8B-B14F-4D97-AF65-F5344CB8AC3E}">
        <p14:creationId xmlns:p14="http://schemas.microsoft.com/office/powerpoint/2010/main" val="233592908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19</a:t>
            </a:fld>
            <a:endParaRPr lang="en-US"/>
          </a:p>
        </p:txBody>
      </p:sp>
      <p:sp>
        <p:nvSpPr>
          <p:cNvPr id="5" name="Rectangle 2"/>
          <p:cNvSpPr txBox="1">
            <a:spLocks noChangeArrowheads="1"/>
          </p:cNvSpPr>
          <p:nvPr/>
        </p:nvSpPr>
        <p:spPr bwMode="auto">
          <a:xfrm>
            <a:off x="971600" y="1340768"/>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4000" kern="0" dirty="0" smtClean="0">
                <a:solidFill>
                  <a:srgbClr val="A50021"/>
                </a:solidFill>
              </a:rPr>
              <a:t>Süreçlerle yönetim</a:t>
            </a:r>
            <a:endParaRPr lang="en-US" altLang="tr-TR" sz="3200" kern="0" dirty="0">
              <a:solidFill>
                <a:srgbClr val="A50021"/>
              </a:solidFill>
            </a:endParaRPr>
          </a:p>
        </p:txBody>
      </p:sp>
      <p:sp>
        <p:nvSpPr>
          <p:cNvPr id="7" name="Rectangle 6"/>
          <p:cNvSpPr/>
          <p:nvPr/>
        </p:nvSpPr>
        <p:spPr>
          <a:xfrm>
            <a:off x="1187624" y="2715338"/>
            <a:ext cx="6984776" cy="1892826"/>
          </a:xfrm>
          <a:prstGeom prst="rect">
            <a:avLst/>
          </a:prstGeom>
        </p:spPr>
        <p:txBody>
          <a:bodyPr wrap="square">
            <a:spAutoFit/>
          </a:bodyPr>
          <a:lstStyle/>
          <a:p>
            <a:pPr>
              <a:lnSpc>
                <a:spcPct val="150000"/>
              </a:lnSpc>
            </a:pPr>
            <a:r>
              <a:rPr lang="tr-TR" sz="24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PETEK-KAVDEM UZÖP</a:t>
            </a:r>
            <a:endParaRPr lang="tr-TR" sz="24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endParaRPr>
          </a:p>
          <a:p>
            <a:pPr>
              <a:lnSpc>
                <a:spcPct val="150000"/>
              </a:lnSpc>
            </a:pPr>
            <a:r>
              <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rPr>
              <a:t>http</a:t>
            </a:r>
            <a:r>
              <a:rPr lang="tr-TR"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rPr>
              <a:t>://</a:t>
            </a:r>
            <a:r>
              <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rPr>
              <a:t>petek.pau.edu.tr/moodle/course/index.php?categoryid=5</a:t>
            </a:r>
            <a:endPar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Pamukkale Üniversitesi PUSULA Sistemine erişimde kullanılan kullanıcı adı ve şifreyle erişilebilir</a:t>
            </a:r>
            <a:endParaRPr lang="en-US"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66538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2</a:t>
            </a:fld>
            <a:endParaRPr lang="en-US" altLang="en-US" sz="1400" smtClean="0"/>
          </a:p>
        </p:txBody>
      </p:sp>
      <p:sp>
        <p:nvSpPr>
          <p:cNvPr id="2051" name="Rectangle 4"/>
          <p:cNvSpPr>
            <a:spLocks noGrp="1" noChangeArrowheads="1"/>
          </p:cNvSpPr>
          <p:nvPr>
            <p:ph type="title"/>
          </p:nvPr>
        </p:nvSpPr>
        <p:spPr>
          <a:xfrm>
            <a:off x="395536" y="2060848"/>
            <a:ext cx="8604448" cy="1800200"/>
          </a:xfrm>
        </p:spPr>
        <p:txBody>
          <a:bodyPr/>
          <a:lstStyle/>
          <a:p>
            <a:pPr eaLnBrk="1" hangingPunct="1">
              <a:lnSpc>
                <a:spcPct val="120000"/>
              </a:lnSpc>
              <a:spcBef>
                <a:spcPts val="1200"/>
              </a:spcBef>
              <a:spcAft>
                <a:spcPts val="1800"/>
              </a:spcAft>
            </a:pPr>
            <a:r>
              <a:rPr lang="tr-TR" altLang="en-US" sz="3600" dirty="0" smtClean="0">
                <a:solidFill>
                  <a:srgbClr val="A50021"/>
                </a:solidFill>
              </a:rPr>
              <a:t>“En iyi süreç tanımlamayı ve dokümantasyonunu </a:t>
            </a:r>
            <a:br>
              <a:rPr lang="tr-TR" altLang="en-US" sz="3600" dirty="0" smtClean="0">
                <a:solidFill>
                  <a:srgbClr val="A50021"/>
                </a:solidFill>
              </a:rPr>
            </a:br>
            <a:r>
              <a:rPr lang="tr-TR" altLang="en-US" sz="3600" dirty="0" smtClean="0">
                <a:solidFill>
                  <a:srgbClr val="A50021"/>
                </a:solidFill>
              </a:rPr>
              <a:t>işi yapan oluşturur»</a:t>
            </a: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Tree>
    <p:extLst>
      <p:ext uri="{BB962C8B-B14F-4D97-AF65-F5344CB8AC3E}">
        <p14:creationId xmlns:p14="http://schemas.microsoft.com/office/powerpoint/2010/main" val="8343853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93560" y="6247770"/>
            <a:ext cx="2133600" cy="476250"/>
          </a:xfrm>
        </p:spPr>
        <p:txBody>
          <a:bodyPr/>
          <a:lstStyle/>
          <a:p>
            <a:pPr>
              <a:defRPr/>
            </a:pPr>
            <a:fld id="{9A51AE22-8014-4564-BCD7-FB836EBB2DBF}" type="slidenum">
              <a:rPr lang="en-US" smtClean="0"/>
              <a:pPr>
                <a:defRPr/>
              </a:pPr>
              <a:t>20</a:t>
            </a:fld>
            <a:endParaRPr lang="en-US"/>
          </a:p>
        </p:txBody>
      </p:sp>
      <p:sp>
        <p:nvSpPr>
          <p:cNvPr id="5" name="Rectangle 2"/>
          <p:cNvSpPr txBox="1">
            <a:spLocks noChangeArrowheads="1"/>
          </p:cNvSpPr>
          <p:nvPr/>
        </p:nvSpPr>
        <p:spPr bwMode="auto">
          <a:xfrm>
            <a:off x="1727684" y="116632"/>
            <a:ext cx="6048672" cy="9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
            </a:r>
            <a:br>
              <a:rPr lang="tr-TR" altLang="tr-TR" sz="2800" kern="0" dirty="0" smtClean="0">
                <a:solidFill>
                  <a:srgbClr val="A50021"/>
                </a:solidFill>
              </a:rPr>
            </a:br>
            <a:r>
              <a:rPr lang="tr-TR" altLang="tr-TR" sz="2800" kern="0" dirty="0" smtClean="0">
                <a:solidFill>
                  <a:srgbClr val="A50021"/>
                </a:solidFill>
              </a:rPr>
              <a:t>Süreç mimarisinin bileşenleri (</a:t>
            </a:r>
            <a:r>
              <a:rPr lang="tr-TR" altLang="tr-TR" sz="2800" kern="0" dirty="0" err="1" smtClean="0">
                <a:solidFill>
                  <a:srgbClr val="A50021"/>
                </a:solidFill>
              </a:rPr>
              <a:t>Porter</a:t>
            </a:r>
            <a:r>
              <a:rPr lang="tr-TR" altLang="tr-TR" sz="2800" kern="0" dirty="0" smtClean="0">
                <a:solidFill>
                  <a:srgbClr val="A50021"/>
                </a:solidFill>
              </a:rPr>
              <a:t>)</a:t>
            </a:r>
            <a:r>
              <a:rPr lang="tr-TR" altLang="tr-TR" sz="2000" kern="0" dirty="0" smtClean="0">
                <a:solidFill>
                  <a:srgbClr val="A50021"/>
                </a:solidFill>
              </a:rPr>
              <a:t/>
            </a:r>
            <a:br>
              <a:rPr lang="tr-TR" altLang="tr-TR" sz="2000" kern="0" dirty="0" smtClean="0">
                <a:solidFill>
                  <a:srgbClr val="A50021"/>
                </a:solidFill>
              </a:rPr>
            </a:br>
            <a:endParaRPr lang="en-US" altLang="tr-TR" sz="2000" kern="0" dirty="0">
              <a:solidFill>
                <a:srgbClr val="A50021"/>
              </a:solidFill>
            </a:endParaRPr>
          </a:p>
        </p:txBody>
      </p:sp>
      <p:sp>
        <p:nvSpPr>
          <p:cNvPr id="3" name="Rounded Rectangle 2"/>
          <p:cNvSpPr/>
          <p:nvPr/>
        </p:nvSpPr>
        <p:spPr>
          <a:xfrm>
            <a:off x="971600" y="1558725"/>
            <a:ext cx="1080120" cy="396835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ounded Rectangle 6"/>
          <p:cNvSpPr/>
          <p:nvPr/>
        </p:nvSpPr>
        <p:spPr>
          <a:xfrm>
            <a:off x="6673956" y="1630734"/>
            <a:ext cx="1080120" cy="3968353"/>
          </a:xfrm>
          <a:prstGeom prst="roundRect">
            <a:avLst/>
          </a:prstGeom>
          <a:solidFill>
            <a:srgbClr val="FFE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205441" y="4583062"/>
            <a:ext cx="4248472" cy="9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2205441" y="2408804"/>
            <a:ext cx="4248472" cy="210224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Isosceles Triangle 9"/>
          <p:cNvSpPr/>
          <p:nvPr/>
        </p:nvSpPr>
        <p:spPr>
          <a:xfrm>
            <a:off x="2277449" y="1052736"/>
            <a:ext cx="4176464" cy="1282098"/>
          </a:xfrm>
          <a:prstGeom prst="triangle">
            <a:avLst>
              <a:gd name="adj" fmla="val 4807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3635896" y="1655800"/>
            <a:ext cx="1368152"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Yönetim süreçleri</a:t>
            </a:r>
            <a:endParaRPr lang="tr-TR" sz="2000" dirty="0">
              <a:solidFill>
                <a:schemeClr val="tx1"/>
              </a:solidFill>
            </a:endParaRPr>
          </a:p>
        </p:txBody>
      </p:sp>
      <p:sp>
        <p:nvSpPr>
          <p:cNvPr id="12" name="Rectangle 11"/>
          <p:cNvSpPr/>
          <p:nvPr/>
        </p:nvSpPr>
        <p:spPr>
          <a:xfrm>
            <a:off x="3239852" y="3113986"/>
            <a:ext cx="2160240"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err="1" smtClean="0">
                <a:solidFill>
                  <a:schemeClr val="tx1"/>
                </a:solidFill>
              </a:rPr>
              <a:t>Operasyonel</a:t>
            </a:r>
            <a:r>
              <a:rPr lang="tr-TR" sz="2000" dirty="0" smtClean="0">
                <a:solidFill>
                  <a:schemeClr val="tx1"/>
                </a:solidFill>
              </a:rPr>
              <a:t> süreçler</a:t>
            </a:r>
            <a:endParaRPr lang="tr-TR" sz="2000" dirty="0">
              <a:solidFill>
                <a:schemeClr val="tx1"/>
              </a:solidFill>
            </a:endParaRPr>
          </a:p>
        </p:txBody>
      </p:sp>
      <p:sp>
        <p:nvSpPr>
          <p:cNvPr id="13" name="Rectangle 12"/>
          <p:cNvSpPr/>
          <p:nvPr/>
        </p:nvSpPr>
        <p:spPr>
          <a:xfrm>
            <a:off x="3340155" y="4727078"/>
            <a:ext cx="2160240"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Destek süreçler</a:t>
            </a:r>
            <a:endParaRPr lang="tr-TR" sz="2000" dirty="0">
              <a:solidFill>
                <a:schemeClr val="tx1"/>
              </a:solidFill>
            </a:endParaRPr>
          </a:p>
        </p:txBody>
      </p:sp>
      <p:sp>
        <p:nvSpPr>
          <p:cNvPr id="14" name="Rectangle 13"/>
          <p:cNvSpPr/>
          <p:nvPr/>
        </p:nvSpPr>
        <p:spPr>
          <a:xfrm rot="16200000">
            <a:off x="-48683" y="3113985"/>
            <a:ext cx="3016627"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Tedarikçiler/Sağlayıcılar</a:t>
            </a:r>
            <a:endParaRPr lang="tr-TR" sz="2000" dirty="0">
              <a:solidFill>
                <a:schemeClr val="tx1"/>
              </a:solidFill>
            </a:endParaRPr>
          </a:p>
        </p:txBody>
      </p:sp>
      <p:sp>
        <p:nvSpPr>
          <p:cNvPr id="15" name="Rectangle 14"/>
          <p:cNvSpPr/>
          <p:nvPr/>
        </p:nvSpPr>
        <p:spPr>
          <a:xfrm rot="16200000">
            <a:off x="5407224" y="3292439"/>
            <a:ext cx="3605348"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Müşteriler/Paydaşlar (Yararlananlar)</a:t>
            </a:r>
            <a:endParaRPr lang="tr-TR" sz="2000" dirty="0">
              <a:solidFill>
                <a:schemeClr val="tx1"/>
              </a:solidFill>
            </a:endParaRPr>
          </a:p>
        </p:txBody>
      </p:sp>
      <p:sp>
        <p:nvSpPr>
          <p:cNvPr id="4" name="Footer Placeholder 3"/>
          <p:cNvSpPr>
            <a:spLocks noGrp="1"/>
          </p:cNvSpPr>
          <p:nvPr>
            <p:ph type="ftr" sz="quarter" idx="11"/>
          </p:nvPr>
        </p:nvSpPr>
        <p:spPr>
          <a:xfrm>
            <a:off x="2627784" y="6525344"/>
            <a:ext cx="3896072" cy="280119"/>
          </a:xfrm>
        </p:spPr>
        <p:txBody>
          <a:bodyPr/>
          <a:lstStyle/>
          <a:p>
            <a:pPr>
              <a:defRPr/>
            </a:pPr>
            <a:r>
              <a:rPr lang="en-US" smtClean="0"/>
              <a:t>2017KRM004-PAÜ KalSİS Projesi Eğitimleri, 16 Ocak 2019 </a:t>
            </a:r>
            <a:endParaRPr lang="en-US" dirty="0"/>
          </a:p>
        </p:txBody>
      </p:sp>
      <p:sp>
        <p:nvSpPr>
          <p:cNvPr id="17" name="Rectangle 3"/>
          <p:cNvSpPr txBox="1">
            <a:spLocks noChangeArrowheads="1"/>
          </p:cNvSpPr>
          <p:nvPr/>
        </p:nvSpPr>
        <p:spPr bwMode="auto">
          <a:xfrm>
            <a:off x="1043608" y="5674052"/>
            <a:ext cx="6552728" cy="879864"/>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2400" kern="0" dirty="0" smtClean="0">
                <a:solidFill>
                  <a:schemeClr val="bg1"/>
                </a:solidFill>
                <a:latin typeface="+mj-lt"/>
              </a:rPr>
              <a:t>Üniversitenin paydaşları Stratejik Planda ayrıntılı tanımlanmaktadır.</a:t>
            </a:r>
          </a:p>
        </p:txBody>
      </p:sp>
    </p:spTree>
    <p:extLst>
      <p:ext uri="{BB962C8B-B14F-4D97-AF65-F5344CB8AC3E}">
        <p14:creationId xmlns:p14="http://schemas.microsoft.com/office/powerpoint/2010/main" val="6935991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21</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33145" y="2091869"/>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55576" y="3828311"/>
            <a:ext cx="7776864" cy="1694270"/>
            <a:chOff x="736576" y="4061330"/>
            <a:chExt cx="7776864" cy="1694270"/>
          </a:xfrm>
        </p:grpSpPr>
        <p:sp>
          <p:nvSpPr>
            <p:cNvPr id="41" name="Rectangle 40"/>
            <p:cNvSpPr/>
            <p:nvPr/>
          </p:nvSpPr>
          <p:spPr>
            <a:xfrm>
              <a:off x="736576" y="4230930"/>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a:xfrm>
            <a:off x="2650268" y="6581415"/>
            <a:ext cx="4040088" cy="280119"/>
          </a:xfrm>
        </p:spPr>
        <p:txBody>
          <a:bodyPr/>
          <a:lstStyle/>
          <a:p>
            <a:pPr>
              <a:defRPr/>
            </a:pPr>
            <a:r>
              <a:rPr lang="en-US" smtClean="0"/>
              <a:t>2017KRM004-PAÜ KalSİS Projesi Eğitimleri, 16 Ocak 2019 </a:t>
            </a:r>
            <a:endParaRPr lang="en-US" dirty="0"/>
          </a:p>
        </p:txBody>
      </p:sp>
      <p:sp>
        <p:nvSpPr>
          <p:cNvPr id="55" name="Rounded Rectangle 54"/>
          <p:cNvSpPr/>
          <p:nvPr/>
        </p:nvSpPr>
        <p:spPr>
          <a:xfrm>
            <a:off x="536381" y="5693845"/>
            <a:ext cx="8398896" cy="9671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0721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22</a:t>
            </a:fld>
            <a:endParaRPr lang="en-US"/>
          </a:p>
        </p:txBody>
      </p:sp>
      <p:sp>
        <p:nvSpPr>
          <p:cNvPr id="7" name="TextBox 6"/>
          <p:cNvSpPr txBox="1"/>
          <p:nvPr/>
        </p:nvSpPr>
        <p:spPr>
          <a:xfrm>
            <a:off x="3275856" y="11380"/>
            <a:ext cx="2544286" cy="369332"/>
          </a:xfrm>
          <a:prstGeom prst="rect">
            <a:avLst/>
          </a:prstGeom>
          <a:noFill/>
        </p:spPr>
        <p:txBody>
          <a:bodyPr wrap="none" rtlCol="0">
            <a:spAutoFit/>
          </a:bodyPr>
          <a:lstStyle/>
          <a:p>
            <a:r>
              <a:rPr lang="tr-TR" dirty="0" smtClean="0">
                <a:solidFill>
                  <a:srgbClr val="A50021"/>
                </a:solidFill>
              </a:rPr>
              <a:t>Süreç yönetimi araçları</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135803" y="419801"/>
            <a:ext cx="9024050" cy="2464986"/>
          </a:xfrm>
          <a:prstGeom prst="rect">
            <a:avLst/>
          </a:prstGeom>
        </p:spPr>
      </p:pic>
      <p:pic>
        <p:nvPicPr>
          <p:cNvPr id="4" name="Picture 3"/>
          <p:cNvPicPr>
            <a:picLocks noChangeAspect="1"/>
          </p:cNvPicPr>
          <p:nvPr/>
        </p:nvPicPr>
        <p:blipFill>
          <a:blip r:embed="rId4"/>
          <a:stretch>
            <a:fillRect/>
          </a:stretch>
        </p:blipFill>
        <p:spPr>
          <a:xfrm>
            <a:off x="4806384" y="2512702"/>
            <a:ext cx="3264414" cy="2386779"/>
          </a:xfrm>
          <a:prstGeom prst="rect">
            <a:avLst/>
          </a:prstGeom>
        </p:spPr>
      </p:pic>
      <p:pic>
        <p:nvPicPr>
          <p:cNvPr id="6" name="Picture 5"/>
          <p:cNvPicPr>
            <a:picLocks noChangeAspect="1"/>
          </p:cNvPicPr>
          <p:nvPr/>
        </p:nvPicPr>
        <p:blipFill>
          <a:blip r:embed="rId5"/>
          <a:stretch>
            <a:fillRect/>
          </a:stretch>
        </p:blipFill>
        <p:spPr>
          <a:xfrm>
            <a:off x="1691680" y="4468656"/>
            <a:ext cx="2728840" cy="2143021"/>
          </a:xfrm>
          <a:prstGeom prst="rect">
            <a:avLst/>
          </a:prstGeom>
        </p:spPr>
      </p:pic>
      <p:pic>
        <p:nvPicPr>
          <p:cNvPr id="5" name="Picture 4"/>
          <p:cNvPicPr>
            <a:picLocks noChangeAspect="1"/>
          </p:cNvPicPr>
          <p:nvPr/>
        </p:nvPicPr>
        <p:blipFill>
          <a:blip r:embed="rId6"/>
          <a:stretch>
            <a:fillRect/>
          </a:stretch>
        </p:blipFill>
        <p:spPr>
          <a:xfrm>
            <a:off x="135803" y="2597768"/>
            <a:ext cx="3546331" cy="1925593"/>
          </a:xfrm>
          <a:prstGeom prst="rect">
            <a:avLst/>
          </a:prstGeom>
        </p:spPr>
      </p:pic>
      <p:sp>
        <p:nvSpPr>
          <p:cNvPr id="3" name="Footer Placeholder 2"/>
          <p:cNvSpPr>
            <a:spLocks noGrp="1"/>
          </p:cNvSpPr>
          <p:nvPr>
            <p:ph type="ftr" sz="quarter" idx="11"/>
          </p:nvPr>
        </p:nvSpPr>
        <p:spPr/>
        <p:txBody>
          <a:bodyPr/>
          <a:lstStyle/>
          <a:p>
            <a:pPr>
              <a:defRPr/>
            </a:pPr>
            <a:r>
              <a:rPr lang="en-US" smtClean="0"/>
              <a:t>2017KRM004-PAÜ KalSİS Projesi Eğitimleri, 16 Ocak 2019 </a:t>
            </a:r>
            <a:endParaRPr lang="en-US"/>
          </a:p>
        </p:txBody>
      </p:sp>
      <p:pic>
        <p:nvPicPr>
          <p:cNvPr id="10" name="Picture 9"/>
          <p:cNvPicPr>
            <a:picLocks noChangeAspect="1"/>
          </p:cNvPicPr>
          <p:nvPr/>
        </p:nvPicPr>
        <p:blipFill>
          <a:blip r:embed="rId7"/>
          <a:stretch>
            <a:fillRect/>
          </a:stretch>
        </p:blipFill>
        <p:spPr>
          <a:xfrm>
            <a:off x="6014612" y="4868991"/>
            <a:ext cx="2078248" cy="1754052"/>
          </a:xfrm>
          <a:prstGeom prst="rect">
            <a:avLst/>
          </a:prstGeom>
        </p:spPr>
      </p:pic>
    </p:spTree>
    <p:extLst>
      <p:ext uri="{BB962C8B-B14F-4D97-AF65-F5344CB8AC3E}">
        <p14:creationId xmlns:p14="http://schemas.microsoft.com/office/powerpoint/2010/main" val="4545388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23</a:t>
            </a:fld>
            <a:endParaRPr lang="en-US"/>
          </a:p>
        </p:txBody>
      </p:sp>
      <p:grpSp>
        <p:nvGrpSpPr>
          <p:cNvPr id="8" name="Group 7"/>
          <p:cNvGrpSpPr/>
          <p:nvPr/>
        </p:nvGrpSpPr>
        <p:grpSpPr>
          <a:xfrm>
            <a:off x="1727787" y="2060848"/>
            <a:ext cx="5760640" cy="4331049"/>
            <a:chOff x="1403648" y="1916832"/>
            <a:chExt cx="6805264" cy="4573466"/>
          </a:xfrm>
        </p:grpSpPr>
        <p:pic>
          <p:nvPicPr>
            <p:cNvPr id="9" name="Picture 8"/>
            <p:cNvPicPr>
              <a:picLocks noChangeAspect="1"/>
            </p:cNvPicPr>
            <p:nvPr/>
          </p:nvPicPr>
          <p:blipFill>
            <a:blip r:embed="rId3"/>
            <a:stretch>
              <a:fillRect/>
            </a:stretch>
          </p:blipFill>
          <p:spPr>
            <a:xfrm>
              <a:off x="1763688" y="1916832"/>
              <a:ext cx="6264696" cy="4573466"/>
            </a:xfrm>
            <a:prstGeom prst="rect">
              <a:avLst/>
            </a:prstGeom>
          </p:spPr>
        </p:pic>
        <p:sp>
          <p:nvSpPr>
            <p:cNvPr id="10" name="TextBox 9"/>
            <p:cNvSpPr txBox="1"/>
            <p:nvPr/>
          </p:nvSpPr>
          <p:spPr>
            <a:xfrm>
              <a:off x="2267743" y="1990581"/>
              <a:ext cx="1440160" cy="650007"/>
            </a:xfrm>
            <a:prstGeom prst="rect">
              <a:avLst/>
            </a:prstGeom>
            <a:solidFill>
              <a:srgbClr val="003399"/>
            </a:solidFill>
          </p:spPr>
          <p:txBody>
            <a:bodyPr wrap="square" rtlCol="0">
              <a:spAutoFit/>
            </a:bodyPr>
            <a:lstStyle/>
            <a:p>
              <a:pPr algn="ctr"/>
              <a:r>
                <a:rPr lang="tr-TR" b="1" dirty="0" smtClean="0">
                  <a:solidFill>
                    <a:srgbClr val="FFFF00"/>
                  </a:solidFill>
                </a:rPr>
                <a:t>Ne ile?</a:t>
              </a:r>
            </a:p>
            <a:p>
              <a:pPr algn="ctr"/>
              <a:r>
                <a:rPr lang="tr-TR" sz="1600" dirty="0" smtClean="0">
                  <a:solidFill>
                    <a:schemeClr val="bg1"/>
                  </a:solidFill>
                </a:rPr>
                <a:t>Kaynaklar</a:t>
              </a:r>
              <a:endParaRPr lang="en-US" sz="1600" dirty="0">
                <a:solidFill>
                  <a:schemeClr val="bg1"/>
                </a:solidFill>
              </a:endParaRPr>
            </a:p>
          </p:txBody>
        </p:sp>
        <p:sp>
          <p:nvSpPr>
            <p:cNvPr id="11" name="TextBox 10"/>
            <p:cNvSpPr txBox="1"/>
            <p:nvPr/>
          </p:nvSpPr>
          <p:spPr>
            <a:xfrm>
              <a:off x="6678487" y="3184902"/>
              <a:ext cx="1530425" cy="1430015"/>
            </a:xfrm>
            <a:prstGeom prst="rect">
              <a:avLst/>
            </a:prstGeom>
            <a:solidFill>
              <a:srgbClr val="003399"/>
            </a:solidFill>
          </p:spPr>
          <p:txBody>
            <a:bodyPr wrap="square" rtlCol="0">
              <a:spAutoFit/>
            </a:bodyPr>
            <a:lstStyle/>
            <a:p>
              <a:pPr algn="ctr"/>
              <a:endParaRPr lang="tr-TR" sz="1600" dirty="0" smtClean="0">
                <a:solidFill>
                  <a:schemeClr val="bg1"/>
                </a:solidFill>
              </a:endParaRPr>
            </a:p>
            <a:p>
              <a:pPr algn="ctr"/>
              <a:r>
                <a:rPr lang="tr-TR" b="1" dirty="0" smtClean="0">
                  <a:solidFill>
                    <a:srgbClr val="FFFF00"/>
                  </a:solidFill>
                </a:rPr>
                <a:t>Çıktılar</a:t>
              </a:r>
            </a:p>
            <a:p>
              <a:pPr algn="ctr"/>
              <a:r>
                <a:rPr lang="tr-TR" sz="1600" dirty="0" smtClean="0">
                  <a:solidFill>
                    <a:schemeClr val="bg1"/>
                  </a:solidFill>
                </a:rPr>
                <a:t>Kime/</a:t>
              </a:r>
            </a:p>
            <a:p>
              <a:pPr algn="ctr"/>
              <a:r>
                <a:rPr lang="tr-TR" sz="1600" dirty="0" smtClean="0">
                  <a:solidFill>
                    <a:schemeClr val="bg1"/>
                  </a:solidFill>
                </a:rPr>
                <a:t>Nereye</a:t>
              </a:r>
            </a:p>
            <a:p>
              <a:pPr algn="ctr"/>
              <a:endParaRPr lang="en-US" sz="1600" dirty="0">
                <a:solidFill>
                  <a:schemeClr val="bg1"/>
                </a:solidFill>
              </a:endParaRPr>
            </a:p>
          </p:txBody>
        </p:sp>
        <p:sp>
          <p:nvSpPr>
            <p:cNvPr id="12" name="TextBox 11"/>
            <p:cNvSpPr txBox="1"/>
            <p:nvPr/>
          </p:nvSpPr>
          <p:spPr>
            <a:xfrm>
              <a:off x="6228185" y="2060848"/>
              <a:ext cx="1704924" cy="650007"/>
            </a:xfrm>
            <a:prstGeom prst="rect">
              <a:avLst/>
            </a:prstGeom>
            <a:solidFill>
              <a:srgbClr val="003399"/>
            </a:solidFill>
          </p:spPr>
          <p:txBody>
            <a:bodyPr wrap="square" rtlCol="0">
              <a:spAutoFit/>
            </a:bodyPr>
            <a:lstStyle/>
            <a:p>
              <a:pPr algn="ctr"/>
              <a:r>
                <a:rPr lang="tr-TR" b="1" dirty="0" smtClean="0">
                  <a:solidFill>
                    <a:srgbClr val="FFFF00"/>
                  </a:solidFill>
                </a:rPr>
                <a:t>Kiminle?</a:t>
              </a:r>
            </a:p>
            <a:p>
              <a:pPr algn="ctr"/>
              <a:r>
                <a:rPr lang="tr-TR" sz="1600" dirty="0" smtClean="0">
                  <a:solidFill>
                    <a:schemeClr val="bg1"/>
                  </a:solidFill>
                </a:rPr>
                <a:t>Personel</a:t>
              </a:r>
              <a:endParaRPr lang="en-US" sz="1600" dirty="0">
                <a:solidFill>
                  <a:schemeClr val="bg1"/>
                </a:solidFill>
              </a:endParaRPr>
            </a:p>
          </p:txBody>
        </p:sp>
        <p:sp>
          <p:nvSpPr>
            <p:cNvPr id="13" name="TextBox 12"/>
            <p:cNvSpPr txBox="1"/>
            <p:nvPr/>
          </p:nvSpPr>
          <p:spPr>
            <a:xfrm>
              <a:off x="1583159" y="5446191"/>
              <a:ext cx="2032198" cy="877509"/>
            </a:xfrm>
            <a:prstGeom prst="rect">
              <a:avLst/>
            </a:prstGeom>
            <a:solidFill>
              <a:srgbClr val="003399"/>
            </a:solidFill>
          </p:spPr>
          <p:txBody>
            <a:bodyPr wrap="square" rtlCol="0">
              <a:spAutoFit/>
            </a:bodyPr>
            <a:lstStyle/>
            <a:p>
              <a:pPr algn="ctr"/>
              <a:r>
                <a:rPr lang="tr-TR" sz="1600" b="1" dirty="0" smtClean="0">
                  <a:solidFill>
                    <a:srgbClr val="FFFF00"/>
                  </a:solidFill>
                </a:rPr>
                <a:t>Nasıl yapılır?</a:t>
              </a:r>
            </a:p>
            <a:p>
              <a:pPr algn="ctr"/>
              <a:r>
                <a:rPr lang="tr-TR" sz="1600" dirty="0" smtClean="0">
                  <a:solidFill>
                    <a:schemeClr val="bg1"/>
                  </a:solidFill>
                </a:rPr>
                <a:t>Yöntemler/</a:t>
              </a:r>
            </a:p>
            <a:p>
              <a:pPr algn="ctr"/>
              <a:r>
                <a:rPr lang="tr-TR" sz="1600" dirty="0" smtClean="0">
                  <a:solidFill>
                    <a:schemeClr val="bg1"/>
                  </a:solidFill>
                </a:rPr>
                <a:t>Dokümantasyon</a:t>
              </a:r>
              <a:endParaRPr lang="en-US" sz="1600" dirty="0">
                <a:solidFill>
                  <a:schemeClr val="bg1"/>
                </a:solidFill>
              </a:endParaRPr>
            </a:p>
          </p:txBody>
        </p:sp>
        <p:sp>
          <p:nvSpPr>
            <p:cNvPr id="14" name="TextBox 13"/>
            <p:cNvSpPr txBox="1"/>
            <p:nvPr/>
          </p:nvSpPr>
          <p:spPr>
            <a:xfrm>
              <a:off x="1403648" y="3184902"/>
              <a:ext cx="1440160" cy="1202512"/>
            </a:xfrm>
            <a:prstGeom prst="rect">
              <a:avLst/>
            </a:prstGeom>
            <a:solidFill>
              <a:srgbClr val="003399"/>
            </a:solidFill>
          </p:spPr>
          <p:txBody>
            <a:bodyPr wrap="square" rtlCol="0">
              <a:spAutoFit/>
            </a:bodyPr>
            <a:lstStyle/>
            <a:p>
              <a:pPr algn="ctr"/>
              <a:r>
                <a:rPr lang="tr-TR" sz="2000" b="1" dirty="0" smtClean="0">
                  <a:solidFill>
                    <a:srgbClr val="FFFF00"/>
                  </a:solidFill>
                </a:rPr>
                <a:t>Girdiler</a:t>
              </a:r>
            </a:p>
            <a:p>
              <a:pPr algn="ctr"/>
              <a:r>
                <a:rPr lang="tr-TR" sz="1600" dirty="0" smtClean="0">
                  <a:solidFill>
                    <a:schemeClr val="bg1"/>
                  </a:solidFill>
                </a:rPr>
                <a:t>Kimden/</a:t>
              </a:r>
            </a:p>
            <a:p>
              <a:pPr algn="ctr"/>
              <a:r>
                <a:rPr lang="tr-TR" sz="1600" dirty="0" smtClean="0">
                  <a:solidFill>
                    <a:schemeClr val="bg1"/>
                  </a:solidFill>
                </a:rPr>
                <a:t>Nereden</a:t>
              </a:r>
            </a:p>
            <a:p>
              <a:pPr algn="ctr"/>
              <a:endParaRPr lang="en-US" sz="1600" dirty="0">
                <a:solidFill>
                  <a:schemeClr val="bg1"/>
                </a:solidFill>
              </a:endParaRPr>
            </a:p>
          </p:txBody>
        </p:sp>
        <p:sp>
          <p:nvSpPr>
            <p:cNvPr id="15" name="TextBox 14"/>
            <p:cNvSpPr txBox="1"/>
            <p:nvPr/>
          </p:nvSpPr>
          <p:spPr>
            <a:xfrm>
              <a:off x="6196316" y="5235483"/>
              <a:ext cx="1704924" cy="1170013"/>
            </a:xfrm>
            <a:prstGeom prst="rect">
              <a:avLst/>
            </a:prstGeom>
            <a:solidFill>
              <a:srgbClr val="003399"/>
            </a:solidFill>
          </p:spPr>
          <p:txBody>
            <a:bodyPr wrap="square" rtlCol="0">
              <a:spAutoFit/>
            </a:bodyPr>
            <a:lstStyle/>
            <a:p>
              <a:pPr algn="ctr"/>
              <a:r>
                <a:rPr lang="tr-TR" b="1" dirty="0" smtClean="0">
                  <a:solidFill>
                    <a:srgbClr val="FFFF00"/>
                  </a:solidFill>
                </a:rPr>
                <a:t>Sonuçlar</a:t>
              </a:r>
              <a:r>
                <a:rPr lang="tr-TR" b="1" dirty="0" smtClean="0">
                  <a:solidFill>
                    <a:schemeClr val="bg1"/>
                  </a:solidFill>
                </a:rPr>
                <a:t> </a:t>
              </a:r>
              <a:r>
                <a:rPr lang="tr-TR" sz="1600" dirty="0" smtClean="0">
                  <a:solidFill>
                    <a:schemeClr val="bg1"/>
                  </a:solidFill>
                </a:rPr>
                <a:t>Nasıl?</a:t>
              </a:r>
            </a:p>
            <a:p>
              <a:pPr algn="ctr"/>
              <a:r>
                <a:rPr lang="tr-TR" sz="1600" dirty="0" smtClean="0">
                  <a:solidFill>
                    <a:schemeClr val="bg1"/>
                  </a:solidFill>
                </a:rPr>
                <a:t>Performans indikatörleri</a:t>
              </a:r>
              <a:endParaRPr lang="en-US" sz="1600" dirty="0">
                <a:solidFill>
                  <a:schemeClr val="bg1"/>
                </a:solidFill>
              </a:endParaRPr>
            </a:p>
          </p:txBody>
        </p:sp>
        <p:sp>
          <p:nvSpPr>
            <p:cNvPr id="16" name="TextBox 15"/>
            <p:cNvSpPr txBox="1"/>
            <p:nvPr/>
          </p:nvSpPr>
          <p:spPr>
            <a:xfrm>
              <a:off x="4018386" y="3320149"/>
              <a:ext cx="1661097" cy="1430015"/>
            </a:xfrm>
            <a:prstGeom prst="rect">
              <a:avLst/>
            </a:prstGeom>
            <a:solidFill>
              <a:srgbClr val="003399"/>
            </a:solidFill>
          </p:spPr>
          <p:txBody>
            <a:bodyPr wrap="square" rtlCol="0">
              <a:spAutoFit/>
            </a:bodyPr>
            <a:lstStyle/>
            <a:p>
              <a:pPr algn="ctr"/>
              <a:r>
                <a:rPr lang="tr-TR" b="1" dirty="0" smtClean="0">
                  <a:solidFill>
                    <a:srgbClr val="FFFF00"/>
                  </a:solidFill>
                </a:rPr>
                <a:t>Süreç</a:t>
              </a:r>
            </a:p>
            <a:p>
              <a:pPr algn="ctr"/>
              <a:r>
                <a:rPr lang="tr-TR" sz="1600" dirty="0" smtClean="0">
                  <a:solidFill>
                    <a:schemeClr val="bg1"/>
                  </a:solidFill>
                </a:rPr>
                <a:t>(Spesifik aktiviteler)</a:t>
              </a:r>
            </a:p>
            <a:p>
              <a:pPr algn="ctr"/>
              <a:r>
                <a:rPr lang="tr-TR" sz="1600" dirty="0" smtClean="0">
                  <a:solidFill>
                    <a:schemeClr val="bg1"/>
                  </a:solidFill>
                </a:rPr>
                <a:t>Değer katmak için</a:t>
              </a:r>
            </a:p>
          </p:txBody>
        </p:sp>
      </p:grpSp>
      <p:sp>
        <p:nvSpPr>
          <p:cNvPr id="17" name="Rectangle 2"/>
          <p:cNvSpPr txBox="1">
            <a:spLocks noChangeArrowheads="1"/>
          </p:cNvSpPr>
          <p:nvPr/>
        </p:nvSpPr>
        <p:spPr>
          <a:xfrm>
            <a:off x="395536" y="248301"/>
            <a:ext cx="8136904" cy="12248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Sürecin tanımlanması:  Kaplumbağa diyagramı</a:t>
            </a:r>
            <a:endParaRPr lang="en-US" altLang="en-US" sz="3600" kern="0" dirty="0" smtClean="0">
              <a:solidFill>
                <a:srgbClr val="A50021"/>
              </a:solidFill>
            </a:endParaRPr>
          </a:p>
        </p:txBody>
      </p:sp>
      <p:sp>
        <p:nvSpPr>
          <p:cNvPr id="3" name="Footer Placeholder 2"/>
          <p:cNvSpPr>
            <a:spLocks noGrp="1"/>
          </p:cNvSpPr>
          <p:nvPr>
            <p:ph type="ftr" sz="quarter" idx="11"/>
          </p:nvPr>
        </p:nvSpPr>
        <p:spPr/>
        <p:txBody>
          <a:bodyPr/>
          <a:lstStyle/>
          <a:p>
            <a:pPr>
              <a:defRPr/>
            </a:pPr>
            <a:r>
              <a:rPr lang="en-US" smtClean="0"/>
              <a:t>2017KRM004-PAÜ KalSİS Projesi Eğitimleri, 16 Ocak 2019 </a:t>
            </a:r>
            <a:endParaRPr lang="en-US"/>
          </a:p>
        </p:txBody>
      </p:sp>
    </p:spTree>
    <p:extLst>
      <p:ext uri="{BB962C8B-B14F-4D97-AF65-F5344CB8AC3E}">
        <p14:creationId xmlns:p14="http://schemas.microsoft.com/office/powerpoint/2010/main" val="24366860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24</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74258" y="1859614"/>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16 Ocak 2019 </a:t>
            </a:r>
            <a:endParaRPr lang="en-US" dirty="0"/>
          </a:p>
        </p:txBody>
      </p:sp>
    </p:spTree>
    <p:extLst>
      <p:ext uri="{BB962C8B-B14F-4D97-AF65-F5344CB8AC3E}">
        <p14:creationId xmlns:p14="http://schemas.microsoft.com/office/powerpoint/2010/main" val="17943668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25</a:t>
            </a:fld>
            <a:endParaRPr lang="en-US"/>
          </a:p>
        </p:txBody>
      </p:sp>
      <p:sp>
        <p:nvSpPr>
          <p:cNvPr id="5" name="Rectangle 2"/>
          <p:cNvSpPr txBox="1">
            <a:spLocks noChangeArrowheads="1"/>
          </p:cNvSpPr>
          <p:nvPr/>
        </p:nvSpPr>
        <p:spPr bwMode="auto">
          <a:xfrm>
            <a:off x="539552" y="320237"/>
            <a:ext cx="835292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3200" kern="0" dirty="0" smtClean="0">
                <a:solidFill>
                  <a:srgbClr val="A50021"/>
                </a:solidFill>
              </a:rPr>
              <a:t/>
            </a:r>
            <a:br>
              <a:rPr lang="tr-TR" altLang="tr-TR" sz="3200" kern="0" dirty="0" smtClean="0">
                <a:solidFill>
                  <a:srgbClr val="A50021"/>
                </a:solidFill>
              </a:rPr>
            </a:br>
            <a:r>
              <a:rPr lang="tr-TR" altLang="tr-TR" sz="3200" kern="0" dirty="0" smtClean="0">
                <a:solidFill>
                  <a:srgbClr val="A50021"/>
                </a:solidFill>
              </a:rPr>
              <a:t>Süreç müşterileri </a:t>
            </a:r>
          </a:p>
          <a:p>
            <a:pPr eaLnBrk="1" hangingPunct="1"/>
            <a:r>
              <a:rPr lang="tr-TR" altLang="tr-TR" sz="3200" kern="0" dirty="0" smtClean="0">
                <a:solidFill>
                  <a:srgbClr val="A50021"/>
                </a:solidFill>
              </a:rPr>
              <a:t>(çıktılardan ve hizmetlerden yararlananlar)</a:t>
            </a:r>
            <a:r>
              <a:rPr lang="tr-TR" altLang="tr-TR" sz="2400" kern="0" dirty="0" smtClean="0">
                <a:solidFill>
                  <a:srgbClr val="A50021"/>
                </a:solidFill>
              </a:rPr>
              <a:t/>
            </a:r>
            <a:br>
              <a:rPr lang="tr-TR" altLang="tr-TR" sz="2400" kern="0" dirty="0" smtClean="0">
                <a:solidFill>
                  <a:srgbClr val="A50021"/>
                </a:solidFill>
              </a:rPr>
            </a:br>
            <a:endParaRPr lang="en-US" altLang="tr-TR" sz="2400" kern="0" dirty="0">
              <a:solidFill>
                <a:srgbClr val="A50021"/>
              </a:solidFill>
            </a:endParaRPr>
          </a:p>
        </p:txBody>
      </p:sp>
      <p:sp>
        <p:nvSpPr>
          <p:cNvPr id="17" name="Rectangle 3"/>
          <p:cNvSpPr txBox="1">
            <a:spLocks noChangeArrowheads="1"/>
          </p:cNvSpPr>
          <p:nvPr/>
        </p:nvSpPr>
        <p:spPr bwMode="auto">
          <a:xfrm>
            <a:off x="978026" y="1844825"/>
            <a:ext cx="763284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600"/>
              </a:spcBef>
              <a:spcAft>
                <a:spcPts val="600"/>
              </a:spcAft>
            </a:pPr>
            <a:r>
              <a:rPr lang="tr-TR" altLang="tr-TR" sz="1800" kern="0" dirty="0" smtClean="0">
                <a:solidFill>
                  <a:schemeClr val="accent2"/>
                </a:solidFill>
                <a:latin typeface="+mj-lt"/>
              </a:rPr>
              <a:t>Her sürecin çıktısı ardışık sürecin girdisi olur</a:t>
            </a:r>
          </a:p>
          <a:p>
            <a:pPr eaLnBrk="1" hangingPunct="1">
              <a:spcBef>
                <a:spcPts val="600"/>
              </a:spcBef>
              <a:spcAft>
                <a:spcPts val="600"/>
              </a:spcAft>
            </a:pPr>
            <a:r>
              <a:rPr lang="tr-TR" altLang="tr-TR" sz="1800" kern="0" dirty="0" smtClean="0">
                <a:solidFill>
                  <a:schemeClr val="accent2"/>
                </a:solidFill>
                <a:latin typeface="+mj-lt"/>
              </a:rPr>
              <a:t>Bir önceki sürecin çıktısından ve hizmetinden yararlanan sonraki sürecin sağlayıcıdır.</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3" name="Footer Placeholder 2"/>
          <p:cNvSpPr>
            <a:spLocks noGrp="1"/>
          </p:cNvSpPr>
          <p:nvPr>
            <p:ph type="ftr" sz="quarter" idx="11"/>
          </p:nvPr>
        </p:nvSpPr>
        <p:spPr/>
        <p:txBody>
          <a:bodyPr/>
          <a:lstStyle/>
          <a:p>
            <a:pPr>
              <a:defRPr/>
            </a:pPr>
            <a:r>
              <a:rPr lang="en-US" smtClean="0"/>
              <a:t>2017KRM004-PAÜ KalSİS Projesi Eğitimleri, 16 Ocak 2019 </a:t>
            </a:r>
            <a:endParaRPr lang="en-US"/>
          </a:p>
        </p:txBody>
      </p:sp>
      <p:graphicFrame>
        <p:nvGraphicFramePr>
          <p:cNvPr id="7" name="Diagram 6"/>
          <p:cNvGraphicFramePr/>
          <p:nvPr>
            <p:extLst/>
          </p:nvPr>
        </p:nvGraphicFramePr>
        <p:xfrm>
          <a:off x="1475656" y="2383878"/>
          <a:ext cx="65527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2164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26</a:t>
            </a:fld>
            <a:endParaRPr lang="en-US"/>
          </a:p>
        </p:txBody>
      </p:sp>
      <p:sp>
        <p:nvSpPr>
          <p:cNvPr id="3" name="TextBox 2"/>
          <p:cNvSpPr txBox="1"/>
          <p:nvPr/>
        </p:nvSpPr>
        <p:spPr>
          <a:xfrm>
            <a:off x="2915816" y="1196752"/>
            <a:ext cx="3493368" cy="5152180"/>
          </a:xfrm>
          <a:prstGeom prst="rect">
            <a:avLst/>
          </a:prstGeom>
          <a:solidFill>
            <a:srgbClr val="003399"/>
          </a:solidFill>
          <a:ln>
            <a:solidFill>
              <a:srgbClr val="251BE5"/>
            </a:solidFill>
          </a:ln>
        </p:spPr>
        <p:txBody>
          <a:bodyPr wrap="square" rtlCol="0">
            <a:spAutoFit/>
          </a:bodyPr>
          <a:lstStyle/>
          <a:p>
            <a:pPr defTabSz="889000">
              <a:lnSpc>
                <a:spcPct val="90000"/>
              </a:lnSpc>
              <a:spcAft>
                <a:spcPct val="35000"/>
              </a:spcAft>
            </a:pPr>
            <a:r>
              <a:rPr lang="tr-TR" sz="1600" dirty="0" smtClean="0">
                <a:solidFill>
                  <a:schemeClr val="bg1"/>
                </a:solidFill>
                <a:latin typeface="+mj-lt"/>
              </a:rPr>
              <a:t>Destek süreçler:</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Personel işlemleri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Öğrenci işleri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Muhasebe</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İç kontrol</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Kalite geliştirme</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İdari ve mali işler</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Bilişim sistemi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Bilgi işlem ve bakım onarım</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Kütüphane ve dokümantasyon</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Sağlık, Kültür, Barınma ve Spor İşletmeleri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Döner Sermaye İşletmesi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Yayın ve Basımevi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Güvenlik Hizmetleri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Kalite Yönetimi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Temizlik işleri</a:t>
            </a:r>
          </a:p>
        </p:txBody>
      </p:sp>
      <p:sp>
        <p:nvSpPr>
          <p:cNvPr id="4" name="Rectangle 2"/>
          <p:cNvSpPr txBox="1">
            <a:spLocks noChangeArrowheads="1"/>
          </p:cNvSpPr>
          <p:nvPr/>
        </p:nvSpPr>
        <p:spPr>
          <a:xfrm>
            <a:off x="539552" y="332656"/>
            <a:ext cx="8064896" cy="58844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Üniversite Destek Süreçleri (Fonksiyonel Süreçler)</a:t>
            </a:r>
            <a:r>
              <a:rPr lang="tr-TR" altLang="tr-TR" sz="2800" kern="0" dirty="0" smtClean="0">
                <a:solidFill>
                  <a:srgbClr val="A50021"/>
                </a:solidFill>
                <a:latin typeface="Comic Sans MS" panose="030F0702030302020204" pitchFamily="66" charset="0"/>
              </a:rPr>
              <a:t> </a:t>
            </a:r>
            <a:endParaRPr lang="en-US" altLang="tr-TR" sz="2000" kern="0" dirty="0">
              <a:solidFill>
                <a:srgbClr val="A50021"/>
              </a:solidFill>
              <a:latin typeface="Comic Sans MS" panose="030F0702030302020204" pitchFamily="66" charset="0"/>
            </a:endParaRPr>
          </a:p>
        </p:txBody>
      </p:sp>
      <p:sp>
        <p:nvSpPr>
          <p:cNvPr id="5" name="Footer Placeholder 4"/>
          <p:cNvSpPr>
            <a:spLocks noGrp="1"/>
          </p:cNvSpPr>
          <p:nvPr>
            <p:ph type="ftr" sz="quarter" idx="11"/>
          </p:nvPr>
        </p:nvSpPr>
        <p:spPr/>
        <p:txBody>
          <a:bodyPr/>
          <a:lstStyle/>
          <a:p>
            <a:pPr>
              <a:defRPr/>
            </a:pPr>
            <a:r>
              <a:rPr lang="en-US" smtClean="0"/>
              <a:t>2017KRM004-PAÜ KalSİS Projesi Eğitimleri, 16 Ocak 2019 </a:t>
            </a:r>
            <a:endParaRPr lang="en-US"/>
          </a:p>
        </p:txBody>
      </p:sp>
    </p:spTree>
    <p:extLst>
      <p:ext uri="{BB962C8B-B14F-4D97-AF65-F5344CB8AC3E}">
        <p14:creationId xmlns:p14="http://schemas.microsoft.com/office/powerpoint/2010/main" val="17262672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27</a:t>
            </a:fld>
            <a:endParaRPr lang="en-US"/>
          </a:p>
        </p:txBody>
      </p:sp>
      <p:pic>
        <p:nvPicPr>
          <p:cNvPr id="4" name="Picture 3"/>
          <p:cNvPicPr>
            <a:picLocks noChangeAspect="1"/>
          </p:cNvPicPr>
          <p:nvPr/>
        </p:nvPicPr>
        <p:blipFill>
          <a:blip r:embed="rId2"/>
          <a:stretch>
            <a:fillRect/>
          </a:stretch>
        </p:blipFill>
        <p:spPr>
          <a:xfrm>
            <a:off x="251520" y="1606723"/>
            <a:ext cx="4146405" cy="2657111"/>
          </a:xfrm>
          <a:prstGeom prst="rect">
            <a:avLst/>
          </a:prstGeom>
        </p:spPr>
      </p:pic>
      <p:sp>
        <p:nvSpPr>
          <p:cNvPr id="5" name="Rectangle 2"/>
          <p:cNvSpPr txBox="1">
            <a:spLocks noChangeArrowheads="1"/>
          </p:cNvSpPr>
          <p:nvPr/>
        </p:nvSpPr>
        <p:spPr>
          <a:xfrm>
            <a:off x="395536" y="248301"/>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dokümantasyonu-Akış Şemaları</a:t>
            </a:r>
            <a:endParaRPr lang="en-US" altLang="en-US" sz="3600" kern="0" dirty="0" smtClean="0">
              <a:solidFill>
                <a:srgbClr val="A50021"/>
              </a:solidFill>
            </a:endParaRPr>
          </a:p>
        </p:txBody>
      </p:sp>
      <p:sp>
        <p:nvSpPr>
          <p:cNvPr id="6" name="Rectangle 2"/>
          <p:cNvSpPr txBox="1">
            <a:spLocks noChangeArrowheads="1"/>
          </p:cNvSpPr>
          <p:nvPr/>
        </p:nvSpPr>
        <p:spPr>
          <a:xfrm>
            <a:off x="128478" y="1172013"/>
            <a:ext cx="4392488" cy="40221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000" kern="0" dirty="0" smtClean="0">
                <a:solidFill>
                  <a:srgbClr val="A50021"/>
                </a:solidFill>
              </a:rPr>
              <a:t>Post-</a:t>
            </a:r>
            <a:r>
              <a:rPr lang="tr-TR" altLang="en-US" sz="2000" kern="0" dirty="0" err="1" smtClean="0">
                <a:solidFill>
                  <a:srgbClr val="A50021"/>
                </a:solidFill>
              </a:rPr>
              <a:t>it’lerle</a:t>
            </a:r>
            <a:r>
              <a:rPr lang="tr-TR" altLang="en-US" sz="2000" kern="0" dirty="0" smtClean="0">
                <a:solidFill>
                  <a:srgbClr val="A50021"/>
                </a:solidFill>
              </a:rPr>
              <a:t> akış şeması oluşturulması</a:t>
            </a:r>
            <a:endParaRPr lang="en-US" altLang="en-US" sz="2000" kern="0" dirty="0" smtClean="0">
              <a:solidFill>
                <a:srgbClr val="A50021"/>
              </a:solidFill>
            </a:endParaRPr>
          </a:p>
        </p:txBody>
      </p:sp>
      <p:pic>
        <p:nvPicPr>
          <p:cNvPr id="7" name="Picture 6"/>
          <p:cNvPicPr>
            <a:picLocks noChangeAspect="1"/>
          </p:cNvPicPr>
          <p:nvPr/>
        </p:nvPicPr>
        <p:blipFill>
          <a:blip r:embed="rId3"/>
          <a:stretch>
            <a:fillRect/>
          </a:stretch>
        </p:blipFill>
        <p:spPr>
          <a:xfrm>
            <a:off x="3923928" y="2708920"/>
            <a:ext cx="4845079" cy="3577111"/>
          </a:xfrm>
          <a:prstGeom prst="rect">
            <a:avLst/>
          </a:prstGeom>
        </p:spPr>
      </p:pic>
    </p:spTree>
    <p:extLst>
      <p:ext uri="{BB962C8B-B14F-4D97-AF65-F5344CB8AC3E}">
        <p14:creationId xmlns:p14="http://schemas.microsoft.com/office/powerpoint/2010/main" val="9451207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28</a:t>
            </a:fld>
            <a:endParaRPr lang="en-US"/>
          </a:p>
        </p:txBody>
      </p:sp>
      <p:sp>
        <p:nvSpPr>
          <p:cNvPr id="5" name="Rectangle 2"/>
          <p:cNvSpPr txBox="1">
            <a:spLocks noChangeArrowheads="1"/>
          </p:cNvSpPr>
          <p:nvPr/>
        </p:nvSpPr>
        <p:spPr>
          <a:xfrm>
            <a:off x="323528" y="-86912"/>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t>
            </a:r>
            <a:endParaRPr lang="en-US" altLang="en-US" sz="3600" kern="0" dirty="0" smtClean="0">
              <a:solidFill>
                <a:srgbClr val="A50021"/>
              </a:solidFill>
            </a:endParaRPr>
          </a:p>
        </p:txBody>
      </p:sp>
      <p:sp>
        <p:nvSpPr>
          <p:cNvPr id="6" name="Rectangle 2"/>
          <p:cNvSpPr txBox="1">
            <a:spLocks noChangeArrowheads="1"/>
          </p:cNvSpPr>
          <p:nvPr/>
        </p:nvSpPr>
        <p:spPr>
          <a:xfrm>
            <a:off x="28600" y="1017744"/>
            <a:ext cx="3463280" cy="11871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2000" kern="0" dirty="0" smtClean="0">
                <a:solidFill>
                  <a:srgbClr val="A50021"/>
                </a:solidFill>
              </a:rPr>
              <a:t>PAÜ</a:t>
            </a:r>
          </a:p>
          <a:p>
            <a:pPr algn="l" eaLnBrk="1" hangingPunct="1"/>
            <a:r>
              <a:rPr lang="tr-TR" altLang="en-US" sz="2000" kern="0" dirty="0" smtClean="0">
                <a:solidFill>
                  <a:srgbClr val="A50021"/>
                </a:solidFill>
              </a:rPr>
              <a:t>Süreç Yönetim Bilgi Sistemi </a:t>
            </a:r>
          </a:p>
          <a:p>
            <a:pPr algn="l" eaLnBrk="1" hangingPunct="1"/>
            <a:r>
              <a:rPr lang="tr-TR" altLang="en-US" sz="2000" kern="0" dirty="0" smtClean="0">
                <a:solidFill>
                  <a:srgbClr val="A50021"/>
                </a:solidFill>
              </a:rPr>
              <a:t>Akış Şemaları</a:t>
            </a:r>
            <a:endParaRPr lang="en-US" altLang="en-US" sz="2000" kern="0" dirty="0" smtClean="0">
              <a:solidFill>
                <a:srgbClr val="A50021"/>
              </a:solidFill>
            </a:endParaRPr>
          </a:p>
        </p:txBody>
      </p:sp>
      <p:pic>
        <p:nvPicPr>
          <p:cNvPr id="8" name="Picture 7"/>
          <p:cNvPicPr>
            <a:picLocks noChangeAspect="1"/>
          </p:cNvPicPr>
          <p:nvPr/>
        </p:nvPicPr>
        <p:blipFill>
          <a:blip r:embed="rId2"/>
          <a:stretch>
            <a:fillRect/>
          </a:stretch>
        </p:blipFill>
        <p:spPr>
          <a:xfrm>
            <a:off x="4355976" y="419362"/>
            <a:ext cx="3554254" cy="6204047"/>
          </a:xfrm>
          <a:prstGeom prst="rect">
            <a:avLst/>
          </a:prstGeom>
        </p:spPr>
      </p:pic>
    </p:spTree>
    <p:extLst>
      <p:ext uri="{BB962C8B-B14F-4D97-AF65-F5344CB8AC3E}">
        <p14:creationId xmlns:p14="http://schemas.microsoft.com/office/powerpoint/2010/main" val="40068660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29</a:t>
            </a:fld>
            <a:endParaRPr lang="en-US" altLang="en-US" sz="1400" smtClean="0"/>
          </a:p>
        </p:txBody>
      </p:sp>
      <p:sp>
        <p:nvSpPr>
          <p:cNvPr id="3075" name="Rectangle 2"/>
          <p:cNvSpPr>
            <a:spLocks noGrp="1" noChangeArrowheads="1"/>
          </p:cNvSpPr>
          <p:nvPr>
            <p:ph type="title"/>
          </p:nvPr>
        </p:nvSpPr>
        <p:spPr>
          <a:xfrm>
            <a:off x="971600" y="126411"/>
            <a:ext cx="7715200" cy="2160240"/>
          </a:xfrm>
        </p:spPr>
        <p:txBody>
          <a:bodyPr/>
          <a:lstStyle/>
          <a:p>
            <a:pPr eaLnBrk="1" hangingPunct="1"/>
            <a:r>
              <a:rPr lang="tr-TR" altLang="en-US" sz="3600" dirty="0" smtClean="0">
                <a:solidFill>
                  <a:srgbClr val="A50021"/>
                </a:solidFill>
                <a:latin typeface="+mj-lt"/>
              </a:rPr>
              <a:t>Her birimin kendi süreç ve alt süreçlerini belirlemesi beklenir.</a:t>
            </a:r>
            <a:endParaRPr lang="en-US" altLang="en-US" sz="32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7" name="Rectangle 2"/>
          <p:cNvSpPr txBox="1">
            <a:spLocks noChangeArrowheads="1"/>
          </p:cNvSpPr>
          <p:nvPr/>
        </p:nvSpPr>
        <p:spPr bwMode="auto">
          <a:xfrm>
            <a:off x="611560" y="2050592"/>
            <a:ext cx="8075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457200" algn="l" eaLnBrk="1" hangingPunct="1">
              <a:buFont typeface="Arial" panose="020B0604020202020204" pitchFamily="34" charset="0"/>
              <a:buChar char="•"/>
            </a:pPr>
            <a:r>
              <a:rPr lang="tr-TR" altLang="en-US" sz="3200" kern="0" dirty="0" smtClean="0">
                <a:solidFill>
                  <a:srgbClr val="333399"/>
                </a:solidFill>
                <a:latin typeface="+mj-lt"/>
              </a:rPr>
              <a:t>Pusula: Süreç Yönetimi Bilgi Sistemi</a:t>
            </a:r>
          </a:p>
          <a:p>
            <a:pPr marL="457200" indent="-457200" algn="l" eaLnBrk="1" hangingPunct="1">
              <a:buFont typeface="Arial" panose="020B0604020202020204" pitchFamily="34" charset="0"/>
              <a:buChar char="•"/>
            </a:pPr>
            <a:r>
              <a:rPr lang="tr-TR" altLang="en-US" sz="3200" kern="0" dirty="0" smtClean="0">
                <a:solidFill>
                  <a:srgbClr val="333399"/>
                </a:solidFill>
                <a:latin typeface="+mj-lt"/>
              </a:rPr>
              <a:t>PAÜ Süreç Sorumlulukları</a:t>
            </a:r>
            <a:br>
              <a:rPr lang="tr-TR" altLang="en-US" sz="3200" kern="0" dirty="0" smtClean="0">
                <a:solidFill>
                  <a:srgbClr val="333399"/>
                </a:solidFill>
                <a:latin typeface="+mj-lt"/>
              </a:rPr>
            </a:br>
            <a:r>
              <a:rPr lang="tr-TR" altLang="en-US" sz="2000" kern="0" dirty="0" smtClean="0">
                <a:solidFill>
                  <a:srgbClr val="A50021"/>
                </a:solidFill>
                <a:latin typeface="+mj-lt"/>
                <a:hlinkClick r:id="rId4"/>
              </a:rPr>
              <a:t>https://drive.google.com/file/d/1k9y_94WZEbBmPWFNhvEWvCW5eSjWpR2p/view</a:t>
            </a:r>
            <a:r>
              <a:rPr lang="tr-TR" altLang="en-US" sz="2000" kern="0" dirty="0" smtClean="0">
                <a:solidFill>
                  <a:srgbClr val="A50021"/>
                </a:solidFill>
                <a:latin typeface="+mj-lt"/>
              </a:rPr>
              <a:t> </a:t>
            </a:r>
            <a:endParaRPr lang="en-US" altLang="en-US" sz="2000" kern="0" dirty="0" smtClean="0">
              <a:solidFill>
                <a:srgbClr val="A50021"/>
              </a:solidFill>
              <a:latin typeface="+mj-lt"/>
            </a:endParaRPr>
          </a:p>
        </p:txBody>
      </p:sp>
      <p:pic>
        <p:nvPicPr>
          <p:cNvPr id="3" name="Picture 2"/>
          <p:cNvPicPr>
            <a:picLocks noChangeAspect="1"/>
          </p:cNvPicPr>
          <p:nvPr/>
        </p:nvPicPr>
        <p:blipFill>
          <a:blip r:embed="rId5"/>
          <a:stretch>
            <a:fillRect/>
          </a:stretch>
        </p:blipFill>
        <p:spPr>
          <a:xfrm>
            <a:off x="911067" y="4149080"/>
            <a:ext cx="7756261" cy="2318778"/>
          </a:xfrm>
          <a:prstGeom prst="rect">
            <a:avLst/>
          </a:prstGeom>
        </p:spPr>
      </p:pic>
      <p:sp>
        <p:nvSpPr>
          <p:cNvPr id="8" name="Rounded Rectangle 7"/>
          <p:cNvSpPr/>
          <p:nvPr/>
        </p:nvSpPr>
        <p:spPr>
          <a:xfrm>
            <a:off x="1403648" y="5736932"/>
            <a:ext cx="7344816" cy="73092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2184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a:t>
            </a:fld>
            <a:endParaRPr lang="en-US"/>
          </a:p>
        </p:txBody>
      </p:sp>
      <p:sp>
        <p:nvSpPr>
          <p:cNvPr id="5" name="Rectangle 4"/>
          <p:cNvSpPr txBox="1">
            <a:spLocks noChangeArrowheads="1"/>
          </p:cNvSpPr>
          <p:nvPr/>
        </p:nvSpPr>
        <p:spPr>
          <a:xfrm>
            <a:off x="179512" y="62068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dirty="0" smtClean="0">
                <a:solidFill>
                  <a:srgbClr val="333399"/>
                </a:solidFill>
                <a:latin typeface="+mj-lt"/>
              </a:rPr>
              <a:t>2017KRM004-PAÜ </a:t>
            </a:r>
            <a:r>
              <a:rPr lang="en-US" sz="1050" dirty="0" err="1" smtClean="0">
                <a:solidFill>
                  <a:srgbClr val="333399"/>
                </a:solidFill>
                <a:latin typeface="+mj-lt"/>
              </a:rPr>
              <a:t>KalSİS</a:t>
            </a:r>
            <a:r>
              <a:rPr lang="en-US" sz="1050" dirty="0" smtClean="0">
                <a:solidFill>
                  <a:srgbClr val="333399"/>
                </a:solidFill>
                <a:latin typeface="+mj-lt"/>
              </a:rPr>
              <a:t> </a:t>
            </a:r>
            <a:r>
              <a:rPr lang="en-US" sz="1050" dirty="0" err="1" smtClean="0">
                <a:solidFill>
                  <a:srgbClr val="333399"/>
                </a:solidFill>
                <a:latin typeface="+mj-lt"/>
              </a:rPr>
              <a:t>Projesi</a:t>
            </a:r>
            <a:r>
              <a:rPr lang="en-US" sz="1050" dirty="0" smtClean="0">
                <a:solidFill>
                  <a:srgbClr val="333399"/>
                </a:solidFill>
                <a:latin typeface="+mj-lt"/>
              </a:rPr>
              <a:t> </a:t>
            </a:r>
            <a:r>
              <a:rPr lang="en-US" sz="1050" dirty="0" err="1" smtClean="0">
                <a:solidFill>
                  <a:srgbClr val="333399"/>
                </a:solidFill>
                <a:latin typeface="+mj-lt"/>
              </a:rPr>
              <a:t>Eğitimleri</a:t>
            </a:r>
            <a:r>
              <a:rPr lang="en-US" sz="1050" dirty="0" smtClean="0">
                <a:solidFill>
                  <a:srgbClr val="333399"/>
                </a:solidFill>
                <a:latin typeface="+mj-lt"/>
              </a:rPr>
              <a:t>, 16 </a:t>
            </a:r>
            <a:r>
              <a:rPr lang="en-US" sz="1050" dirty="0" err="1" smtClean="0">
                <a:solidFill>
                  <a:srgbClr val="333399"/>
                </a:solidFill>
                <a:latin typeface="+mj-lt"/>
              </a:rPr>
              <a:t>Ocak</a:t>
            </a:r>
            <a:r>
              <a:rPr lang="en-US" sz="1050" dirty="0" smtClean="0">
                <a:solidFill>
                  <a:srgbClr val="333399"/>
                </a:solidFill>
                <a:latin typeface="+mj-lt"/>
              </a:rPr>
              <a:t> 2019 </a:t>
            </a:r>
            <a:endParaRPr lang="en-US" sz="1050" dirty="0">
              <a:solidFill>
                <a:srgbClr val="333399"/>
              </a:solidFill>
              <a:latin typeface="+mj-lt"/>
            </a:endParaRPr>
          </a:p>
        </p:txBody>
      </p:sp>
      <p:sp>
        <p:nvSpPr>
          <p:cNvPr id="7" name="Rectangle 6"/>
          <p:cNvSpPr/>
          <p:nvPr/>
        </p:nvSpPr>
        <p:spPr>
          <a:xfrm>
            <a:off x="467544" y="2766102"/>
            <a:ext cx="8568952" cy="2492862"/>
          </a:xfrm>
          <a:prstGeom prst="rect">
            <a:avLst/>
          </a:prstGeom>
        </p:spPr>
        <p:txBody>
          <a:bodyPr wrap="square">
            <a:spAutoFit/>
          </a:bodyPr>
          <a:lstStyle/>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Program:</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14.00 - </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14.30   </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Açılış</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14.30 - 15.30 	İktisadi ve İdari Bilimler Fakültesi Sunumu </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15.30 - 16.00 	Soru-Cevap ve İkram </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16.00 - 17.00 	Genel Sekreterlik Sunumu </a:t>
            </a:r>
          </a:p>
        </p:txBody>
      </p:sp>
      <p:sp>
        <p:nvSpPr>
          <p:cNvPr id="3" name="Rectangle 2"/>
          <p:cNvSpPr/>
          <p:nvPr/>
        </p:nvSpPr>
        <p:spPr>
          <a:xfrm>
            <a:off x="1907704" y="1490408"/>
            <a:ext cx="5560962" cy="830997"/>
          </a:xfrm>
          <a:prstGeom prst="rect">
            <a:avLst/>
          </a:prstGeom>
        </p:spPr>
        <p:txBody>
          <a:bodyPr wrap="square">
            <a:spAutoFit/>
          </a:bodyPr>
          <a:lstStyle/>
          <a:p>
            <a:pPr>
              <a:lnSpc>
                <a:spcPct val="150000"/>
              </a:lnSpc>
            </a:pPr>
            <a:r>
              <a:rPr lang="tr-TR"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Destek Süreçler ve Yönetimi</a:t>
            </a:r>
            <a:endParaRPr lang="en-US" sz="3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769055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30</a:t>
            </a:fld>
            <a:endParaRPr lang="en-US"/>
          </a:p>
        </p:txBody>
      </p:sp>
      <p:pic>
        <p:nvPicPr>
          <p:cNvPr id="4" name="Picture 3"/>
          <p:cNvPicPr>
            <a:picLocks noChangeAspect="1"/>
          </p:cNvPicPr>
          <p:nvPr/>
        </p:nvPicPr>
        <p:blipFill>
          <a:blip r:embed="rId2"/>
          <a:stretch>
            <a:fillRect/>
          </a:stretch>
        </p:blipFill>
        <p:spPr>
          <a:xfrm>
            <a:off x="401674" y="1828261"/>
            <a:ext cx="8052619" cy="3684144"/>
          </a:xfrm>
          <a:prstGeom prst="rect">
            <a:avLst/>
          </a:prstGeom>
        </p:spPr>
      </p:pic>
      <p:sp>
        <p:nvSpPr>
          <p:cNvPr id="5" name="Rectangle 2"/>
          <p:cNvSpPr txBox="1">
            <a:spLocks noChangeArrowheads="1"/>
          </p:cNvSpPr>
          <p:nvPr/>
        </p:nvSpPr>
        <p:spPr bwMode="auto">
          <a:xfrm>
            <a:off x="683568" y="548680"/>
            <a:ext cx="7488832"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a:t>
            </a:r>
            <a:endParaRPr lang="en-US" altLang="tr-TR" sz="20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627784" y="6014393"/>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a:xfrm>
            <a:off x="2771800" y="6510982"/>
            <a:ext cx="4328120" cy="230832"/>
          </a:xfrm>
        </p:spPr>
        <p:txBody>
          <a:bodyPr/>
          <a:lstStyle/>
          <a:p>
            <a:pPr>
              <a:defRPr/>
            </a:pPr>
            <a:r>
              <a:rPr lang="en-US" sz="1050" smtClean="0">
                <a:solidFill>
                  <a:srgbClr val="003399"/>
                </a:solidFill>
                <a:latin typeface="+mj-lt"/>
              </a:rPr>
              <a:t>2017KRM004-PAÜ KalSİS Projesi Eğitimleri, 16 Ocak 2019 </a:t>
            </a:r>
            <a:endParaRPr lang="en-US" sz="1050" dirty="0">
              <a:solidFill>
                <a:srgbClr val="003399"/>
              </a:solidFill>
              <a:latin typeface="+mj-lt"/>
            </a:endParaRPr>
          </a:p>
        </p:txBody>
      </p:sp>
    </p:spTree>
    <p:extLst>
      <p:ext uri="{BB962C8B-B14F-4D97-AF65-F5344CB8AC3E}">
        <p14:creationId xmlns:p14="http://schemas.microsoft.com/office/powerpoint/2010/main" val="151450823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31</a:t>
            </a:fld>
            <a:endParaRPr lang="en-US"/>
          </a:p>
        </p:txBody>
      </p:sp>
      <p:pic>
        <p:nvPicPr>
          <p:cNvPr id="3" name="Picture 2"/>
          <p:cNvPicPr>
            <a:picLocks noChangeAspect="1"/>
          </p:cNvPicPr>
          <p:nvPr/>
        </p:nvPicPr>
        <p:blipFill>
          <a:blip r:embed="rId2"/>
          <a:stretch>
            <a:fillRect/>
          </a:stretch>
        </p:blipFill>
        <p:spPr>
          <a:xfrm>
            <a:off x="401455" y="1196752"/>
            <a:ext cx="8053058" cy="4790585"/>
          </a:xfrm>
          <a:prstGeom prst="rect">
            <a:avLst/>
          </a:prstGeom>
        </p:spPr>
      </p:pic>
      <p:sp>
        <p:nvSpPr>
          <p:cNvPr id="4" name="Rectangle 2"/>
          <p:cNvSpPr txBox="1">
            <a:spLocks noChangeArrowheads="1"/>
          </p:cNvSpPr>
          <p:nvPr/>
        </p:nvSpPr>
        <p:spPr bwMode="auto">
          <a:xfrm>
            <a:off x="467544" y="506561"/>
            <a:ext cx="7920880"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 (devamı)</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048000" y="6309320"/>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p:txBody>
          <a:bodyPr/>
          <a:lstStyle/>
          <a:p>
            <a:pPr>
              <a:defRPr/>
            </a:pPr>
            <a:r>
              <a:rPr lang="en-US" smtClean="0"/>
              <a:t>2017KRM004-PAÜ KalSİS Projesi Eğitimleri, 16 Ocak 2019 </a:t>
            </a:r>
            <a:endParaRPr lang="en-US"/>
          </a:p>
        </p:txBody>
      </p:sp>
    </p:spTree>
    <p:extLst>
      <p:ext uri="{BB962C8B-B14F-4D97-AF65-F5344CB8AC3E}">
        <p14:creationId xmlns:p14="http://schemas.microsoft.com/office/powerpoint/2010/main" val="279327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32</a:t>
            </a:fld>
            <a:endParaRPr lang="en-US"/>
          </a:p>
        </p:txBody>
      </p:sp>
      <p:pic>
        <p:nvPicPr>
          <p:cNvPr id="4" name="Picture 3"/>
          <p:cNvPicPr>
            <a:picLocks noChangeAspect="1"/>
          </p:cNvPicPr>
          <p:nvPr/>
        </p:nvPicPr>
        <p:blipFill>
          <a:blip r:embed="rId2"/>
          <a:stretch>
            <a:fillRect/>
          </a:stretch>
        </p:blipFill>
        <p:spPr>
          <a:xfrm>
            <a:off x="107504" y="1225777"/>
            <a:ext cx="8903158" cy="5207268"/>
          </a:xfrm>
          <a:prstGeom prst="rect">
            <a:avLst/>
          </a:prstGeom>
        </p:spPr>
      </p:pic>
      <p:sp>
        <p:nvSpPr>
          <p:cNvPr id="6" name="Rectangle 2"/>
          <p:cNvSpPr txBox="1">
            <a:spLocks noChangeArrowheads="1"/>
          </p:cNvSpPr>
          <p:nvPr/>
        </p:nvSpPr>
        <p:spPr>
          <a:xfrm>
            <a:off x="971600" y="126411"/>
            <a:ext cx="7715200"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Genel Sekreterlik Süreç Analizi</a:t>
            </a:r>
            <a:endParaRPr lang="en-US" altLang="en-US" sz="3200" kern="0" dirty="0" smtClean="0">
              <a:solidFill>
                <a:srgbClr val="A50021"/>
              </a:solidFill>
            </a:endParaRPr>
          </a:p>
        </p:txBody>
      </p:sp>
    </p:spTree>
    <p:extLst>
      <p:ext uri="{BB962C8B-B14F-4D97-AF65-F5344CB8AC3E}">
        <p14:creationId xmlns:p14="http://schemas.microsoft.com/office/powerpoint/2010/main" val="41234760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877552250"/>
              </p:ext>
            </p:extLst>
          </p:nvPr>
        </p:nvGraphicFramePr>
        <p:xfrm>
          <a:off x="4139952" y="159203"/>
          <a:ext cx="4723854" cy="6349080"/>
        </p:xfrm>
        <a:graphic>
          <a:graphicData uri="http://schemas.openxmlformats.org/drawingml/2006/table">
            <a:tbl>
              <a:tblPr>
                <a:tableStyleId>{5C22544A-7EE6-4342-B048-85BDC9FD1C3A}</a:tableStyleId>
              </a:tblPr>
              <a:tblGrid>
                <a:gridCol w="460864">
                  <a:extLst>
                    <a:ext uri="{9D8B030D-6E8A-4147-A177-3AD203B41FA5}">
                      <a16:colId xmlns:a16="http://schemas.microsoft.com/office/drawing/2014/main" val="3439678684"/>
                    </a:ext>
                  </a:extLst>
                </a:gridCol>
                <a:gridCol w="4262990">
                  <a:extLst>
                    <a:ext uri="{9D8B030D-6E8A-4147-A177-3AD203B41FA5}">
                      <a16:colId xmlns:a16="http://schemas.microsoft.com/office/drawing/2014/main" val="3136912349"/>
                    </a:ext>
                  </a:extLst>
                </a:gridCol>
              </a:tblGrid>
              <a:tr h="113149">
                <a:tc>
                  <a:txBody>
                    <a:bodyPr/>
                    <a:lstStyle/>
                    <a:p>
                      <a:pPr algn="r" fontAlgn="b"/>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 TARAFINDAN AÇILAN ADLİ VE İDARİ YARGI DAVALARI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936291940"/>
                  </a:ext>
                </a:extLst>
              </a:tr>
              <a:tr h="113149">
                <a:tc>
                  <a:txBody>
                    <a:bodyPr/>
                    <a:lstStyle/>
                    <a:p>
                      <a:pPr algn="r" fontAlgn="b"/>
                      <a:r>
                        <a:rPr lang="en-US" sz="1000" u="none" strike="noStrike">
                          <a:effectLst/>
                        </a:rPr>
                        <a:t>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KURUMA KARŞI AÇILAN ADLİ VE İDARİ YARGI DAVALARI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892562559"/>
                  </a:ext>
                </a:extLst>
              </a:tr>
              <a:tr h="113149">
                <a:tc>
                  <a:txBody>
                    <a:bodyPr/>
                    <a:lstStyle/>
                    <a:p>
                      <a:pPr algn="r" fontAlgn="b"/>
                      <a:r>
                        <a:rPr lang="en-US" sz="1000" u="none" strike="noStrike">
                          <a:effectLst/>
                        </a:rPr>
                        <a:t>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KURUMUN ALACAKLI OLDUĞU İCRA TAKİPLERİ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485298029"/>
                  </a:ext>
                </a:extLst>
              </a:tr>
              <a:tr h="113149">
                <a:tc>
                  <a:txBody>
                    <a:bodyPr/>
                    <a:lstStyle/>
                    <a:p>
                      <a:pPr algn="r" fontAlgn="b"/>
                      <a:r>
                        <a:rPr lang="en-US" sz="1000" u="none" strike="noStrike">
                          <a:effectLst/>
                        </a:rPr>
                        <a:t>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KURUMUN BORÇLU OLDUĞU İCRA TAKİPLERİ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241853876"/>
                  </a:ext>
                </a:extLst>
              </a:tr>
              <a:tr h="113149">
                <a:tc>
                  <a:txBody>
                    <a:bodyPr/>
                    <a:lstStyle/>
                    <a:p>
                      <a:pPr algn="r" fontAlgn="b"/>
                      <a:r>
                        <a:rPr lang="en-US" sz="1000" u="none" strike="noStrike">
                          <a:effectLst/>
                        </a:rPr>
                        <a:t>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 TARAFINDAN ÇEKİLEN İHTARNAME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840041524"/>
                  </a:ext>
                </a:extLst>
              </a:tr>
              <a:tr h="113149">
                <a:tc>
                  <a:txBody>
                    <a:bodyPr/>
                    <a:lstStyle/>
                    <a:p>
                      <a:pPr algn="r" fontAlgn="b"/>
                      <a:r>
                        <a:rPr lang="en-US" sz="1000" u="none" strike="noStrike">
                          <a:effectLst/>
                        </a:rPr>
                        <a:t>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NOTER VEYA RESMİ KURUMDAN GELEN İHTARNAME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241147238"/>
                  </a:ext>
                </a:extLst>
              </a:tr>
              <a:tr h="113149">
                <a:tc>
                  <a:txBody>
                    <a:bodyPr/>
                    <a:lstStyle/>
                    <a:p>
                      <a:pPr algn="r" fontAlgn="b"/>
                      <a:r>
                        <a:rPr lang="en-US" sz="1000" u="none" strike="noStrike">
                          <a:effectLst/>
                        </a:rPr>
                        <a:t>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HACİZ İHBARNAMESİ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40581918"/>
                  </a:ext>
                </a:extLst>
              </a:tr>
              <a:tr h="113149">
                <a:tc>
                  <a:txBody>
                    <a:bodyPr/>
                    <a:lstStyle/>
                    <a:p>
                      <a:pPr algn="r" fontAlgn="b"/>
                      <a:r>
                        <a:rPr lang="en-US" sz="1000" u="none" strike="noStrike">
                          <a:effectLst/>
                        </a:rPr>
                        <a:t>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HUKUKİ MÜTAALALAR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260034491"/>
                  </a:ext>
                </a:extLst>
              </a:tr>
              <a:tr h="113149">
                <a:tc>
                  <a:txBody>
                    <a:bodyPr/>
                    <a:lstStyle/>
                    <a:p>
                      <a:pPr algn="r" fontAlgn="b"/>
                      <a:r>
                        <a:rPr lang="en-US" sz="1000" u="none" strike="noStrike">
                          <a:effectLst/>
                        </a:rPr>
                        <a:t>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KURUMA KARŞI YAPILAN DELİL TESPİTİ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105912026"/>
                  </a:ext>
                </a:extLst>
              </a:tr>
              <a:tr h="113149">
                <a:tc>
                  <a:txBody>
                    <a:bodyPr/>
                    <a:lstStyle/>
                    <a:p>
                      <a:pPr algn="r" fontAlgn="b"/>
                      <a:r>
                        <a:rPr lang="en-US" sz="1000" u="none" strike="noStrike">
                          <a:effectLst/>
                        </a:rPr>
                        <a:t>10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 TARAFINDAN YAPILAN DELİL TESPİTİ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690464647"/>
                  </a:ext>
                </a:extLst>
              </a:tr>
              <a:tr h="113149">
                <a:tc>
                  <a:txBody>
                    <a:bodyPr/>
                    <a:lstStyle/>
                    <a:p>
                      <a:pPr algn="r" fontAlgn="b"/>
                      <a:r>
                        <a:rPr lang="en-US" sz="1000" u="none" strike="noStrike">
                          <a:effectLst/>
                        </a:rPr>
                        <a:t>11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 ALACAĞININ TERKİNİ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2030351"/>
                  </a:ext>
                </a:extLst>
              </a:tr>
              <a:tr h="113149">
                <a:tc>
                  <a:txBody>
                    <a:bodyPr/>
                    <a:lstStyle/>
                    <a:p>
                      <a:pPr algn="r" fontAlgn="b"/>
                      <a:r>
                        <a:rPr lang="en-US" sz="1000" u="none" strike="noStrike">
                          <a:effectLst/>
                        </a:rPr>
                        <a:t>12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AVANSTAN YAPILAN ÖDEMELER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148755022"/>
                  </a:ext>
                </a:extLst>
              </a:tr>
              <a:tr h="113149">
                <a:tc>
                  <a:txBody>
                    <a:bodyPr/>
                    <a:lstStyle/>
                    <a:p>
                      <a:pPr algn="r" fontAlgn="b"/>
                      <a:r>
                        <a:rPr lang="en-US" sz="1000" u="none" strike="noStrike">
                          <a:effectLst/>
                        </a:rPr>
                        <a:t>13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HUKUKİ UYUŞMAZLIK DEĞERLENDİRME KOMİSYONU SEKRETERYA İŞLEMLERİ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54420345"/>
                  </a:ext>
                </a:extLst>
              </a:tr>
              <a:tr h="113149">
                <a:tc>
                  <a:txBody>
                    <a:bodyPr/>
                    <a:lstStyle/>
                    <a:p>
                      <a:pPr algn="r" fontAlgn="b"/>
                      <a:r>
                        <a:rPr lang="en-US" sz="1000" u="none" strike="noStrike">
                          <a:effectLst/>
                        </a:rPr>
                        <a:t>14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AFİŞ, BROŞÜR, DAVETİYE, KATALOG TASARIM VE BASIM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950258271"/>
                  </a:ext>
                </a:extLst>
              </a:tr>
              <a:tr h="113149">
                <a:tc>
                  <a:txBody>
                    <a:bodyPr/>
                    <a:lstStyle/>
                    <a:p>
                      <a:pPr algn="r" fontAlgn="b"/>
                      <a:r>
                        <a:rPr lang="en-US" sz="1000" u="none" strike="noStrike">
                          <a:effectLst/>
                        </a:rPr>
                        <a:t>15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EĞİTİM FUARLARINA KATILIM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100055099"/>
                  </a:ext>
                </a:extLst>
              </a:tr>
              <a:tr h="113149">
                <a:tc>
                  <a:txBody>
                    <a:bodyPr/>
                    <a:lstStyle/>
                    <a:p>
                      <a:pPr algn="r" fontAlgn="b"/>
                      <a:r>
                        <a:rPr lang="en-US" sz="1000" u="none" strike="noStrike">
                          <a:effectLst/>
                        </a:rPr>
                        <a:t>16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GÜNLÜK GAZETELERİN DERLENMESİ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524053841"/>
                  </a:ext>
                </a:extLst>
              </a:tr>
              <a:tr h="113149">
                <a:tc>
                  <a:txBody>
                    <a:bodyPr/>
                    <a:lstStyle/>
                    <a:p>
                      <a:pPr algn="r" fontAlgn="b"/>
                      <a:r>
                        <a:rPr lang="en-US" sz="1000" u="none" strike="noStrike">
                          <a:effectLst/>
                        </a:rPr>
                        <a:t>17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HABER HAZIRLAMA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047921675"/>
                  </a:ext>
                </a:extLst>
              </a:tr>
              <a:tr h="113149">
                <a:tc>
                  <a:txBody>
                    <a:bodyPr/>
                    <a:lstStyle/>
                    <a:p>
                      <a:pPr algn="r" fontAlgn="b"/>
                      <a:r>
                        <a:rPr lang="en-US" sz="1000" u="none" strike="noStrike">
                          <a:effectLst/>
                        </a:rPr>
                        <a:t>18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YEREL VE ULUSAL BASIN MENSUPLARININ ETKİNLİKLERE DAVET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912503023"/>
                  </a:ext>
                </a:extLst>
              </a:tr>
              <a:tr h="113149">
                <a:tc>
                  <a:txBody>
                    <a:bodyPr/>
                    <a:lstStyle/>
                    <a:p>
                      <a:pPr algn="r" fontAlgn="b"/>
                      <a:r>
                        <a:rPr lang="en-US" sz="1000" u="none" strike="noStrike">
                          <a:effectLst/>
                        </a:rPr>
                        <a:t>19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BÜTÇE HAZIRLAMA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146654231"/>
                  </a:ext>
                </a:extLst>
              </a:tr>
              <a:tr h="113149">
                <a:tc>
                  <a:txBody>
                    <a:bodyPr/>
                    <a:lstStyle/>
                    <a:p>
                      <a:pPr algn="r" fontAlgn="b"/>
                      <a:r>
                        <a:rPr lang="en-US" sz="1000" u="none" strike="noStrike">
                          <a:effectLst/>
                        </a:rPr>
                        <a:t>20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DİPLOMA, KİMLİK KARTI, YÜKSEK LİSANS, YATAY GEÇİŞ, MUAFİYET SINAVI GELİRLERİ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060378250"/>
                  </a:ext>
                </a:extLst>
              </a:tr>
              <a:tr h="113149">
                <a:tc>
                  <a:txBody>
                    <a:bodyPr/>
                    <a:lstStyle/>
                    <a:p>
                      <a:pPr algn="r" fontAlgn="b"/>
                      <a:r>
                        <a:rPr lang="en-US" sz="1000" u="none" strike="noStrike">
                          <a:effectLst/>
                        </a:rPr>
                        <a:t>21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dirty="0">
                          <a:effectLst/>
                        </a:rPr>
                        <a:t>KANTİN VE KAFETERYA KİRA GELİRLERİ SÜRECİ</a:t>
                      </a:r>
                      <a:endParaRPr lang="en-US" sz="800" b="0" i="0" u="none" strike="noStrike" dirty="0">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22913531"/>
                  </a:ext>
                </a:extLst>
              </a:tr>
              <a:tr h="113149">
                <a:tc>
                  <a:txBody>
                    <a:bodyPr/>
                    <a:lstStyle/>
                    <a:p>
                      <a:pPr algn="r" fontAlgn="b"/>
                      <a:r>
                        <a:rPr lang="en-US" sz="1000" u="none" strike="noStrike">
                          <a:effectLst/>
                        </a:rPr>
                        <a:t>22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KİRA TAHSİLATI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064390755"/>
                  </a:ext>
                </a:extLst>
              </a:tr>
              <a:tr h="113149">
                <a:tc>
                  <a:txBody>
                    <a:bodyPr/>
                    <a:lstStyle/>
                    <a:p>
                      <a:pPr algn="r" fontAlgn="b"/>
                      <a:r>
                        <a:rPr lang="en-US" sz="1000" u="none" strike="noStrike">
                          <a:effectLst/>
                        </a:rPr>
                        <a:t>23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İLGİLİ KİŞİLERDEN ZAMANINDA ÖDENMEYEN BORÇLARA AİT FAİZ TAHSİLATI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933683026"/>
                  </a:ext>
                </a:extLst>
              </a:tr>
              <a:tr h="113149">
                <a:tc>
                  <a:txBody>
                    <a:bodyPr/>
                    <a:lstStyle/>
                    <a:p>
                      <a:pPr algn="r" fontAlgn="b"/>
                      <a:r>
                        <a:rPr lang="en-US" sz="1000" u="none" strike="noStrike">
                          <a:effectLst/>
                        </a:rPr>
                        <a:t>24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İLGİLİ KİŞİLERDEN ALACAKLAR TAHSİLATI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715989393"/>
                  </a:ext>
                </a:extLst>
              </a:tr>
              <a:tr h="113149">
                <a:tc>
                  <a:txBody>
                    <a:bodyPr/>
                    <a:lstStyle/>
                    <a:p>
                      <a:pPr algn="r" fontAlgn="b"/>
                      <a:r>
                        <a:rPr lang="en-US" sz="1000" u="none" strike="noStrike">
                          <a:effectLst/>
                        </a:rPr>
                        <a:t>25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YURT DIŞI GÖREVLENDİRİLMELERİNDEN DOĞAN BORÇ TAHSİLATI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358893044"/>
                  </a:ext>
                </a:extLst>
              </a:tr>
              <a:tr h="113149">
                <a:tc>
                  <a:txBody>
                    <a:bodyPr/>
                    <a:lstStyle/>
                    <a:p>
                      <a:pPr algn="r" fontAlgn="b"/>
                      <a:r>
                        <a:rPr lang="en-US" sz="1000" u="none" strike="noStrike">
                          <a:effectLst/>
                        </a:rPr>
                        <a:t>26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İDARE FAALİYET RAPORU HAZIRLANMASI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973414090"/>
                  </a:ext>
                </a:extLst>
              </a:tr>
              <a:tr h="113149">
                <a:tc>
                  <a:txBody>
                    <a:bodyPr/>
                    <a:lstStyle/>
                    <a:p>
                      <a:pPr algn="r" fontAlgn="b"/>
                      <a:r>
                        <a:rPr lang="en-US" sz="1000" u="none" strike="noStrike">
                          <a:effectLst/>
                        </a:rPr>
                        <a:t>27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KURUMSAL MALİ DURUM VE BEKLENTİLER RAPORU HAZIRLANMASI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965374832"/>
                  </a:ext>
                </a:extLst>
              </a:tr>
              <a:tr h="113149">
                <a:tc>
                  <a:txBody>
                    <a:bodyPr/>
                    <a:lstStyle/>
                    <a:p>
                      <a:pPr algn="r" fontAlgn="b"/>
                      <a:r>
                        <a:rPr lang="en-US" sz="1000" u="none" strike="noStrike">
                          <a:effectLst/>
                        </a:rPr>
                        <a:t>28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LİKİT KARŞILIĞI ÖDENEK KAYIT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288995010"/>
                  </a:ext>
                </a:extLst>
              </a:tr>
              <a:tr h="113149">
                <a:tc>
                  <a:txBody>
                    <a:bodyPr/>
                    <a:lstStyle/>
                    <a:p>
                      <a:pPr algn="r" fontAlgn="b"/>
                      <a:r>
                        <a:rPr lang="en-US" sz="1000" u="none" strike="noStrike">
                          <a:effectLst/>
                        </a:rPr>
                        <a:t>29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İCMAL FİNANSMAN PROGRAMINI DEĞİŞTİRMEYEN ÖDENEKLERİN REVİZE EDİLMESİ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185681576"/>
                  </a:ext>
                </a:extLst>
              </a:tr>
              <a:tr h="113149">
                <a:tc>
                  <a:txBody>
                    <a:bodyPr/>
                    <a:lstStyle/>
                    <a:p>
                      <a:pPr algn="r" fontAlgn="b"/>
                      <a:r>
                        <a:rPr lang="en-US" sz="1000" u="none" strike="noStrike">
                          <a:effectLst/>
                        </a:rPr>
                        <a:t>30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PERFORMANS PROGRAMI HAZIRLAMA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781566498"/>
                  </a:ext>
                </a:extLst>
              </a:tr>
              <a:tr h="113149">
                <a:tc>
                  <a:txBody>
                    <a:bodyPr/>
                    <a:lstStyle/>
                    <a:p>
                      <a:pPr algn="r" fontAlgn="b"/>
                      <a:r>
                        <a:rPr lang="en-US" sz="1000" u="none" strike="noStrike">
                          <a:effectLst/>
                        </a:rPr>
                        <a:t>31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ŞARTNAME ÜCRETİ ALIŞ İŞLEMLERİ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812300533"/>
                  </a:ext>
                </a:extLst>
              </a:tr>
              <a:tr h="113149">
                <a:tc>
                  <a:txBody>
                    <a:bodyPr/>
                    <a:lstStyle/>
                    <a:p>
                      <a:pPr algn="r" fontAlgn="b"/>
                      <a:r>
                        <a:rPr lang="en-US" sz="1000" u="none" strike="noStrike">
                          <a:effectLst/>
                        </a:rPr>
                        <a:t>32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BAKANLIK TARAFINDAN GERÇEKLEŞTİRİLECEK ÖDENEK AKTARKMA İŞLEMLERİ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417912063"/>
                  </a:ext>
                </a:extLst>
              </a:tr>
              <a:tr h="113149">
                <a:tc>
                  <a:txBody>
                    <a:bodyPr/>
                    <a:lstStyle/>
                    <a:p>
                      <a:pPr algn="r" fontAlgn="b"/>
                      <a:r>
                        <a:rPr lang="en-US" sz="1000" u="none" strike="noStrike">
                          <a:effectLst/>
                        </a:rPr>
                        <a:t>33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ÖZ GELİRLERİN ÖDENEK KAYDI VE MUHASEBELEŞTİRİLMESİ İŞLEMLERİ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71402289"/>
                  </a:ext>
                </a:extLst>
              </a:tr>
              <a:tr h="113149">
                <a:tc>
                  <a:txBody>
                    <a:bodyPr/>
                    <a:lstStyle/>
                    <a:p>
                      <a:pPr algn="r" fontAlgn="b"/>
                      <a:r>
                        <a:rPr lang="en-US" sz="1000" u="none" strike="noStrike">
                          <a:effectLst/>
                        </a:rPr>
                        <a:t>34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GELEN EVRAK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050548636"/>
                  </a:ext>
                </a:extLst>
              </a:tr>
              <a:tr h="113149">
                <a:tc>
                  <a:txBody>
                    <a:bodyPr/>
                    <a:lstStyle/>
                    <a:p>
                      <a:pPr algn="r" fontAlgn="b"/>
                      <a:r>
                        <a:rPr lang="en-US" sz="1000" u="none" strike="noStrike">
                          <a:effectLst/>
                        </a:rPr>
                        <a:t>35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KADRO DAĞITIM CETVELLERİ KONTROL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672861326"/>
                  </a:ext>
                </a:extLst>
              </a:tr>
              <a:tr h="113149">
                <a:tc>
                  <a:txBody>
                    <a:bodyPr/>
                    <a:lstStyle/>
                    <a:p>
                      <a:pPr algn="r" fontAlgn="b"/>
                      <a:r>
                        <a:rPr lang="en-US" sz="1000" u="none" strike="noStrike">
                          <a:effectLst/>
                        </a:rPr>
                        <a:t>36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SÖZLEŞMELİ PERSONEL SAYILARI KONTROL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842545675"/>
                  </a:ext>
                </a:extLst>
              </a:tr>
              <a:tr h="113149">
                <a:tc>
                  <a:txBody>
                    <a:bodyPr/>
                    <a:lstStyle/>
                    <a:p>
                      <a:pPr algn="r" fontAlgn="b"/>
                      <a:r>
                        <a:rPr lang="en-US" sz="1000" u="none" strike="noStrike">
                          <a:effectLst/>
                        </a:rPr>
                        <a:t>37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YÖNETMELİK/YÖNERGE TASARILARININ İNCELENMESİ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70293029"/>
                  </a:ext>
                </a:extLst>
              </a:tr>
              <a:tr h="113149">
                <a:tc>
                  <a:txBody>
                    <a:bodyPr/>
                    <a:lstStyle/>
                    <a:p>
                      <a:pPr algn="r" fontAlgn="b"/>
                      <a:r>
                        <a:rPr lang="en-US" sz="1000" u="none" strike="noStrike">
                          <a:effectLst/>
                        </a:rPr>
                        <a:t>38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BANKA GÖNDERME EMRİ İLE TALİMAT VERME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711005657"/>
                  </a:ext>
                </a:extLst>
              </a:tr>
              <a:tr h="113149">
                <a:tc>
                  <a:txBody>
                    <a:bodyPr/>
                    <a:lstStyle/>
                    <a:p>
                      <a:pPr algn="r" fontAlgn="b"/>
                      <a:r>
                        <a:rPr lang="en-US" sz="1000" u="none" strike="noStrike">
                          <a:effectLst/>
                        </a:rPr>
                        <a:t>39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BANKA HAREKETLERİNİN MUHASEBELEŞTİRİLMESİ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380480457"/>
                  </a:ext>
                </a:extLst>
              </a:tr>
              <a:tr h="113149">
                <a:tc>
                  <a:txBody>
                    <a:bodyPr/>
                    <a:lstStyle/>
                    <a:p>
                      <a:pPr algn="r" fontAlgn="b"/>
                      <a:r>
                        <a:rPr lang="en-US" sz="1000" u="none" strike="noStrike">
                          <a:effectLst/>
                        </a:rPr>
                        <a:t>40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dirty="0">
                          <a:effectLst/>
                        </a:rPr>
                        <a:t>ÇEK DÜZENLEMEK SURETİ İLE BANKADAN ÖDEME YAPILMASI SÜRECİ</a:t>
                      </a:r>
                      <a:endParaRPr lang="en-US" sz="800" b="0" i="0" u="none" strike="noStrike" dirty="0">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940581828"/>
                  </a:ext>
                </a:extLst>
              </a:tr>
            </a:tbl>
          </a:graphicData>
        </a:graphic>
      </p:graphicFrame>
      <p:sp>
        <p:nvSpPr>
          <p:cNvPr id="8" name="Rectangle 2"/>
          <p:cNvSpPr txBox="1">
            <a:spLocks noChangeArrowheads="1"/>
          </p:cNvSpPr>
          <p:nvPr/>
        </p:nvSpPr>
        <p:spPr>
          <a:xfrm>
            <a:off x="179512" y="1196752"/>
            <a:ext cx="3672408"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Genel Sekreterlik Süreçleri</a:t>
            </a:r>
            <a:endParaRPr lang="en-US" altLang="en-US" sz="3200" kern="0" dirty="0" smtClean="0">
              <a:solidFill>
                <a:srgbClr val="A50021"/>
              </a:solidFill>
            </a:endParaRPr>
          </a:p>
        </p:txBody>
      </p:sp>
    </p:spTree>
    <p:extLst>
      <p:ext uri="{BB962C8B-B14F-4D97-AF65-F5344CB8AC3E}">
        <p14:creationId xmlns:p14="http://schemas.microsoft.com/office/powerpoint/2010/main" val="34325101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01335831"/>
              </p:ext>
            </p:extLst>
          </p:nvPr>
        </p:nvGraphicFramePr>
        <p:xfrm>
          <a:off x="3491880" y="134270"/>
          <a:ext cx="5400600" cy="6349080"/>
        </p:xfrm>
        <a:graphic>
          <a:graphicData uri="http://schemas.openxmlformats.org/drawingml/2006/table">
            <a:tbl>
              <a:tblPr>
                <a:tableStyleId>{5C22544A-7EE6-4342-B048-85BDC9FD1C3A}</a:tableStyleId>
              </a:tblPr>
              <a:tblGrid>
                <a:gridCol w="526888">
                  <a:extLst>
                    <a:ext uri="{9D8B030D-6E8A-4147-A177-3AD203B41FA5}">
                      <a16:colId xmlns:a16="http://schemas.microsoft.com/office/drawing/2014/main" val="3535058458"/>
                    </a:ext>
                  </a:extLst>
                </a:gridCol>
                <a:gridCol w="4873712">
                  <a:extLst>
                    <a:ext uri="{9D8B030D-6E8A-4147-A177-3AD203B41FA5}">
                      <a16:colId xmlns:a16="http://schemas.microsoft.com/office/drawing/2014/main" val="3904255112"/>
                    </a:ext>
                  </a:extLst>
                </a:gridCol>
              </a:tblGrid>
              <a:tr h="139563">
                <a:tc>
                  <a:txBody>
                    <a:bodyPr/>
                    <a:lstStyle/>
                    <a:p>
                      <a:pPr algn="r" fontAlgn="b"/>
                      <a:r>
                        <a:rPr lang="en-US" sz="1000" u="none" strike="noStrike">
                          <a:effectLst/>
                        </a:rPr>
                        <a:t>41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EK DERSLER İLE İLGİLİ BELGELERİN BANKAYA GÖNDERİLMESİ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619786973"/>
                  </a:ext>
                </a:extLst>
              </a:tr>
              <a:tr h="139563">
                <a:tc>
                  <a:txBody>
                    <a:bodyPr/>
                    <a:lstStyle/>
                    <a:p>
                      <a:pPr algn="r" fontAlgn="b"/>
                      <a:r>
                        <a:rPr lang="en-US" sz="1000" u="none" strike="noStrike">
                          <a:effectLst/>
                        </a:rPr>
                        <a:t>42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KAMU ZARARI BORÇLARININ TAHSİLATI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304631739"/>
                  </a:ext>
                </a:extLst>
              </a:tr>
              <a:tr h="139563">
                <a:tc>
                  <a:txBody>
                    <a:bodyPr/>
                    <a:lstStyle/>
                    <a:p>
                      <a:pPr algn="r" fontAlgn="b"/>
                      <a:r>
                        <a:rPr lang="en-US" sz="1000" u="none" strike="noStrike">
                          <a:effectLst/>
                        </a:rPr>
                        <a:t>43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KASA FAZLASININ BANKAYA GÖNDERİLMESİ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243730106"/>
                  </a:ext>
                </a:extLst>
              </a:tr>
              <a:tr h="139563">
                <a:tc>
                  <a:txBody>
                    <a:bodyPr/>
                    <a:lstStyle/>
                    <a:p>
                      <a:pPr algn="r" fontAlgn="b"/>
                      <a:r>
                        <a:rPr lang="en-US" sz="1000" u="none" strike="noStrike">
                          <a:effectLst/>
                        </a:rPr>
                        <a:t>44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MAAŞLARIN ÖDENMESİ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021841886"/>
                  </a:ext>
                </a:extLst>
              </a:tr>
              <a:tr h="139563">
                <a:tc>
                  <a:txBody>
                    <a:bodyPr/>
                    <a:lstStyle/>
                    <a:p>
                      <a:pPr algn="r" fontAlgn="b"/>
                      <a:r>
                        <a:rPr lang="en-US" sz="1000" u="none" strike="noStrike">
                          <a:effectLst/>
                        </a:rPr>
                        <a:t>45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TEMİNAT MEKTUBUNUN İADESİ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771812672"/>
                  </a:ext>
                </a:extLst>
              </a:tr>
              <a:tr h="139563">
                <a:tc>
                  <a:txBody>
                    <a:bodyPr/>
                    <a:lstStyle/>
                    <a:p>
                      <a:pPr algn="r" fontAlgn="b"/>
                      <a:r>
                        <a:rPr lang="en-US" sz="1000" u="none" strike="noStrike">
                          <a:effectLst/>
                        </a:rPr>
                        <a:t>46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STRATEJİK PLAN HAZIRLAMA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678547421"/>
                  </a:ext>
                </a:extLst>
              </a:tr>
              <a:tr h="139563">
                <a:tc>
                  <a:txBody>
                    <a:bodyPr/>
                    <a:lstStyle/>
                    <a:p>
                      <a:pPr algn="r" fontAlgn="b"/>
                      <a:r>
                        <a:rPr lang="en-US" sz="1000" u="none" strike="noStrike">
                          <a:effectLst/>
                        </a:rPr>
                        <a:t>47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PAZARLIK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282483070"/>
                  </a:ext>
                </a:extLst>
              </a:tr>
              <a:tr h="139563">
                <a:tc>
                  <a:txBody>
                    <a:bodyPr/>
                    <a:lstStyle/>
                    <a:p>
                      <a:pPr algn="r" fontAlgn="b"/>
                      <a:r>
                        <a:rPr lang="en-US" sz="1000" u="none" strike="noStrike">
                          <a:effectLst/>
                        </a:rPr>
                        <a:t>48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ARŞİV İMHA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703048800"/>
                  </a:ext>
                </a:extLst>
              </a:tr>
              <a:tr h="139563">
                <a:tc>
                  <a:txBody>
                    <a:bodyPr/>
                    <a:lstStyle/>
                    <a:p>
                      <a:pPr algn="r" fontAlgn="b"/>
                      <a:r>
                        <a:rPr lang="en-US" sz="1000" u="none" strike="noStrike">
                          <a:effectLst/>
                        </a:rPr>
                        <a:t>49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DEMİRBAŞ MALZEME TERKİN İŞLEMLERİ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124782822"/>
                  </a:ext>
                </a:extLst>
              </a:tr>
              <a:tr h="139563">
                <a:tc>
                  <a:txBody>
                    <a:bodyPr/>
                    <a:lstStyle/>
                    <a:p>
                      <a:pPr algn="r" fontAlgn="b"/>
                      <a:r>
                        <a:rPr lang="en-US" sz="1000" u="none" strike="noStrike">
                          <a:effectLst/>
                        </a:rPr>
                        <a:t>50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DEPO MALZEME ÇIKIŞ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997466111"/>
                  </a:ext>
                </a:extLst>
              </a:tr>
              <a:tr h="139563">
                <a:tc>
                  <a:txBody>
                    <a:bodyPr/>
                    <a:lstStyle/>
                    <a:p>
                      <a:pPr algn="r" fontAlgn="b"/>
                      <a:r>
                        <a:rPr lang="en-US" sz="1000" u="none" strike="noStrike">
                          <a:effectLst/>
                        </a:rPr>
                        <a:t>51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DEPO MALZEME GİRİŞİ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703351960"/>
                  </a:ext>
                </a:extLst>
              </a:tr>
              <a:tr h="139563">
                <a:tc>
                  <a:txBody>
                    <a:bodyPr/>
                    <a:lstStyle/>
                    <a:p>
                      <a:pPr algn="r" fontAlgn="b"/>
                      <a:r>
                        <a:rPr lang="en-US" sz="1000" u="none" strike="noStrike">
                          <a:effectLst/>
                        </a:rPr>
                        <a:t>52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DEVLET MALZEME OFİSİ ALIM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813325114"/>
                  </a:ext>
                </a:extLst>
              </a:tr>
              <a:tr h="139563">
                <a:tc>
                  <a:txBody>
                    <a:bodyPr/>
                    <a:lstStyle/>
                    <a:p>
                      <a:pPr algn="r" fontAlgn="b"/>
                      <a:r>
                        <a:rPr lang="en-US" sz="1000" u="none" strike="noStrike">
                          <a:effectLst/>
                        </a:rPr>
                        <a:t>53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KZÖ İŞTEN AYRILMA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728331987"/>
                  </a:ext>
                </a:extLst>
              </a:tr>
              <a:tr h="139563">
                <a:tc>
                  <a:txBody>
                    <a:bodyPr/>
                    <a:lstStyle/>
                    <a:p>
                      <a:pPr algn="r" fontAlgn="b"/>
                      <a:r>
                        <a:rPr lang="en-US" sz="1000" u="none" strike="noStrike">
                          <a:effectLst/>
                        </a:rPr>
                        <a:t>54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DOĞRUDAN TEMİN HİZMET ALIMI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50476406"/>
                  </a:ext>
                </a:extLst>
              </a:tr>
              <a:tr h="139563">
                <a:tc>
                  <a:txBody>
                    <a:bodyPr/>
                    <a:lstStyle/>
                    <a:p>
                      <a:pPr algn="r" fontAlgn="b"/>
                      <a:r>
                        <a:rPr lang="en-US" sz="1000" u="none" strike="noStrike">
                          <a:effectLst/>
                        </a:rPr>
                        <a:t>55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TAŞINIR KAYIT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763633085"/>
                  </a:ext>
                </a:extLst>
              </a:tr>
              <a:tr h="139563">
                <a:tc>
                  <a:txBody>
                    <a:bodyPr/>
                    <a:lstStyle/>
                    <a:p>
                      <a:pPr algn="r" fontAlgn="b"/>
                      <a:r>
                        <a:rPr lang="en-US" sz="1000" u="none" strike="noStrike">
                          <a:effectLst/>
                        </a:rPr>
                        <a:t>56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TOPLULUK ETKİNLİKLERİ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672000728"/>
                  </a:ext>
                </a:extLst>
              </a:tr>
              <a:tr h="139563">
                <a:tc>
                  <a:txBody>
                    <a:bodyPr/>
                    <a:lstStyle/>
                    <a:p>
                      <a:pPr algn="r" fontAlgn="b"/>
                      <a:r>
                        <a:rPr lang="en-US" sz="1000" u="none" strike="noStrike">
                          <a:effectLst/>
                        </a:rPr>
                        <a:t>57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KZÖ ÇALIŞMA TAKİBİ VE ÜCRET ÖDEME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6917501"/>
                  </a:ext>
                </a:extLst>
              </a:tr>
              <a:tr h="139563">
                <a:tc>
                  <a:txBody>
                    <a:bodyPr/>
                    <a:lstStyle/>
                    <a:p>
                      <a:pPr algn="r" fontAlgn="b"/>
                      <a:r>
                        <a:rPr lang="en-US" sz="1000" u="none" strike="noStrike">
                          <a:effectLst/>
                        </a:rPr>
                        <a:t>58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DOĞRUDAN TEMİN MAL ALIM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93708082"/>
                  </a:ext>
                </a:extLst>
              </a:tr>
              <a:tr h="139563">
                <a:tc>
                  <a:txBody>
                    <a:bodyPr/>
                    <a:lstStyle/>
                    <a:p>
                      <a:pPr algn="r" fontAlgn="b"/>
                      <a:r>
                        <a:rPr lang="en-US" sz="1000" u="none" strike="noStrike">
                          <a:effectLst/>
                        </a:rPr>
                        <a:t>59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ET BALIK KURUMU TEDARİK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723667905"/>
                  </a:ext>
                </a:extLst>
              </a:tr>
              <a:tr h="139563">
                <a:tc>
                  <a:txBody>
                    <a:bodyPr/>
                    <a:lstStyle/>
                    <a:p>
                      <a:pPr algn="r" fontAlgn="b"/>
                      <a:r>
                        <a:rPr lang="en-US" sz="1000" u="none" strike="noStrike">
                          <a:effectLst/>
                        </a:rPr>
                        <a:t>60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HARCIRAH ÖDEME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35452678"/>
                  </a:ext>
                </a:extLst>
              </a:tr>
              <a:tr h="139563">
                <a:tc>
                  <a:txBody>
                    <a:bodyPr/>
                    <a:lstStyle/>
                    <a:p>
                      <a:pPr algn="r" fontAlgn="b"/>
                      <a:r>
                        <a:rPr lang="en-US" sz="1000" u="none" strike="noStrike">
                          <a:effectLst/>
                        </a:rPr>
                        <a:t>61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dirty="0">
                          <a:effectLst/>
                        </a:rPr>
                        <a:t>KZÖ SEÇİMİ VE İŞE BAŞLAMA SÜRECİ</a:t>
                      </a:r>
                      <a:endParaRPr lang="en-US" sz="800" b="0" i="0" u="none" strike="noStrike" dirty="0">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629501863"/>
                  </a:ext>
                </a:extLst>
              </a:tr>
              <a:tr h="139563">
                <a:tc>
                  <a:txBody>
                    <a:bodyPr/>
                    <a:lstStyle/>
                    <a:p>
                      <a:pPr algn="r" fontAlgn="b"/>
                      <a:r>
                        <a:rPr lang="en-US" sz="1000" u="none" strike="noStrike">
                          <a:effectLst/>
                        </a:rPr>
                        <a:t>62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MEDİKO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271990302"/>
                  </a:ext>
                </a:extLst>
              </a:tr>
              <a:tr h="139563">
                <a:tc>
                  <a:txBody>
                    <a:bodyPr/>
                    <a:lstStyle/>
                    <a:p>
                      <a:pPr algn="r" fontAlgn="b"/>
                      <a:r>
                        <a:rPr lang="en-US" sz="1000" u="none" strike="noStrike">
                          <a:effectLst/>
                        </a:rPr>
                        <a:t>63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YEMEK BURSU İŞLEMLERİ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863069616"/>
                  </a:ext>
                </a:extLst>
              </a:tr>
              <a:tr h="139563">
                <a:tc>
                  <a:txBody>
                    <a:bodyPr/>
                    <a:lstStyle/>
                    <a:p>
                      <a:pPr algn="r" fontAlgn="b"/>
                      <a:r>
                        <a:rPr lang="en-US" sz="1000" u="none" strike="noStrike">
                          <a:effectLst/>
                        </a:rPr>
                        <a:t>64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dirty="0">
                          <a:effectLst/>
                        </a:rPr>
                        <a:t>YENİ TOPLULUK KURULUM SÜRECİ</a:t>
                      </a:r>
                      <a:endParaRPr lang="en-US" sz="800" b="0" i="0" u="none" strike="noStrike" dirty="0">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291627243"/>
                  </a:ext>
                </a:extLst>
              </a:tr>
              <a:tr h="139563">
                <a:tc>
                  <a:txBody>
                    <a:bodyPr/>
                    <a:lstStyle/>
                    <a:p>
                      <a:pPr algn="r" fontAlgn="b"/>
                      <a:r>
                        <a:rPr lang="en-US" sz="1000" u="none" strike="noStrike">
                          <a:effectLst/>
                        </a:rPr>
                        <a:t>65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31.MADDE KAPSAMINDA DERS GÖREVLENDİRME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781064384"/>
                  </a:ext>
                </a:extLst>
              </a:tr>
              <a:tr h="139563">
                <a:tc>
                  <a:txBody>
                    <a:bodyPr/>
                    <a:lstStyle/>
                    <a:p>
                      <a:pPr algn="r" fontAlgn="b"/>
                      <a:r>
                        <a:rPr lang="en-US" sz="1000" u="none" strike="noStrike">
                          <a:effectLst/>
                        </a:rPr>
                        <a:t>66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39.MADDE KAPSAMINDA UZUN SÜRELİ YURTİÇİ GÖREVLENDİRME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095423896"/>
                  </a:ext>
                </a:extLst>
              </a:tr>
              <a:tr h="139563">
                <a:tc>
                  <a:txBody>
                    <a:bodyPr/>
                    <a:lstStyle/>
                    <a:p>
                      <a:pPr algn="r" fontAlgn="b"/>
                      <a:r>
                        <a:rPr lang="en-US" sz="1000" u="none" strike="noStrike">
                          <a:effectLst/>
                        </a:rPr>
                        <a:t>67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39.MADDE KAPSAMINDA UZUN SÜRELİ YURTDIŞI GÖREVLENDİRME SÜRCİ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388044481"/>
                  </a:ext>
                </a:extLst>
              </a:tr>
              <a:tr h="139563">
                <a:tc>
                  <a:txBody>
                    <a:bodyPr/>
                    <a:lstStyle/>
                    <a:p>
                      <a:pPr algn="r" fontAlgn="b"/>
                      <a:r>
                        <a:rPr lang="en-US" sz="1000" u="none" strike="noStrike">
                          <a:effectLst/>
                        </a:rPr>
                        <a:t>68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39.MADDE KAPSAMINDA ÜNİVERSİTE DIŞINA KISA SÜRELİ YURTİÇİ-YURTDIŞI GÖREVLENDİRME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160016993"/>
                  </a:ext>
                </a:extLst>
              </a:tr>
              <a:tr h="139563">
                <a:tc>
                  <a:txBody>
                    <a:bodyPr/>
                    <a:lstStyle/>
                    <a:p>
                      <a:pPr algn="r" fontAlgn="b"/>
                      <a:r>
                        <a:rPr lang="en-US" sz="1000" u="none" strike="noStrike">
                          <a:effectLst/>
                        </a:rPr>
                        <a:t>69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39.MADDE KAPSAMINDA ÜNİVERSİTEYE GELEN PERSONELİN KISA SÜRELİ YURTİÇİ GÖREVLENDİRME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830536804"/>
                  </a:ext>
                </a:extLst>
              </a:tr>
              <a:tr h="139563">
                <a:tc>
                  <a:txBody>
                    <a:bodyPr/>
                    <a:lstStyle/>
                    <a:p>
                      <a:pPr algn="r" fontAlgn="b"/>
                      <a:r>
                        <a:rPr lang="en-US" sz="1000" u="none" strike="noStrike">
                          <a:effectLst/>
                        </a:rPr>
                        <a:t>70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DOĞUM NEDENİYLE SAĞLIK AKTİVASYONU AÇILMA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654974793"/>
                  </a:ext>
                </a:extLst>
              </a:tr>
              <a:tr h="139563">
                <a:tc>
                  <a:txBody>
                    <a:bodyPr/>
                    <a:lstStyle/>
                    <a:p>
                      <a:pPr algn="r" fontAlgn="b"/>
                      <a:r>
                        <a:rPr lang="en-US" sz="1000" u="none" strike="noStrike">
                          <a:effectLst/>
                        </a:rPr>
                        <a:t>71</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YILLIK İZİN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219961815"/>
                  </a:ext>
                </a:extLst>
              </a:tr>
              <a:tr h="139563">
                <a:tc>
                  <a:txBody>
                    <a:bodyPr/>
                    <a:lstStyle/>
                    <a:p>
                      <a:pPr algn="r" fontAlgn="b"/>
                      <a:r>
                        <a:rPr lang="en-US" sz="1000" u="none" strike="noStrike">
                          <a:effectLst/>
                        </a:rPr>
                        <a:t>72</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ASKERLİK NEDENİYLE ÜCRETSİZ İZİN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655565314"/>
                  </a:ext>
                </a:extLst>
              </a:tr>
              <a:tr h="139563">
                <a:tc>
                  <a:txBody>
                    <a:bodyPr/>
                    <a:lstStyle/>
                    <a:p>
                      <a:pPr algn="r" fontAlgn="b"/>
                      <a:r>
                        <a:rPr lang="en-US" sz="1000" u="none" strike="noStrike">
                          <a:effectLst/>
                        </a:rPr>
                        <a:t>73</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DOĞUM NEDENİYLE ÜCRETSİZ İZİN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4094191228"/>
                  </a:ext>
                </a:extLst>
              </a:tr>
              <a:tr h="139563">
                <a:tc>
                  <a:txBody>
                    <a:bodyPr/>
                    <a:lstStyle/>
                    <a:p>
                      <a:pPr algn="r" fontAlgn="b"/>
                      <a:r>
                        <a:rPr lang="en-US" sz="1000" u="none" strike="noStrike">
                          <a:effectLst/>
                        </a:rPr>
                        <a:t>74</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DOĞUM ÖNCESİ İZİN AKTARIMI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3322048636"/>
                  </a:ext>
                </a:extLst>
              </a:tr>
              <a:tr h="139563">
                <a:tc>
                  <a:txBody>
                    <a:bodyPr/>
                    <a:lstStyle/>
                    <a:p>
                      <a:pPr algn="r" fontAlgn="b"/>
                      <a:r>
                        <a:rPr lang="en-US" sz="1000" u="none" strike="noStrike">
                          <a:effectLst/>
                        </a:rPr>
                        <a:t>75</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40-A MADDESİ KAPSAMINDA DERS GÖREVLENDİRME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598826182"/>
                  </a:ext>
                </a:extLst>
              </a:tr>
              <a:tr h="139563">
                <a:tc>
                  <a:txBody>
                    <a:bodyPr/>
                    <a:lstStyle/>
                    <a:p>
                      <a:pPr algn="r" fontAlgn="b"/>
                      <a:r>
                        <a:rPr lang="en-US" sz="1000" u="none" strike="noStrike">
                          <a:effectLst/>
                        </a:rPr>
                        <a:t>76</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40-A VE 40-D MADDESİ KAPSAMINDA DERS GÖREVLENDİRMELER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947565410"/>
                  </a:ext>
                </a:extLst>
              </a:tr>
              <a:tr h="139563">
                <a:tc>
                  <a:txBody>
                    <a:bodyPr/>
                    <a:lstStyle/>
                    <a:p>
                      <a:pPr algn="r" fontAlgn="b"/>
                      <a:r>
                        <a:rPr lang="en-US" sz="1000" u="none" strike="noStrike">
                          <a:effectLst/>
                        </a:rPr>
                        <a:t>77</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BAŞKA KURUMDAN PAÜ' YE GELEN PERSONEL İÇİN ÖZLÜK DOSYASI AKTARIM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211836158"/>
                  </a:ext>
                </a:extLst>
              </a:tr>
              <a:tr h="139563">
                <a:tc>
                  <a:txBody>
                    <a:bodyPr/>
                    <a:lstStyle/>
                    <a:p>
                      <a:pPr algn="r" fontAlgn="b"/>
                      <a:r>
                        <a:rPr lang="en-US" sz="1000" u="none" strike="noStrike">
                          <a:effectLst/>
                        </a:rPr>
                        <a:t>78</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PAÜ’DEN BAŞKA KURUMA GİDEN PERSONEL İÇİN ÖZLÜK DOSYASI AKTARIM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2749612475"/>
                  </a:ext>
                </a:extLst>
              </a:tr>
              <a:tr h="139563">
                <a:tc>
                  <a:txBody>
                    <a:bodyPr/>
                    <a:lstStyle/>
                    <a:p>
                      <a:pPr algn="r" fontAlgn="b"/>
                      <a:r>
                        <a:rPr lang="en-US" sz="1000" u="none" strike="noStrike">
                          <a:effectLst/>
                        </a:rPr>
                        <a:t>79</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a:effectLst/>
                        </a:rPr>
                        <a:t>MAL BİLDİRİMİ SÜRECİ</a:t>
                      </a:r>
                      <a:endParaRPr lang="en-US" sz="800" b="0" i="0" u="none" strike="noStrike">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599622525"/>
                  </a:ext>
                </a:extLst>
              </a:tr>
              <a:tr h="139563">
                <a:tc>
                  <a:txBody>
                    <a:bodyPr/>
                    <a:lstStyle/>
                    <a:p>
                      <a:pPr algn="r" fontAlgn="b"/>
                      <a:r>
                        <a:rPr lang="en-US" sz="1000" u="none" strike="noStrike">
                          <a:effectLst/>
                        </a:rPr>
                        <a:t>80</a:t>
                      </a:r>
                      <a:endParaRPr lang="en-US" sz="1000" b="0" i="0" u="none" strike="noStrike">
                        <a:solidFill>
                          <a:srgbClr val="000000"/>
                        </a:solidFill>
                        <a:effectLst/>
                        <a:latin typeface="Times New Roman" panose="02020603050405020304" pitchFamily="18" charset="0"/>
                      </a:endParaRPr>
                    </a:p>
                  </a:txBody>
                  <a:tcPr marL="4041" marR="4041" marT="4041" marB="0" anchor="b"/>
                </a:tc>
                <a:tc>
                  <a:txBody>
                    <a:bodyPr/>
                    <a:lstStyle/>
                    <a:p>
                      <a:pPr algn="l" rtl="0" fontAlgn="ctr"/>
                      <a:r>
                        <a:rPr lang="en-US" sz="800" u="none" strike="noStrike" dirty="0">
                          <a:effectLst/>
                        </a:rPr>
                        <a:t>BİRİM FAALİYET RAPORUNUN HAZIRLANMASI SÜRECİ</a:t>
                      </a:r>
                      <a:endParaRPr lang="en-US" sz="800" b="0" i="0" u="none" strike="noStrike" dirty="0">
                        <a:solidFill>
                          <a:srgbClr val="000000"/>
                        </a:solidFill>
                        <a:effectLst/>
                        <a:latin typeface="Arial" panose="020B0604020202020204" pitchFamily="34" charset="0"/>
                      </a:endParaRPr>
                    </a:p>
                  </a:txBody>
                  <a:tcPr marL="4041" marR="4041" marT="4041" marB="0" anchor="ctr"/>
                </a:tc>
                <a:extLst>
                  <a:ext uri="{0D108BD9-81ED-4DB2-BD59-A6C34878D82A}">
                    <a16:rowId xmlns:a16="http://schemas.microsoft.com/office/drawing/2014/main" val="189466189"/>
                  </a:ext>
                </a:extLst>
              </a:tr>
            </a:tbl>
          </a:graphicData>
        </a:graphic>
      </p:graphicFrame>
      <p:sp>
        <p:nvSpPr>
          <p:cNvPr id="7" name="Rectangle 2"/>
          <p:cNvSpPr txBox="1">
            <a:spLocks noChangeArrowheads="1"/>
          </p:cNvSpPr>
          <p:nvPr/>
        </p:nvSpPr>
        <p:spPr>
          <a:xfrm>
            <a:off x="0" y="1268760"/>
            <a:ext cx="3672408"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Genel Sekreterlik Süreçleri</a:t>
            </a:r>
            <a:endParaRPr lang="en-US" altLang="en-US" sz="3200" kern="0" dirty="0" smtClean="0">
              <a:solidFill>
                <a:srgbClr val="A50021"/>
              </a:solidFill>
            </a:endParaRPr>
          </a:p>
        </p:txBody>
      </p:sp>
    </p:spTree>
    <p:extLst>
      <p:ext uri="{BB962C8B-B14F-4D97-AF65-F5344CB8AC3E}">
        <p14:creationId xmlns:p14="http://schemas.microsoft.com/office/powerpoint/2010/main" val="190766948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50425914"/>
              </p:ext>
            </p:extLst>
          </p:nvPr>
        </p:nvGraphicFramePr>
        <p:xfrm>
          <a:off x="2915816" y="400927"/>
          <a:ext cx="6120679" cy="6070285"/>
        </p:xfrm>
        <a:graphic>
          <a:graphicData uri="http://schemas.openxmlformats.org/drawingml/2006/table">
            <a:tbl>
              <a:tblPr>
                <a:tableStyleId>{5C22544A-7EE6-4342-B048-85BDC9FD1C3A}</a:tableStyleId>
              </a:tblPr>
              <a:tblGrid>
                <a:gridCol w="597139">
                  <a:extLst>
                    <a:ext uri="{9D8B030D-6E8A-4147-A177-3AD203B41FA5}">
                      <a16:colId xmlns:a16="http://schemas.microsoft.com/office/drawing/2014/main" val="1691037415"/>
                    </a:ext>
                  </a:extLst>
                </a:gridCol>
                <a:gridCol w="5523540">
                  <a:extLst>
                    <a:ext uri="{9D8B030D-6E8A-4147-A177-3AD203B41FA5}">
                      <a16:colId xmlns:a16="http://schemas.microsoft.com/office/drawing/2014/main" val="164745303"/>
                    </a:ext>
                  </a:extLst>
                </a:gridCol>
              </a:tblGrid>
              <a:tr h="113555">
                <a:tc>
                  <a:txBody>
                    <a:bodyPr/>
                    <a:lstStyle/>
                    <a:p>
                      <a:pPr algn="r" fontAlgn="b"/>
                      <a:r>
                        <a:rPr lang="en-US" sz="1000" u="none" strike="noStrike">
                          <a:effectLst/>
                        </a:rPr>
                        <a:t>81</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KURUM İDARİ KURUL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232089213"/>
                  </a:ext>
                </a:extLst>
              </a:tr>
              <a:tr h="113555">
                <a:tc>
                  <a:txBody>
                    <a:bodyPr/>
                    <a:lstStyle/>
                    <a:p>
                      <a:pPr algn="r" fontAlgn="b"/>
                      <a:r>
                        <a:rPr lang="en-US" sz="1000" u="none" strike="noStrike">
                          <a:effectLst/>
                        </a:rPr>
                        <a:t>82</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AKADEMİK PERSONEL SİCİL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460736574"/>
                  </a:ext>
                </a:extLst>
              </a:tr>
              <a:tr h="113555">
                <a:tc>
                  <a:txBody>
                    <a:bodyPr/>
                    <a:lstStyle/>
                    <a:p>
                      <a:pPr algn="r" fontAlgn="b"/>
                      <a:r>
                        <a:rPr lang="en-US" sz="1000" u="none" strike="noStrike">
                          <a:effectLst/>
                        </a:rPr>
                        <a:t>83</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DİSİPLİN - CEZA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50908098"/>
                  </a:ext>
                </a:extLst>
              </a:tr>
              <a:tr h="113555">
                <a:tc>
                  <a:txBody>
                    <a:bodyPr/>
                    <a:lstStyle/>
                    <a:p>
                      <a:pPr algn="r" fontAlgn="b"/>
                      <a:r>
                        <a:rPr lang="en-US" sz="1000" u="none" strike="noStrike">
                          <a:effectLst/>
                        </a:rPr>
                        <a:t>84</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YURT DIŞI YÜKSEK LİSANS VE DOKTORA ÖĞRENCİLERİNİN EK SÜRE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761855595"/>
                  </a:ext>
                </a:extLst>
              </a:tr>
              <a:tr h="162221">
                <a:tc>
                  <a:txBody>
                    <a:bodyPr/>
                    <a:lstStyle/>
                    <a:p>
                      <a:pPr algn="r" fontAlgn="b"/>
                      <a:r>
                        <a:rPr lang="en-US" sz="1000" u="none" strike="noStrike">
                          <a:effectLst/>
                        </a:rPr>
                        <a:t>85</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35.MADDE KAPSAMINDA ARAŞTIRMA GÖREVLİSİ KADROSUNUN LİSANSÜSTÜ EĞİTİM İÇİN BAŞKA ÜNİVERSİTEYE TAHSİSİ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871202166"/>
                  </a:ext>
                </a:extLst>
              </a:tr>
              <a:tr h="113555">
                <a:tc>
                  <a:txBody>
                    <a:bodyPr/>
                    <a:lstStyle/>
                    <a:p>
                      <a:pPr algn="r" fontAlgn="b"/>
                      <a:r>
                        <a:rPr lang="en-US" sz="1000" u="none" strike="noStrike">
                          <a:effectLst/>
                        </a:rPr>
                        <a:t>86</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DİĞER ÜNİVERSİTELERDEN GELEN PERSONELİN MECBURİ HİZMET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306701506"/>
                  </a:ext>
                </a:extLst>
              </a:tr>
              <a:tr h="113555">
                <a:tc>
                  <a:txBody>
                    <a:bodyPr/>
                    <a:lstStyle/>
                    <a:p>
                      <a:pPr algn="r" fontAlgn="b"/>
                      <a:r>
                        <a:rPr lang="en-US" sz="1000" u="none" strike="noStrike">
                          <a:effectLst/>
                        </a:rPr>
                        <a:t>87</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KADRO DERECESİ DEĞİŞİKLİĞİ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801273933"/>
                  </a:ext>
                </a:extLst>
              </a:tr>
              <a:tr h="113555">
                <a:tc>
                  <a:txBody>
                    <a:bodyPr/>
                    <a:lstStyle/>
                    <a:p>
                      <a:pPr algn="r" fontAlgn="b"/>
                      <a:r>
                        <a:rPr lang="en-US" sz="1000" u="none" strike="noStrike">
                          <a:effectLst/>
                        </a:rPr>
                        <a:t>88</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YURTDIŞI GÖREV SÜRESİ UZATMA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420183372"/>
                  </a:ext>
                </a:extLst>
              </a:tr>
              <a:tr h="113555">
                <a:tc>
                  <a:txBody>
                    <a:bodyPr/>
                    <a:lstStyle/>
                    <a:p>
                      <a:pPr algn="r" fontAlgn="b"/>
                      <a:r>
                        <a:rPr lang="en-US" sz="1000" u="none" strike="noStrike">
                          <a:effectLst/>
                        </a:rPr>
                        <a:t>89</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AKADEMİK PERSONELİN ATANMA-NAKİL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262323995"/>
                  </a:ext>
                </a:extLst>
              </a:tr>
              <a:tr h="162221">
                <a:tc>
                  <a:txBody>
                    <a:bodyPr/>
                    <a:lstStyle/>
                    <a:p>
                      <a:pPr algn="r" fontAlgn="b"/>
                      <a:r>
                        <a:rPr lang="en-US" sz="1000" u="none" strike="noStrike">
                          <a:effectLst/>
                        </a:rPr>
                        <a:t>90</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35. MADDE KAPSAMINDA KADROSU BAŞKA ÜNİVERSİTEDE OLUP PAÜ’DE LİSANSÜSTÜ EĞİTİMİ YAPILMASI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677722490"/>
                  </a:ext>
                </a:extLst>
              </a:tr>
              <a:tr h="113555">
                <a:tc>
                  <a:txBody>
                    <a:bodyPr/>
                    <a:lstStyle/>
                    <a:p>
                      <a:pPr algn="r" fontAlgn="b"/>
                      <a:r>
                        <a:rPr lang="en-US" sz="1000" u="none" strike="noStrike">
                          <a:effectLst/>
                        </a:rPr>
                        <a:t>91</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DİĞER ÜNİVERSİTELERDE MECBURİ HİZMET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729122235"/>
                  </a:ext>
                </a:extLst>
              </a:tr>
              <a:tr h="178443">
                <a:tc>
                  <a:txBody>
                    <a:bodyPr/>
                    <a:lstStyle/>
                    <a:p>
                      <a:pPr algn="r" fontAlgn="b"/>
                      <a:r>
                        <a:rPr lang="en-US" sz="1000" u="none" strike="noStrike">
                          <a:effectLst/>
                        </a:rPr>
                        <a:t>92</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UZMANLIĞINI YA DA YAN DAL UZMANLIĞINI TAMAMLAYAN ASİSTANLARIN ATANMASI İŞLEMLERİ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499763866"/>
                  </a:ext>
                </a:extLst>
              </a:tr>
              <a:tr h="162221">
                <a:tc>
                  <a:txBody>
                    <a:bodyPr/>
                    <a:lstStyle/>
                    <a:p>
                      <a:pPr algn="r" fontAlgn="b"/>
                      <a:r>
                        <a:rPr lang="en-US" sz="1000" u="none" strike="noStrike">
                          <a:effectLst/>
                        </a:rPr>
                        <a:t>93</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YARDIMCI DOÇENT ÖĞRETİM GÖREVLİSİ OKUTMAN UZMAN VE ARAŞTIRMA GÖREVLİSİ GÖREV SÜRESİ UZATIM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619422180"/>
                  </a:ext>
                </a:extLst>
              </a:tr>
              <a:tr h="113555">
                <a:tc>
                  <a:txBody>
                    <a:bodyPr/>
                    <a:lstStyle/>
                    <a:p>
                      <a:pPr algn="r" fontAlgn="b"/>
                      <a:r>
                        <a:rPr lang="en-US" sz="1000" u="none" strike="noStrike">
                          <a:effectLst/>
                        </a:rPr>
                        <a:t>94</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NAKLEN ATAMA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247676674"/>
                  </a:ext>
                </a:extLst>
              </a:tr>
              <a:tr h="113555">
                <a:tc>
                  <a:txBody>
                    <a:bodyPr/>
                    <a:lstStyle/>
                    <a:p>
                      <a:pPr algn="r" fontAlgn="b"/>
                      <a:r>
                        <a:rPr lang="en-US" sz="1000" u="none" strike="noStrike">
                          <a:effectLst/>
                        </a:rPr>
                        <a:t>95</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ENGELLİ PERSONEL ÇALIŞTIRMA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4238488483"/>
                  </a:ext>
                </a:extLst>
              </a:tr>
              <a:tr h="113555">
                <a:tc>
                  <a:txBody>
                    <a:bodyPr/>
                    <a:lstStyle/>
                    <a:p>
                      <a:pPr algn="r" fontAlgn="b"/>
                      <a:r>
                        <a:rPr lang="en-US" sz="1000" u="none" strike="noStrike">
                          <a:effectLst/>
                        </a:rPr>
                        <a:t>96</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GÖREVDE YÜKSELME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984214757"/>
                  </a:ext>
                </a:extLst>
              </a:tr>
              <a:tr h="113555">
                <a:tc>
                  <a:txBody>
                    <a:bodyPr/>
                    <a:lstStyle/>
                    <a:p>
                      <a:pPr algn="r" fontAlgn="b"/>
                      <a:r>
                        <a:rPr lang="en-US" sz="1000" u="none" strike="noStrike">
                          <a:effectLst/>
                        </a:rPr>
                        <a:t>97</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AÇIKTAN ATAMA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620180475"/>
                  </a:ext>
                </a:extLst>
              </a:tr>
              <a:tr h="113555">
                <a:tc>
                  <a:txBody>
                    <a:bodyPr/>
                    <a:lstStyle/>
                    <a:p>
                      <a:pPr algn="r" fontAlgn="b"/>
                      <a:r>
                        <a:rPr lang="en-US" sz="1000" u="none" strike="noStrike">
                          <a:effectLst/>
                        </a:rPr>
                        <a:t>98</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ÇALIŞAN PERSONELİN NAKLEN BAŞKA KURUMLARA ATANMASI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028759927"/>
                  </a:ext>
                </a:extLst>
              </a:tr>
              <a:tr h="113555">
                <a:tc>
                  <a:txBody>
                    <a:bodyPr/>
                    <a:lstStyle/>
                    <a:p>
                      <a:pPr algn="r" fontAlgn="b"/>
                      <a:r>
                        <a:rPr lang="en-US" sz="1000" u="none" strike="noStrike">
                          <a:effectLst/>
                        </a:rPr>
                        <a:t>99</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İDARİ PERSONEL YURT İÇİ GEÇİCİ GÖREVLENDİRME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155153922"/>
                  </a:ext>
                </a:extLst>
              </a:tr>
              <a:tr h="113555">
                <a:tc>
                  <a:txBody>
                    <a:bodyPr/>
                    <a:lstStyle/>
                    <a:p>
                      <a:pPr algn="r" fontAlgn="b"/>
                      <a:r>
                        <a:rPr lang="en-US" sz="1000" u="none" strike="noStrike">
                          <a:effectLst/>
                        </a:rPr>
                        <a:t>100</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İDARİ PERSONELİN KURUM İÇİ GÖREVLENDİRME İŞLEMLERİ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01105093"/>
                  </a:ext>
                </a:extLst>
              </a:tr>
              <a:tr h="113555">
                <a:tc>
                  <a:txBody>
                    <a:bodyPr/>
                    <a:lstStyle/>
                    <a:p>
                      <a:pPr algn="r" fontAlgn="b"/>
                      <a:r>
                        <a:rPr lang="en-US" sz="1000" u="none" strike="noStrike">
                          <a:effectLst/>
                        </a:rPr>
                        <a:t>101</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KORUNMAYA MUHTAÇ ÇOCUKLARIN ÇALIŞTIRILMASI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338306834"/>
                  </a:ext>
                </a:extLst>
              </a:tr>
              <a:tr h="113555">
                <a:tc>
                  <a:txBody>
                    <a:bodyPr/>
                    <a:lstStyle/>
                    <a:p>
                      <a:pPr algn="r" fontAlgn="b"/>
                      <a:r>
                        <a:rPr lang="en-US" sz="1000" u="none" strike="noStrike">
                          <a:effectLst/>
                        </a:rPr>
                        <a:t>102</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dirty="0">
                          <a:effectLst/>
                        </a:rPr>
                        <a:t>ŞEHİT VE GAZİ YAKINLARININ ÇALIŞTIRILMASI İŞLEMLERİ SÜRECİ</a:t>
                      </a:r>
                      <a:endParaRPr lang="en-US" sz="800" b="0" i="0" u="none" strike="noStrike" dirty="0">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519244254"/>
                  </a:ext>
                </a:extLst>
              </a:tr>
              <a:tr h="113555">
                <a:tc>
                  <a:txBody>
                    <a:bodyPr/>
                    <a:lstStyle/>
                    <a:p>
                      <a:pPr algn="r" fontAlgn="b"/>
                      <a:r>
                        <a:rPr lang="en-US" sz="1000" u="none" strike="noStrike">
                          <a:effectLst/>
                        </a:rPr>
                        <a:t>103</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UNVAN DEĞİŞİKLİĞİ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835833689"/>
                  </a:ext>
                </a:extLst>
              </a:tr>
              <a:tr h="113555">
                <a:tc>
                  <a:txBody>
                    <a:bodyPr/>
                    <a:lstStyle/>
                    <a:p>
                      <a:pPr algn="r" fontAlgn="b"/>
                      <a:r>
                        <a:rPr lang="en-US" sz="1000" u="none" strike="noStrike">
                          <a:effectLst/>
                        </a:rPr>
                        <a:t>104</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4/B SÖZLEŞMELİ PERSONEL ÇALIŞTIRMA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650962863"/>
                  </a:ext>
                </a:extLst>
              </a:tr>
              <a:tr h="113555">
                <a:tc>
                  <a:txBody>
                    <a:bodyPr/>
                    <a:lstStyle/>
                    <a:p>
                      <a:pPr algn="r" fontAlgn="b"/>
                      <a:r>
                        <a:rPr lang="en-US" sz="1000" u="none" strike="noStrike">
                          <a:effectLst/>
                        </a:rPr>
                        <a:t>105</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4/C GEÇİCİ İŞÇİ ÇALIŞTIRMA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368020125"/>
                  </a:ext>
                </a:extLst>
              </a:tr>
              <a:tr h="113555">
                <a:tc>
                  <a:txBody>
                    <a:bodyPr/>
                    <a:lstStyle/>
                    <a:p>
                      <a:pPr algn="r" fontAlgn="b"/>
                      <a:r>
                        <a:rPr lang="en-US" sz="1000" u="none" strike="noStrike">
                          <a:effectLst/>
                        </a:rPr>
                        <a:t>106</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AYLIK MAAŞ HESAPLAMA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545082593"/>
                  </a:ext>
                </a:extLst>
              </a:tr>
              <a:tr h="113555">
                <a:tc>
                  <a:txBody>
                    <a:bodyPr/>
                    <a:lstStyle/>
                    <a:p>
                      <a:pPr algn="r" fontAlgn="b"/>
                      <a:r>
                        <a:rPr lang="en-US" sz="1000" u="none" strike="noStrike">
                          <a:effectLst/>
                        </a:rPr>
                        <a:t>107</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ŞANTİYE TAZMİNATI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252593351"/>
                  </a:ext>
                </a:extLst>
              </a:tr>
              <a:tr h="113555">
                <a:tc>
                  <a:txBody>
                    <a:bodyPr/>
                    <a:lstStyle/>
                    <a:p>
                      <a:pPr algn="r" fontAlgn="b"/>
                      <a:r>
                        <a:rPr lang="en-US" sz="1000" u="none" strike="noStrike">
                          <a:effectLst/>
                        </a:rPr>
                        <a:t>108</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HİZMET İÇİ EĞİTİM DERS ÜCRETLERİNİN ÖDENME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34100341"/>
                  </a:ext>
                </a:extLst>
              </a:tr>
              <a:tr h="113555">
                <a:tc>
                  <a:txBody>
                    <a:bodyPr/>
                    <a:lstStyle/>
                    <a:p>
                      <a:pPr algn="r" fontAlgn="b"/>
                      <a:r>
                        <a:rPr lang="en-US" sz="1000" u="none" strike="noStrike">
                          <a:effectLst/>
                        </a:rPr>
                        <a:t>109</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NAKİL BİLDİRİM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4148128309"/>
                  </a:ext>
                </a:extLst>
              </a:tr>
              <a:tr h="113555">
                <a:tc>
                  <a:txBody>
                    <a:bodyPr/>
                    <a:lstStyle/>
                    <a:p>
                      <a:pPr algn="r" fontAlgn="b"/>
                      <a:r>
                        <a:rPr lang="en-US" sz="1000" u="none" strike="noStrike">
                          <a:effectLst/>
                        </a:rPr>
                        <a:t>110</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EMEKLİ İKRAMİYESİ ÖDEME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21983381"/>
                  </a:ext>
                </a:extLst>
              </a:tr>
              <a:tr h="113555">
                <a:tc>
                  <a:txBody>
                    <a:bodyPr/>
                    <a:lstStyle/>
                    <a:p>
                      <a:pPr algn="r" fontAlgn="b"/>
                      <a:r>
                        <a:rPr lang="en-US" sz="1000" u="none" strike="noStrike">
                          <a:effectLst/>
                        </a:rPr>
                        <a:t>111</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SGK'YA PERSONEL BİLDİRİMİ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275290493"/>
                  </a:ext>
                </a:extLst>
              </a:tr>
              <a:tr h="113555">
                <a:tc>
                  <a:txBody>
                    <a:bodyPr/>
                    <a:lstStyle/>
                    <a:p>
                      <a:pPr algn="r" fontAlgn="b"/>
                      <a:r>
                        <a:rPr lang="en-US" sz="1000" u="none" strike="noStrike">
                          <a:effectLst/>
                        </a:rPr>
                        <a:t>112</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DOĞUM YARDIMI SÜREÇ ANALİZİ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346062979"/>
                  </a:ext>
                </a:extLst>
              </a:tr>
              <a:tr h="113555">
                <a:tc>
                  <a:txBody>
                    <a:bodyPr/>
                    <a:lstStyle/>
                    <a:p>
                      <a:pPr algn="r" fontAlgn="b"/>
                      <a:r>
                        <a:rPr lang="en-US" sz="1000" u="none" strike="noStrike">
                          <a:effectLst/>
                        </a:rPr>
                        <a:t>113</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FAZLA ÇALIŞMA KARŞILIĞININ ÖDENMESİ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815805220"/>
                  </a:ext>
                </a:extLst>
              </a:tr>
              <a:tr h="113555">
                <a:tc>
                  <a:txBody>
                    <a:bodyPr/>
                    <a:lstStyle/>
                    <a:p>
                      <a:pPr algn="r" fontAlgn="b"/>
                      <a:r>
                        <a:rPr lang="en-US" sz="1000" u="none" strike="noStrike">
                          <a:effectLst/>
                        </a:rPr>
                        <a:t>114</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SENDİKA KESİNTİSİ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4022009700"/>
                  </a:ext>
                </a:extLst>
              </a:tr>
              <a:tr h="113555">
                <a:tc>
                  <a:txBody>
                    <a:bodyPr/>
                    <a:lstStyle/>
                    <a:p>
                      <a:pPr algn="r" fontAlgn="b"/>
                      <a:r>
                        <a:rPr lang="en-US" sz="1000" u="none" strike="noStrike">
                          <a:effectLst/>
                        </a:rPr>
                        <a:t>115</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YETKİLİ SENDİKA BELİRLEME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3891228720"/>
                  </a:ext>
                </a:extLst>
              </a:tr>
              <a:tr h="113555">
                <a:tc>
                  <a:txBody>
                    <a:bodyPr/>
                    <a:lstStyle/>
                    <a:p>
                      <a:pPr algn="r" fontAlgn="b"/>
                      <a:r>
                        <a:rPr lang="en-US" sz="1000" u="none" strike="noStrike">
                          <a:effectLst/>
                        </a:rPr>
                        <a:t>116</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İŞE YENİ BAŞLAYAN PERSONEL İÇİN KISITLI MAAŞ HESAPLAMA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1758572060"/>
                  </a:ext>
                </a:extLst>
              </a:tr>
              <a:tr h="113555">
                <a:tc>
                  <a:txBody>
                    <a:bodyPr/>
                    <a:lstStyle/>
                    <a:p>
                      <a:pPr algn="r" fontAlgn="b"/>
                      <a:r>
                        <a:rPr lang="en-US" sz="1000" u="none" strike="noStrike">
                          <a:effectLst/>
                        </a:rPr>
                        <a:t>117</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a:effectLst/>
                        </a:rPr>
                        <a:t>YURTDIŞI MAAŞ HESAPLAMA SÜRECİ</a:t>
                      </a:r>
                      <a:endParaRPr lang="en-US" sz="800" b="0" i="0" u="none" strike="noStrike">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223666318"/>
                  </a:ext>
                </a:extLst>
              </a:tr>
              <a:tr h="113555">
                <a:tc>
                  <a:txBody>
                    <a:bodyPr/>
                    <a:lstStyle/>
                    <a:p>
                      <a:pPr algn="r" fontAlgn="b"/>
                      <a:r>
                        <a:rPr lang="en-US" sz="1000" u="none" strike="noStrike">
                          <a:effectLst/>
                        </a:rPr>
                        <a:t>118</a:t>
                      </a:r>
                      <a:endParaRPr lang="en-US" sz="1000" b="0" i="0" u="none" strike="noStrike">
                        <a:solidFill>
                          <a:srgbClr val="000000"/>
                        </a:solidFill>
                        <a:effectLst/>
                        <a:latin typeface="Times New Roman" panose="02020603050405020304" pitchFamily="18" charset="0"/>
                      </a:endParaRPr>
                    </a:p>
                  </a:txBody>
                  <a:tcPr marL="4056" marR="4056" marT="4056" marB="0" anchor="b"/>
                </a:tc>
                <a:tc>
                  <a:txBody>
                    <a:bodyPr/>
                    <a:lstStyle/>
                    <a:p>
                      <a:pPr algn="l" rtl="0" fontAlgn="ctr"/>
                      <a:r>
                        <a:rPr lang="en-US" sz="800" u="none" strike="noStrike" dirty="0">
                          <a:effectLst/>
                        </a:rPr>
                        <a:t>ADAY MEMURLARIN EĞİTİMİ İŞLEMLERİ SÜRECİ</a:t>
                      </a:r>
                      <a:endParaRPr lang="en-US" sz="800" b="0" i="0" u="none" strike="noStrike" dirty="0">
                        <a:solidFill>
                          <a:srgbClr val="000000"/>
                        </a:solidFill>
                        <a:effectLst/>
                        <a:latin typeface="Arial" panose="020B0604020202020204" pitchFamily="34" charset="0"/>
                      </a:endParaRPr>
                    </a:p>
                  </a:txBody>
                  <a:tcPr marL="4056" marR="4056" marT="4056" marB="0" anchor="ctr"/>
                </a:tc>
                <a:extLst>
                  <a:ext uri="{0D108BD9-81ED-4DB2-BD59-A6C34878D82A}">
                    <a16:rowId xmlns:a16="http://schemas.microsoft.com/office/drawing/2014/main" val="2618965403"/>
                  </a:ext>
                </a:extLst>
              </a:tr>
            </a:tbl>
          </a:graphicData>
        </a:graphic>
      </p:graphicFrame>
      <p:sp>
        <p:nvSpPr>
          <p:cNvPr id="7" name="Rectangle 2"/>
          <p:cNvSpPr txBox="1">
            <a:spLocks noChangeArrowheads="1"/>
          </p:cNvSpPr>
          <p:nvPr/>
        </p:nvSpPr>
        <p:spPr>
          <a:xfrm>
            <a:off x="179512" y="1196752"/>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Süreçleri</a:t>
            </a:r>
            <a:endParaRPr lang="en-US" altLang="en-US" sz="3200" kern="0" dirty="0" smtClean="0">
              <a:solidFill>
                <a:srgbClr val="A50021"/>
              </a:solidFill>
            </a:endParaRPr>
          </a:p>
        </p:txBody>
      </p:sp>
    </p:spTree>
    <p:extLst>
      <p:ext uri="{BB962C8B-B14F-4D97-AF65-F5344CB8AC3E}">
        <p14:creationId xmlns:p14="http://schemas.microsoft.com/office/powerpoint/2010/main" val="121233309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82917070"/>
              </p:ext>
            </p:extLst>
          </p:nvPr>
        </p:nvGraphicFramePr>
        <p:xfrm>
          <a:off x="3779912" y="-27384"/>
          <a:ext cx="4608512" cy="6604854"/>
        </p:xfrm>
        <a:graphic>
          <a:graphicData uri="http://schemas.openxmlformats.org/drawingml/2006/table">
            <a:tbl>
              <a:tblPr>
                <a:tableStyleId>{5C22544A-7EE6-4342-B048-85BDC9FD1C3A}</a:tableStyleId>
              </a:tblPr>
              <a:tblGrid>
                <a:gridCol w="512838">
                  <a:extLst>
                    <a:ext uri="{9D8B030D-6E8A-4147-A177-3AD203B41FA5}">
                      <a16:colId xmlns:a16="http://schemas.microsoft.com/office/drawing/2014/main" val="2494708690"/>
                    </a:ext>
                  </a:extLst>
                </a:gridCol>
                <a:gridCol w="4095674">
                  <a:extLst>
                    <a:ext uri="{9D8B030D-6E8A-4147-A177-3AD203B41FA5}">
                      <a16:colId xmlns:a16="http://schemas.microsoft.com/office/drawing/2014/main" val="3487479432"/>
                    </a:ext>
                  </a:extLst>
                </a:gridCol>
              </a:tblGrid>
              <a:tr h="161094">
                <a:tc>
                  <a:txBody>
                    <a:bodyPr/>
                    <a:lstStyle/>
                    <a:p>
                      <a:pPr algn="r" fontAlgn="b"/>
                      <a:r>
                        <a:rPr lang="en-US" sz="900" u="none" strike="noStrike">
                          <a:effectLst/>
                        </a:rPr>
                        <a:t>119</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GÖREVDE YÜKSELME EĞİTİMİ - ÜNVAN DEĞİŞİKLİĞİ SINAV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723244457"/>
                  </a:ext>
                </a:extLst>
              </a:tr>
              <a:tr h="161094">
                <a:tc>
                  <a:txBody>
                    <a:bodyPr/>
                    <a:lstStyle/>
                    <a:p>
                      <a:pPr algn="r" fontAlgn="b"/>
                      <a:r>
                        <a:rPr lang="en-US" sz="900" u="none" strike="noStrike">
                          <a:effectLst/>
                        </a:rPr>
                        <a:t>120</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PERSONEL HİZMET İÇİ EĞİTİM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047303035"/>
                  </a:ext>
                </a:extLst>
              </a:tr>
              <a:tr h="161094">
                <a:tc>
                  <a:txBody>
                    <a:bodyPr/>
                    <a:lstStyle/>
                    <a:p>
                      <a:pPr algn="r" fontAlgn="b"/>
                      <a:r>
                        <a:rPr lang="en-US" sz="900" u="none" strike="noStrike">
                          <a:effectLst/>
                        </a:rPr>
                        <a:t>121</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MÜSTAFİ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906252877"/>
                  </a:ext>
                </a:extLst>
              </a:tr>
              <a:tr h="161094">
                <a:tc>
                  <a:txBody>
                    <a:bodyPr/>
                    <a:lstStyle/>
                    <a:p>
                      <a:pPr algn="r" fontAlgn="b"/>
                      <a:r>
                        <a:rPr lang="en-US" sz="900" u="none" strike="noStrike">
                          <a:effectLst/>
                        </a:rPr>
                        <a:t>122</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İSTİFA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610944628"/>
                  </a:ext>
                </a:extLst>
              </a:tr>
              <a:tr h="161094">
                <a:tc>
                  <a:txBody>
                    <a:bodyPr/>
                    <a:lstStyle/>
                    <a:p>
                      <a:pPr algn="r" fontAlgn="b"/>
                      <a:r>
                        <a:rPr lang="en-US" sz="900" u="none" strike="noStrike">
                          <a:effectLst/>
                        </a:rPr>
                        <a:t>123</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SSK, BAĞKUR HİZMET BİRLEŞTİRME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959733650"/>
                  </a:ext>
                </a:extLst>
              </a:tr>
              <a:tr h="161094">
                <a:tc>
                  <a:txBody>
                    <a:bodyPr/>
                    <a:lstStyle/>
                    <a:p>
                      <a:pPr algn="r" fontAlgn="b"/>
                      <a:r>
                        <a:rPr lang="en-US" sz="900" u="none" strike="noStrike">
                          <a:effectLst/>
                        </a:rPr>
                        <a:t>124</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ASKERLİK HİZMET DEĞERLENDİRME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82562110"/>
                  </a:ext>
                </a:extLst>
              </a:tr>
              <a:tr h="161094">
                <a:tc>
                  <a:txBody>
                    <a:bodyPr/>
                    <a:lstStyle/>
                    <a:p>
                      <a:pPr algn="r" fontAlgn="b"/>
                      <a:r>
                        <a:rPr lang="en-US" sz="900" u="none" strike="noStrike">
                          <a:effectLst/>
                        </a:rPr>
                        <a:t>125</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FİİLİ HİZMET ZAMMI İŞLEMLERİ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995273963"/>
                  </a:ext>
                </a:extLst>
              </a:tr>
              <a:tr h="161094">
                <a:tc>
                  <a:txBody>
                    <a:bodyPr/>
                    <a:lstStyle/>
                    <a:p>
                      <a:pPr algn="r" fontAlgn="b"/>
                      <a:r>
                        <a:rPr lang="en-US" sz="900" u="none" strike="noStrike">
                          <a:effectLst/>
                        </a:rPr>
                        <a:t>126</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YABANCI DİL TAZMİNATI (KPDS) ONAYLARININ ALINMASI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425270511"/>
                  </a:ext>
                </a:extLst>
              </a:tr>
              <a:tr h="161094">
                <a:tc>
                  <a:txBody>
                    <a:bodyPr/>
                    <a:lstStyle/>
                    <a:p>
                      <a:pPr algn="r" fontAlgn="b"/>
                      <a:r>
                        <a:rPr lang="en-US" sz="900" u="none" strike="noStrike">
                          <a:effectLst/>
                        </a:rPr>
                        <a:t>127</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EMEKLİLİK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905774483"/>
                  </a:ext>
                </a:extLst>
              </a:tr>
              <a:tr h="161094">
                <a:tc>
                  <a:txBody>
                    <a:bodyPr/>
                    <a:lstStyle/>
                    <a:p>
                      <a:pPr algn="r" fontAlgn="b"/>
                      <a:r>
                        <a:rPr lang="en-US" sz="900" u="none" strike="noStrike">
                          <a:effectLst/>
                        </a:rPr>
                        <a:t>128</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ÖĞRENİM DEĞERLENDİRMELERİ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716025096"/>
                  </a:ext>
                </a:extLst>
              </a:tr>
              <a:tr h="161094">
                <a:tc>
                  <a:txBody>
                    <a:bodyPr/>
                    <a:lstStyle/>
                    <a:p>
                      <a:pPr algn="r" fontAlgn="b"/>
                      <a:r>
                        <a:rPr lang="en-US" sz="900" u="none" strike="noStrike">
                          <a:effectLst/>
                        </a:rPr>
                        <a:t>129</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AÇIKTAN ATANAN İDARİ PERSONELİN ASALET ONAYLARININ ALINMASI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487077673"/>
                  </a:ext>
                </a:extLst>
              </a:tr>
              <a:tr h="161094">
                <a:tc>
                  <a:txBody>
                    <a:bodyPr/>
                    <a:lstStyle/>
                    <a:p>
                      <a:pPr algn="r" fontAlgn="b"/>
                      <a:r>
                        <a:rPr lang="en-US" sz="900" u="none" strike="noStrike">
                          <a:effectLst/>
                        </a:rPr>
                        <a:t>130</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ASKERLİK BORÇLANMA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819667584"/>
                  </a:ext>
                </a:extLst>
              </a:tr>
              <a:tr h="161094">
                <a:tc>
                  <a:txBody>
                    <a:bodyPr/>
                    <a:lstStyle/>
                    <a:p>
                      <a:pPr algn="r" fontAlgn="b"/>
                      <a:r>
                        <a:rPr lang="en-US" sz="900" u="none" strike="noStrike">
                          <a:effectLst/>
                        </a:rPr>
                        <a:t>131</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YENİ KAZANAN ÖĞRENCİ KAYIT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11297290"/>
                  </a:ext>
                </a:extLst>
              </a:tr>
              <a:tr h="161094">
                <a:tc>
                  <a:txBody>
                    <a:bodyPr/>
                    <a:lstStyle/>
                    <a:p>
                      <a:pPr algn="r" fontAlgn="b"/>
                      <a:r>
                        <a:rPr lang="en-US" sz="900" u="none" strike="noStrike">
                          <a:effectLst/>
                        </a:rPr>
                        <a:t>132</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YATAY GEÇİŞ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21607401"/>
                  </a:ext>
                </a:extLst>
              </a:tr>
              <a:tr h="161094">
                <a:tc>
                  <a:txBody>
                    <a:bodyPr/>
                    <a:lstStyle/>
                    <a:p>
                      <a:pPr algn="r" fontAlgn="b"/>
                      <a:r>
                        <a:rPr lang="en-US" sz="900" u="none" strike="noStrike">
                          <a:effectLst/>
                        </a:rPr>
                        <a:t>133</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DİKEY GEÇİŞ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820285398"/>
                  </a:ext>
                </a:extLst>
              </a:tr>
              <a:tr h="161094">
                <a:tc>
                  <a:txBody>
                    <a:bodyPr/>
                    <a:lstStyle/>
                    <a:p>
                      <a:pPr algn="r" fontAlgn="b"/>
                      <a:r>
                        <a:rPr lang="en-US" sz="900" u="none" strike="noStrike">
                          <a:effectLst/>
                        </a:rPr>
                        <a:t>134</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ÖZEL YETENEK İLE KAZANAN ÖĞRENCİ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608322160"/>
                  </a:ext>
                </a:extLst>
              </a:tr>
              <a:tr h="161094">
                <a:tc>
                  <a:txBody>
                    <a:bodyPr/>
                    <a:lstStyle/>
                    <a:p>
                      <a:pPr algn="r" fontAlgn="b"/>
                      <a:r>
                        <a:rPr lang="en-US" sz="900" u="none" strike="noStrike">
                          <a:effectLst/>
                        </a:rPr>
                        <a:t>135</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AF YASASI İLE GELEN ÖĞRENCİ KAYIT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394099006"/>
                  </a:ext>
                </a:extLst>
              </a:tr>
              <a:tr h="161094">
                <a:tc>
                  <a:txBody>
                    <a:bodyPr/>
                    <a:lstStyle/>
                    <a:p>
                      <a:pPr algn="r" fontAlgn="b"/>
                      <a:r>
                        <a:rPr lang="en-US" sz="900" u="none" strike="noStrike">
                          <a:effectLst/>
                        </a:rPr>
                        <a:t>136</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ÖZEL ÖĞRENCİ KAYIT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4141290940"/>
                  </a:ext>
                </a:extLst>
              </a:tr>
              <a:tr h="161094">
                <a:tc>
                  <a:txBody>
                    <a:bodyPr/>
                    <a:lstStyle/>
                    <a:p>
                      <a:pPr algn="r" fontAlgn="b"/>
                      <a:r>
                        <a:rPr lang="en-US" sz="900" u="none" strike="noStrike">
                          <a:effectLst/>
                        </a:rPr>
                        <a:t>137</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ÖĞRENCİ KİMLİĞİ ÇIKARMA ve YENİLEME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046769070"/>
                  </a:ext>
                </a:extLst>
              </a:tr>
              <a:tr h="161094">
                <a:tc>
                  <a:txBody>
                    <a:bodyPr/>
                    <a:lstStyle/>
                    <a:p>
                      <a:pPr algn="r" fontAlgn="b"/>
                      <a:r>
                        <a:rPr lang="en-US" sz="900" u="none" strike="noStrike">
                          <a:effectLst/>
                        </a:rPr>
                        <a:t>138</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KAYIP ÖĞRENCİ KİMLİĞİ ÇIKARMA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557734031"/>
                  </a:ext>
                </a:extLst>
              </a:tr>
              <a:tr h="161094">
                <a:tc>
                  <a:txBody>
                    <a:bodyPr/>
                    <a:lstStyle/>
                    <a:p>
                      <a:pPr algn="r" fontAlgn="b"/>
                      <a:r>
                        <a:rPr lang="en-US" sz="900" u="none" strike="noStrike">
                          <a:effectLst/>
                        </a:rPr>
                        <a:t>139</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EKLE - SİL - ONAYLA FORMLARINI TASNİF ETME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598836610"/>
                  </a:ext>
                </a:extLst>
              </a:tr>
              <a:tr h="161094">
                <a:tc>
                  <a:txBody>
                    <a:bodyPr/>
                    <a:lstStyle/>
                    <a:p>
                      <a:pPr algn="r" fontAlgn="b"/>
                      <a:r>
                        <a:rPr lang="en-US" sz="900" u="none" strike="noStrike">
                          <a:effectLst/>
                        </a:rPr>
                        <a:t>140</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NOT KONTROL FORMLARINI TASNİF ETME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389679634"/>
                  </a:ext>
                </a:extLst>
              </a:tr>
              <a:tr h="161094">
                <a:tc>
                  <a:txBody>
                    <a:bodyPr/>
                    <a:lstStyle/>
                    <a:p>
                      <a:pPr algn="r" fontAlgn="b"/>
                      <a:r>
                        <a:rPr lang="en-US" sz="900" u="none" strike="noStrike">
                          <a:effectLst/>
                        </a:rPr>
                        <a:t>141</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ÖĞRENCİ BELGESİ ALMA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296973389"/>
                  </a:ext>
                </a:extLst>
              </a:tr>
              <a:tr h="161094">
                <a:tc>
                  <a:txBody>
                    <a:bodyPr/>
                    <a:lstStyle/>
                    <a:p>
                      <a:pPr algn="r" fontAlgn="b"/>
                      <a:r>
                        <a:rPr lang="en-US" sz="900" u="none" strike="noStrike">
                          <a:effectLst/>
                        </a:rPr>
                        <a:t>142</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ÖĞRENCİ TEMSİLCİSİ SEÇME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054565883"/>
                  </a:ext>
                </a:extLst>
              </a:tr>
              <a:tr h="161094">
                <a:tc>
                  <a:txBody>
                    <a:bodyPr/>
                    <a:lstStyle/>
                    <a:p>
                      <a:pPr algn="r" fontAlgn="b"/>
                      <a:r>
                        <a:rPr lang="en-US" sz="900" u="none" strike="noStrike">
                          <a:effectLst/>
                        </a:rPr>
                        <a:t>143</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YAZ ÖĞRETİMİ İŞLEYİŞ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471342093"/>
                  </a:ext>
                </a:extLst>
              </a:tr>
              <a:tr h="161094">
                <a:tc>
                  <a:txBody>
                    <a:bodyPr/>
                    <a:lstStyle/>
                    <a:p>
                      <a:pPr algn="r" fontAlgn="b"/>
                      <a:r>
                        <a:rPr lang="en-US" sz="900" u="none" strike="noStrike">
                          <a:effectLst/>
                        </a:rPr>
                        <a:t>144</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FARABİ DEĞİŞİM PROGRAMI İLE GİDEN ÖĞRENCİ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452207787"/>
                  </a:ext>
                </a:extLst>
              </a:tr>
              <a:tr h="161094">
                <a:tc>
                  <a:txBody>
                    <a:bodyPr/>
                    <a:lstStyle/>
                    <a:p>
                      <a:pPr algn="r" fontAlgn="b"/>
                      <a:r>
                        <a:rPr lang="en-US" sz="900" u="none" strike="noStrike">
                          <a:effectLst/>
                        </a:rPr>
                        <a:t>145</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FARABİ DEĞİŞİM PROGRAMLARI İLE GELEN ÖĞRENCİ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614493482"/>
                  </a:ext>
                </a:extLst>
              </a:tr>
              <a:tr h="161094">
                <a:tc>
                  <a:txBody>
                    <a:bodyPr/>
                    <a:lstStyle/>
                    <a:p>
                      <a:pPr algn="r" fontAlgn="b"/>
                      <a:r>
                        <a:rPr lang="en-US" sz="900" u="none" strike="noStrike">
                          <a:effectLst/>
                        </a:rPr>
                        <a:t>146</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ÖĞRENCİ AYRILMA BELGESİ ÇIKARMA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721228359"/>
                  </a:ext>
                </a:extLst>
              </a:tr>
              <a:tr h="161094">
                <a:tc>
                  <a:txBody>
                    <a:bodyPr/>
                    <a:lstStyle/>
                    <a:p>
                      <a:pPr algn="r" fontAlgn="b"/>
                      <a:r>
                        <a:rPr lang="en-US" sz="900" u="none" strike="noStrike">
                          <a:effectLst/>
                        </a:rPr>
                        <a:t>147</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ERKEK ÖĞRENCİ ASKERLİK İŞLEMLERİ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672694768"/>
                  </a:ext>
                </a:extLst>
              </a:tr>
              <a:tr h="161094">
                <a:tc>
                  <a:txBody>
                    <a:bodyPr/>
                    <a:lstStyle/>
                    <a:p>
                      <a:pPr algn="r" fontAlgn="b"/>
                      <a:r>
                        <a:rPr lang="en-US" sz="900" u="none" strike="noStrike">
                          <a:effectLst/>
                        </a:rPr>
                        <a:t>148</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BURS İŞLEMLERİ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300605770"/>
                  </a:ext>
                </a:extLst>
              </a:tr>
              <a:tr h="161094">
                <a:tc>
                  <a:txBody>
                    <a:bodyPr/>
                    <a:lstStyle/>
                    <a:p>
                      <a:pPr algn="r" fontAlgn="b"/>
                      <a:r>
                        <a:rPr lang="en-US" sz="900" u="none" strike="noStrike">
                          <a:effectLst/>
                        </a:rPr>
                        <a:t>149</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TEK DERS SINAVI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451624829"/>
                  </a:ext>
                </a:extLst>
              </a:tr>
              <a:tr h="161094">
                <a:tc>
                  <a:txBody>
                    <a:bodyPr/>
                    <a:lstStyle/>
                    <a:p>
                      <a:pPr algn="r" fontAlgn="b"/>
                      <a:r>
                        <a:rPr lang="en-US" sz="900" u="none" strike="noStrike">
                          <a:effectLst/>
                        </a:rPr>
                        <a:t>150</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DİPLOMA HAZIRLAMA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192424269"/>
                  </a:ext>
                </a:extLst>
              </a:tr>
              <a:tr h="161094">
                <a:tc>
                  <a:txBody>
                    <a:bodyPr/>
                    <a:lstStyle/>
                    <a:p>
                      <a:pPr algn="r" fontAlgn="b"/>
                      <a:r>
                        <a:rPr lang="en-US" sz="900" u="none" strike="noStrike">
                          <a:effectLst/>
                        </a:rPr>
                        <a:t>151</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AKADEMİK TAKVİM HAZIRLAMA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238899541"/>
                  </a:ext>
                </a:extLst>
              </a:tr>
              <a:tr h="161094">
                <a:tc>
                  <a:txBody>
                    <a:bodyPr/>
                    <a:lstStyle/>
                    <a:p>
                      <a:pPr algn="r" fontAlgn="b"/>
                      <a:r>
                        <a:rPr lang="en-US" sz="900" u="none" strike="noStrike">
                          <a:effectLst/>
                        </a:rPr>
                        <a:t>152</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LİSANSÜSTÜ ÖĞRENCİ ALIM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063835820"/>
                  </a:ext>
                </a:extLst>
              </a:tr>
              <a:tr h="161094">
                <a:tc>
                  <a:txBody>
                    <a:bodyPr/>
                    <a:lstStyle/>
                    <a:p>
                      <a:pPr algn="r" fontAlgn="b"/>
                      <a:r>
                        <a:rPr lang="en-US" sz="900" u="none" strike="noStrike">
                          <a:effectLst/>
                        </a:rPr>
                        <a:t>153</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KURUM YAZIŞMALARI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761849919"/>
                  </a:ext>
                </a:extLst>
              </a:tr>
              <a:tr h="161094">
                <a:tc>
                  <a:txBody>
                    <a:bodyPr/>
                    <a:lstStyle/>
                    <a:p>
                      <a:pPr algn="r" fontAlgn="b"/>
                      <a:r>
                        <a:rPr lang="en-US" sz="900" u="none" strike="noStrike">
                          <a:effectLst/>
                        </a:rPr>
                        <a:t>154</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EĞİTİM - ÖĞRETİM MEVZUAT - MÜFREDAT ÇALIŞMALARINI KOORDİNE ETME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4130389035"/>
                  </a:ext>
                </a:extLst>
              </a:tr>
              <a:tr h="161094">
                <a:tc>
                  <a:txBody>
                    <a:bodyPr/>
                    <a:lstStyle/>
                    <a:p>
                      <a:pPr algn="r" fontAlgn="b"/>
                      <a:r>
                        <a:rPr lang="en-US" sz="900" u="none" strike="noStrike">
                          <a:effectLst/>
                        </a:rPr>
                        <a:t>155</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BÜTÇENİN HAZIRLANMASI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435313816"/>
                  </a:ext>
                </a:extLst>
              </a:tr>
              <a:tr h="161094">
                <a:tc>
                  <a:txBody>
                    <a:bodyPr/>
                    <a:lstStyle/>
                    <a:p>
                      <a:pPr algn="r" fontAlgn="b"/>
                      <a:r>
                        <a:rPr lang="en-US" sz="900" u="none" strike="noStrike">
                          <a:effectLst/>
                        </a:rPr>
                        <a:t>156</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KURUMA AİT ARAÇLARIN İSTEKLİYE TAHSİS EDİLMESİ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06635994"/>
                  </a:ext>
                </a:extLst>
              </a:tr>
              <a:tr h="161094">
                <a:tc>
                  <a:txBody>
                    <a:bodyPr/>
                    <a:lstStyle/>
                    <a:p>
                      <a:pPr algn="r" fontAlgn="b"/>
                      <a:r>
                        <a:rPr lang="en-US" sz="900" u="none" strike="noStrike">
                          <a:effectLst/>
                        </a:rPr>
                        <a:t>157</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TRAFİK SİGORTASI YAPILMASI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2380201150"/>
                  </a:ext>
                </a:extLst>
              </a:tr>
              <a:tr h="161094">
                <a:tc>
                  <a:txBody>
                    <a:bodyPr/>
                    <a:lstStyle/>
                    <a:p>
                      <a:pPr algn="r" fontAlgn="b"/>
                      <a:r>
                        <a:rPr lang="en-US" sz="900" u="none" strike="noStrike">
                          <a:effectLst/>
                        </a:rPr>
                        <a:t>158</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a:effectLst/>
                        </a:rPr>
                        <a:t>TEKNİK HİZMETLER SÜRECİ</a:t>
                      </a:r>
                      <a:endParaRPr lang="en-US" sz="700" b="0" i="0" u="none" strike="noStrike">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3290424862"/>
                  </a:ext>
                </a:extLst>
              </a:tr>
              <a:tr h="161094">
                <a:tc>
                  <a:txBody>
                    <a:bodyPr/>
                    <a:lstStyle/>
                    <a:p>
                      <a:pPr algn="r" fontAlgn="b"/>
                      <a:r>
                        <a:rPr lang="en-US" sz="900" u="none" strike="noStrike">
                          <a:effectLst/>
                        </a:rPr>
                        <a:t>159</a:t>
                      </a:r>
                      <a:endParaRPr lang="en-US" sz="900" b="0" i="0" u="none" strike="noStrike">
                        <a:solidFill>
                          <a:srgbClr val="000000"/>
                        </a:solidFill>
                        <a:effectLst/>
                        <a:latin typeface="Times New Roman" panose="02020603050405020304" pitchFamily="18" charset="0"/>
                      </a:endParaRPr>
                    </a:p>
                  </a:txBody>
                  <a:tcPr marL="3942" marR="3942" marT="3942" marB="0" anchor="b"/>
                </a:tc>
                <a:tc>
                  <a:txBody>
                    <a:bodyPr/>
                    <a:lstStyle/>
                    <a:p>
                      <a:pPr algn="l" rtl="0" fontAlgn="ctr"/>
                      <a:r>
                        <a:rPr lang="en-US" sz="700" u="none" strike="noStrike" dirty="0">
                          <a:effectLst/>
                        </a:rPr>
                        <a:t>KAMU KONUTLARI GİRİŞ SÜRECİ</a:t>
                      </a:r>
                      <a:endParaRPr lang="en-US" sz="700" b="0" i="0" u="none" strike="noStrike" dirty="0">
                        <a:solidFill>
                          <a:srgbClr val="000000"/>
                        </a:solidFill>
                        <a:effectLst/>
                        <a:latin typeface="Arial" panose="020B0604020202020204" pitchFamily="34" charset="0"/>
                      </a:endParaRPr>
                    </a:p>
                  </a:txBody>
                  <a:tcPr marL="3942" marR="3942" marT="3942" marB="0" anchor="ctr"/>
                </a:tc>
                <a:extLst>
                  <a:ext uri="{0D108BD9-81ED-4DB2-BD59-A6C34878D82A}">
                    <a16:rowId xmlns:a16="http://schemas.microsoft.com/office/drawing/2014/main" val="1105901774"/>
                  </a:ext>
                </a:extLst>
              </a:tr>
            </a:tbl>
          </a:graphicData>
        </a:graphic>
      </p:graphicFrame>
      <p:sp>
        <p:nvSpPr>
          <p:cNvPr id="7" name="Rectangle 2"/>
          <p:cNvSpPr txBox="1">
            <a:spLocks noChangeArrowheads="1"/>
          </p:cNvSpPr>
          <p:nvPr/>
        </p:nvSpPr>
        <p:spPr>
          <a:xfrm>
            <a:off x="683568" y="1052736"/>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Süreçleri</a:t>
            </a:r>
            <a:endParaRPr lang="en-US" altLang="en-US" sz="3200" kern="0" dirty="0" smtClean="0">
              <a:solidFill>
                <a:srgbClr val="A50021"/>
              </a:solidFill>
            </a:endParaRPr>
          </a:p>
        </p:txBody>
      </p:sp>
    </p:spTree>
    <p:extLst>
      <p:ext uri="{BB962C8B-B14F-4D97-AF65-F5344CB8AC3E}">
        <p14:creationId xmlns:p14="http://schemas.microsoft.com/office/powerpoint/2010/main" val="1599459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45942993"/>
              </p:ext>
            </p:extLst>
          </p:nvPr>
        </p:nvGraphicFramePr>
        <p:xfrm>
          <a:off x="3131840" y="159017"/>
          <a:ext cx="4795142" cy="6562458"/>
        </p:xfrm>
        <a:graphic>
          <a:graphicData uri="http://schemas.openxmlformats.org/drawingml/2006/table">
            <a:tbl>
              <a:tblPr>
                <a:tableStyleId>{5C22544A-7EE6-4342-B048-85BDC9FD1C3A}</a:tableStyleId>
              </a:tblPr>
              <a:tblGrid>
                <a:gridCol w="467818">
                  <a:extLst>
                    <a:ext uri="{9D8B030D-6E8A-4147-A177-3AD203B41FA5}">
                      <a16:colId xmlns:a16="http://schemas.microsoft.com/office/drawing/2014/main" val="1835636663"/>
                    </a:ext>
                  </a:extLst>
                </a:gridCol>
                <a:gridCol w="4327324">
                  <a:extLst>
                    <a:ext uri="{9D8B030D-6E8A-4147-A177-3AD203B41FA5}">
                      <a16:colId xmlns:a16="http://schemas.microsoft.com/office/drawing/2014/main" val="2112294917"/>
                    </a:ext>
                  </a:extLst>
                </a:gridCol>
              </a:tblGrid>
              <a:tr h="107761">
                <a:tc>
                  <a:txBody>
                    <a:bodyPr/>
                    <a:lstStyle/>
                    <a:p>
                      <a:pPr algn="r" fontAlgn="b"/>
                      <a:r>
                        <a:rPr lang="en-US" sz="1000" u="none" strike="noStrike">
                          <a:effectLst/>
                        </a:rPr>
                        <a:t>160</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KAMU KONUTLARI GERİ ALMA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744703440"/>
                  </a:ext>
                </a:extLst>
              </a:tr>
              <a:tr h="107761">
                <a:tc>
                  <a:txBody>
                    <a:bodyPr/>
                    <a:lstStyle/>
                    <a:p>
                      <a:pPr algn="r" fontAlgn="b"/>
                      <a:r>
                        <a:rPr lang="en-US" sz="1000" u="none" strike="noStrike">
                          <a:effectLst/>
                        </a:rPr>
                        <a:t>161</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GENEL SATIN ALMA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518737453"/>
                  </a:ext>
                </a:extLst>
              </a:tr>
              <a:tr h="107761">
                <a:tc>
                  <a:txBody>
                    <a:bodyPr/>
                    <a:lstStyle/>
                    <a:p>
                      <a:pPr algn="r" fontAlgn="b"/>
                      <a:r>
                        <a:rPr lang="en-US" sz="1000" u="none" strike="noStrike">
                          <a:effectLst/>
                        </a:rPr>
                        <a:t>162</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KİRALAMA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464865708"/>
                  </a:ext>
                </a:extLst>
              </a:tr>
              <a:tr h="107761">
                <a:tc>
                  <a:txBody>
                    <a:bodyPr/>
                    <a:lstStyle/>
                    <a:p>
                      <a:pPr algn="r" fontAlgn="b"/>
                      <a:r>
                        <a:rPr lang="en-US" sz="1000" u="none" strike="noStrike">
                          <a:effectLst/>
                        </a:rPr>
                        <a:t>163</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YOLLUK TAHAKKUK HİZMETLERİ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238708327"/>
                  </a:ext>
                </a:extLst>
              </a:tr>
              <a:tr h="107761">
                <a:tc>
                  <a:txBody>
                    <a:bodyPr/>
                    <a:lstStyle/>
                    <a:p>
                      <a:pPr algn="r" fontAlgn="b"/>
                      <a:r>
                        <a:rPr lang="en-US" sz="1000" u="none" strike="noStrike">
                          <a:effectLst/>
                        </a:rPr>
                        <a:t>164</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GÖREVDEN AYRILAN PERSONELİN TAŞINIRLARI İADE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564394990"/>
                  </a:ext>
                </a:extLst>
              </a:tr>
              <a:tr h="107761">
                <a:tc>
                  <a:txBody>
                    <a:bodyPr/>
                    <a:lstStyle/>
                    <a:p>
                      <a:pPr algn="r" fontAlgn="b"/>
                      <a:r>
                        <a:rPr lang="en-US" sz="1000" u="none" strike="noStrike">
                          <a:effectLst/>
                        </a:rPr>
                        <a:t>165</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DAYANIKLI TAŞINIRLARIN YILLIK KONTROLÜ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235335023"/>
                  </a:ext>
                </a:extLst>
              </a:tr>
              <a:tr h="107761">
                <a:tc>
                  <a:txBody>
                    <a:bodyPr/>
                    <a:lstStyle/>
                    <a:p>
                      <a:pPr algn="r" fontAlgn="b"/>
                      <a:r>
                        <a:rPr lang="en-US" sz="1000" u="none" strike="noStrike">
                          <a:effectLst/>
                        </a:rPr>
                        <a:t>166</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PERSONELE TESLİM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949713585"/>
                  </a:ext>
                </a:extLst>
              </a:tr>
              <a:tr h="107761">
                <a:tc>
                  <a:txBody>
                    <a:bodyPr/>
                    <a:lstStyle/>
                    <a:p>
                      <a:pPr algn="r" fontAlgn="b"/>
                      <a:r>
                        <a:rPr lang="en-US" sz="1000" u="none" strike="noStrike">
                          <a:effectLst/>
                        </a:rPr>
                        <a:t>167</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SİSTEM ANALİZ VE TASARIM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473196072"/>
                  </a:ext>
                </a:extLst>
              </a:tr>
              <a:tr h="107761">
                <a:tc>
                  <a:txBody>
                    <a:bodyPr/>
                    <a:lstStyle/>
                    <a:p>
                      <a:pPr algn="r" fontAlgn="b"/>
                      <a:r>
                        <a:rPr lang="en-US" sz="1000" u="none" strike="noStrike">
                          <a:effectLst/>
                        </a:rPr>
                        <a:t>168</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YAZILIM GELİŞTİRME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58482212"/>
                  </a:ext>
                </a:extLst>
              </a:tr>
              <a:tr h="107761">
                <a:tc>
                  <a:txBody>
                    <a:bodyPr/>
                    <a:lstStyle/>
                    <a:p>
                      <a:pPr algn="r" fontAlgn="b"/>
                      <a:r>
                        <a:rPr lang="en-US" sz="1000" u="none" strike="noStrike">
                          <a:effectLst/>
                        </a:rPr>
                        <a:t>169</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TEST VE EĞİTİM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418928234"/>
                  </a:ext>
                </a:extLst>
              </a:tr>
              <a:tr h="107761">
                <a:tc>
                  <a:txBody>
                    <a:bodyPr/>
                    <a:lstStyle/>
                    <a:p>
                      <a:pPr algn="r" fontAlgn="b"/>
                      <a:r>
                        <a:rPr lang="en-US" sz="1000" u="none" strike="noStrike">
                          <a:effectLst/>
                        </a:rPr>
                        <a:t>170</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ARAYÜZ İYİLEŞTİRME / REVİZYON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4142808023"/>
                  </a:ext>
                </a:extLst>
              </a:tr>
              <a:tr h="107761">
                <a:tc>
                  <a:txBody>
                    <a:bodyPr/>
                    <a:lstStyle/>
                    <a:p>
                      <a:pPr algn="r" fontAlgn="b"/>
                      <a:r>
                        <a:rPr lang="en-US" sz="1000" u="none" strike="noStrike">
                          <a:effectLst/>
                        </a:rPr>
                        <a:t>171</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ÇAĞRI MERKEZİ PROBLEM ÇÖZME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006669900"/>
                  </a:ext>
                </a:extLst>
              </a:tr>
              <a:tr h="107761">
                <a:tc>
                  <a:txBody>
                    <a:bodyPr/>
                    <a:lstStyle/>
                    <a:p>
                      <a:pPr algn="r" fontAlgn="b"/>
                      <a:r>
                        <a:rPr lang="en-US" sz="1000" u="none" strike="noStrike">
                          <a:effectLst/>
                        </a:rPr>
                        <a:t>172</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BÜTÇE PLANLAMA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838515466"/>
                  </a:ext>
                </a:extLst>
              </a:tr>
              <a:tr h="107761">
                <a:tc>
                  <a:txBody>
                    <a:bodyPr/>
                    <a:lstStyle/>
                    <a:p>
                      <a:pPr algn="r" fontAlgn="b"/>
                      <a:r>
                        <a:rPr lang="en-US" sz="1000" u="none" strike="noStrike">
                          <a:effectLst/>
                        </a:rPr>
                        <a:t>173</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GELEN EVRAK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861570552"/>
                  </a:ext>
                </a:extLst>
              </a:tr>
              <a:tr h="107761">
                <a:tc>
                  <a:txBody>
                    <a:bodyPr/>
                    <a:lstStyle/>
                    <a:p>
                      <a:pPr algn="r" fontAlgn="b"/>
                      <a:r>
                        <a:rPr lang="en-US" sz="1000" u="none" strike="noStrike">
                          <a:effectLst/>
                        </a:rPr>
                        <a:t>174</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HİZMET ALIM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749721634"/>
                  </a:ext>
                </a:extLst>
              </a:tr>
              <a:tr h="107761">
                <a:tc>
                  <a:txBody>
                    <a:bodyPr/>
                    <a:lstStyle/>
                    <a:p>
                      <a:pPr algn="r" fontAlgn="b"/>
                      <a:r>
                        <a:rPr lang="en-US" sz="1000" u="none" strike="noStrike">
                          <a:effectLst/>
                        </a:rPr>
                        <a:t>175</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s-ES" sz="800" u="none" strike="noStrike">
                          <a:effectLst/>
                        </a:rPr>
                        <a:t>İZİN VE RAPOR ALMA SÜRECİ</a:t>
                      </a:r>
                      <a:endParaRPr lang="es-E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796897960"/>
                  </a:ext>
                </a:extLst>
              </a:tr>
              <a:tr h="107761">
                <a:tc>
                  <a:txBody>
                    <a:bodyPr/>
                    <a:lstStyle/>
                    <a:p>
                      <a:pPr algn="r" fontAlgn="b"/>
                      <a:r>
                        <a:rPr lang="en-US" sz="1000" u="none" strike="noStrike">
                          <a:effectLst/>
                        </a:rPr>
                        <a:t>176</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DEĞİŞTİRİLEBİLİR PARÇA TEMİN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394945244"/>
                  </a:ext>
                </a:extLst>
              </a:tr>
              <a:tr h="107761">
                <a:tc>
                  <a:txBody>
                    <a:bodyPr/>
                    <a:lstStyle/>
                    <a:p>
                      <a:pPr algn="r" fontAlgn="b"/>
                      <a:r>
                        <a:rPr lang="en-US" sz="1000" u="none" strike="noStrike">
                          <a:effectLst/>
                        </a:rPr>
                        <a:t>177</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KABLOLU / KABLOSUZ AĞ ARIZA GİDERME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072330308"/>
                  </a:ext>
                </a:extLst>
              </a:tr>
              <a:tr h="107761">
                <a:tc>
                  <a:txBody>
                    <a:bodyPr/>
                    <a:lstStyle/>
                    <a:p>
                      <a:pPr algn="r" fontAlgn="b"/>
                      <a:r>
                        <a:rPr lang="en-US" sz="1000" u="none" strike="noStrike">
                          <a:effectLst/>
                        </a:rPr>
                        <a:t>178</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AKILLI KART BASIM VE TANIMLAMA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901234820"/>
                  </a:ext>
                </a:extLst>
              </a:tr>
              <a:tr h="107761">
                <a:tc>
                  <a:txBody>
                    <a:bodyPr/>
                    <a:lstStyle/>
                    <a:p>
                      <a:pPr algn="r" fontAlgn="b"/>
                      <a:r>
                        <a:rPr lang="en-US" sz="1000" u="none" strike="noStrike">
                          <a:effectLst/>
                        </a:rPr>
                        <a:t>179</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HESAP AÇMA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689774601"/>
                  </a:ext>
                </a:extLst>
              </a:tr>
              <a:tr h="107761">
                <a:tc>
                  <a:txBody>
                    <a:bodyPr/>
                    <a:lstStyle/>
                    <a:p>
                      <a:pPr algn="r" fontAlgn="b"/>
                      <a:r>
                        <a:rPr lang="en-US" sz="1000" u="none" strike="noStrike">
                          <a:effectLst/>
                        </a:rPr>
                        <a:t>180</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SERVER SİSTEM KURULUM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808577766"/>
                  </a:ext>
                </a:extLst>
              </a:tr>
              <a:tr h="107761">
                <a:tc>
                  <a:txBody>
                    <a:bodyPr/>
                    <a:lstStyle/>
                    <a:p>
                      <a:pPr algn="r" fontAlgn="b"/>
                      <a:r>
                        <a:rPr lang="en-US" sz="1000" u="none" strike="noStrike">
                          <a:effectLst/>
                        </a:rPr>
                        <a:t>181</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KABLOSUZ AĞ CİHAZLARI KURULUM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703756694"/>
                  </a:ext>
                </a:extLst>
              </a:tr>
              <a:tr h="107761">
                <a:tc>
                  <a:txBody>
                    <a:bodyPr/>
                    <a:lstStyle/>
                    <a:p>
                      <a:pPr algn="r" fontAlgn="b"/>
                      <a:r>
                        <a:rPr lang="en-US" sz="1000" u="none" strike="noStrike">
                          <a:effectLst/>
                        </a:rPr>
                        <a:t>182</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KABLOSUZ AĞ CİHAZLARI GENİŞLETME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305293872"/>
                  </a:ext>
                </a:extLst>
              </a:tr>
              <a:tr h="107761">
                <a:tc>
                  <a:txBody>
                    <a:bodyPr/>
                    <a:lstStyle/>
                    <a:p>
                      <a:pPr algn="r" fontAlgn="b"/>
                      <a:r>
                        <a:rPr lang="en-US" sz="1000" u="none" strike="noStrike">
                          <a:effectLst/>
                        </a:rPr>
                        <a:t>183</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KABLOLU AĞ CİHAZLARI KURULUM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538328068"/>
                  </a:ext>
                </a:extLst>
              </a:tr>
              <a:tr h="107761">
                <a:tc>
                  <a:txBody>
                    <a:bodyPr/>
                    <a:lstStyle/>
                    <a:p>
                      <a:pPr algn="r" fontAlgn="b"/>
                      <a:r>
                        <a:rPr lang="en-US" sz="1000" u="none" strike="noStrike">
                          <a:effectLst/>
                        </a:rPr>
                        <a:t>184</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KABLOLU AĞ CİHAZLARI GENİŞLETME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805495313"/>
                  </a:ext>
                </a:extLst>
              </a:tr>
              <a:tr h="107761">
                <a:tc>
                  <a:txBody>
                    <a:bodyPr/>
                    <a:lstStyle/>
                    <a:p>
                      <a:pPr algn="r" fontAlgn="b"/>
                      <a:r>
                        <a:rPr lang="en-US" sz="1000" u="none" strike="noStrike">
                          <a:effectLst/>
                        </a:rPr>
                        <a:t>185</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YÜKSEK HESAPLAMA GRID SİSTEMLERİ KURULUM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241623503"/>
                  </a:ext>
                </a:extLst>
              </a:tr>
              <a:tr h="107761">
                <a:tc>
                  <a:txBody>
                    <a:bodyPr/>
                    <a:lstStyle/>
                    <a:p>
                      <a:pPr algn="r" fontAlgn="b"/>
                      <a:r>
                        <a:rPr lang="en-US" sz="1000" u="none" strike="noStrike">
                          <a:effectLst/>
                        </a:rPr>
                        <a:t>186</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YÜKSEK HESAPLAMA GRID SİSTEMLERİ DESTEK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256202945"/>
                  </a:ext>
                </a:extLst>
              </a:tr>
              <a:tr h="107761">
                <a:tc>
                  <a:txBody>
                    <a:bodyPr/>
                    <a:lstStyle/>
                    <a:p>
                      <a:pPr algn="r" fontAlgn="b"/>
                      <a:r>
                        <a:rPr lang="en-US" sz="1000" u="none" strike="noStrike">
                          <a:effectLst/>
                        </a:rPr>
                        <a:t>187</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WEB SAYFALARI ALT YAPI TASARIM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045248683"/>
                  </a:ext>
                </a:extLst>
              </a:tr>
              <a:tr h="107761">
                <a:tc>
                  <a:txBody>
                    <a:bodyPr/>
                    <a:lstStyle/>
                    <a:p>
                      <a:pPr algn="r" fontAlgn="b"/>
                      <a:r>
                        <a:rPr lang="en-US" sz="1000" u="none" strike="noStrike">
                          <a:effectLst/>
                        </a:rPr>
                        <a:t>188</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WEB SAYFALARI GÜNCELLEME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312900935"/>
                  </a:ext>
                </a:extLst>
              </a:tr>
              <a:tr h="107761">
                <a:tc>
                  <a:txBody>
                    <a:bodyPr/>
                    <a:lstStyle/>
                    <a:p>
                      <a:pPr algn="r" fontAlgn="b"/>
                      <a:r>
                        <a:rPr lang="en-US" sz="1000" u="none" strike="noStrike">
                          <a:effectLst/>
                        </a:rPr>
                        <a:t>189</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WEB SAYFALARI TASARIM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4001007721"/>
                  </a:ext>
                </a:extLst>
              </a:tr>
              <a:tr h="107761">
                <a:tc>
                  <a:txBody>
                    <a:bodyPr/>
                    <a:lstStyle/>
                    <a:p>
                      <a:pPr algn="r" fontAlgn="b"/>
                      <a:r>
                        <a:rPr lang="en-US" sz="1000" u="none" strike="noStrike">
                          <a:effectLst/>
                        </a:rPr>
                        <a:t>190</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BAKIM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332414681"/>
                  </a:ext>
                </a:extLst>
              </a:tr>
              <a:tr h="107761">
                <a:tc>
                  <a:txBody>
                    <a:bodyPr/>
                    <a:lstStyle/>
                    <a:p>
                      <a:pPr algn="r" fontAlgn="b"/>
                      <a:r>
                        <a:rPr lang="en-US" sz="1000" u="none" strike="noStrike">
                          <a:effectLst/>
                        </a:rPr>
                        <a:t>191</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EKİPMAN TEMİNİ VE KURULUM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716554048"/>
                  </a:ext>
                </a:extLst>
              </a:tr>
              <a:tr h="107761">
                <a:tc>
                  <a:txBody>
                    <a:bodyPr/>
                    <a:lstStyle/>
                    <a:p>
                      <a:pPr algn="r" fontAlgn="b"/>
                      <a:r>
                        <a:rPr lang="en-US" sz="1000" u="none" strike="noStrike">
                          <a:effectLst/>
                        </a:rPr>
                        <a:t>192</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ARIZA GİDERME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615262205"/>
                  </a:ext>
                </a:extLst>
              </a:tr>
              <a:tr h="107761">
                <a:tc>
                  <a:txBody>
                    <a:bodyPr/>
                    <a:lstStyle/>
                    <a:p>
                      <a:pPr algn="r" fontAlgn="b"/>
                      <a:r>
                        <a:rPr lang="en-US" sz="1000" u="none" strike="noStrike">
                          <a:effectLst/>
                        </a:rPr>
                        <a:t>193</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AKILLI KART CİHAZ PROBLEMLERİNİ GİDERME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417591601"/>
                  </a:ext>
                </a:extLst>
              </a:tr>
              <a:tr h="107761">
                <a:tc>
                  <a:txBody>
                    <a:bodyPr/>
                    <a:lstStyle/>
                    <a:p>
                      <a:pPr algn="r" fontAlgn="b"/>
                      <a:r>
                        <a:rPr lang="en-US" sz="1000" u="none" strike="noStrike">
                          <a:effectLst/>
                        </a:rPr>
                        <a:t>194</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HAZIR YAZILIM ALIM VE UYARLAMA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000959581"/>
                  </a:ext>
                </a:extLst>
              </a:tr>
              <a:tr h="107761">
                <a:tc>
                  <a:txBody>
                    <a:bodyPr/>
                    <a:lstStyle/>
                    <a:p>
                      <a:pPr algn="r" fontAlgn="b"/>
                      <a:r>
                        <a:rPr lang="en-US" sz="1000" u="none" strike="noStrike">
                          <a:effectLst/>
                        </a:rPr>
                        <a:t>195</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DOKÜMANTASYON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068996007"/>
                  </a:ext>
                </a:extLst>
              </a:tr>
              <a:tr h="107761">
                <a:tc>
                  <a:txBody>
                    <a:bodyPr/>
                    <a:lstStyle/>
                    <a:p>
                      <a:pPr algn="r" fontAlgn="b"/>
                      <a:r>
                        <a:rPr lang="en-US" sz="1000" u="none" strike="noStrike">
                          <a:effectLst/>
                        </a:rPr>
                        <a:t>196</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KAYNAK SAĞLAMA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684063773"/>
                  </a:ext>
                </a:extLst>
              </a:tr>
              <a:tr h="107761">
                <a:tc>
                  <a:txBody>
                    <a:bodyPr/>
                    <a:lstStyle/>
                    <a:p>
                      <a:pPr algn="r" fontAlgn="b"/>
                      <a:r>
                        <a:rPr lang="en-US" sz="1000" u="none" strike="noStrike">
                          <a:effectLst/>
                        </a:rPr>
                        <a:t>197</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KULLANICI VE REFERANS HİZMETLERİ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491455522"/>
                  </a:ext>
                </a:extLst>
              </a:tr>
              <a:tr h="107761">
                <a:tc>
                  <a:txBody>
                    <a:bodyPr/>
                    <a:lstStyle/>
                    <a:p>
                      <a:pPr algn="r" fontAlgn="b"/>
                      <a:r>
                        <a:rPr lang="en-US" sz="1000" u="none" strike="noStrike">
                          <a:effectLst/>
                        </a:rPr>
                        <a:t>198</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YAYIM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340856497"/>
                  </a:ext>
                </a:extLst>
              </a:tr>
              <a:tr h="107761">
                <a:tc>
                  <a:txBody>
                    <a:bodyPr/>
                    <a:lstStyle/>
                    <a:p>
                      <a:pPr algn="r" fontAlgn="b"/>
                      <a:r>
                        <a:rPr lang="en-US" sz="1000" u="none" strike="noStrike">
                          <a:effectLst/>
                        </a:rPr>
                        <a:t>199</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İHALE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480746233"/>
                  </a:ext>
                </a:extLst>
              </a:tr>
              <a:tr h="107761">
                <a:tc>
                  <a:txBody>
                    <a:bodyPr/>
                    <a:lstStyle/>
                    <a:p>
                      <a:pPr algn="r" fontAlgn="b"/>
                      <a:r>
                        <a:rPr lang="en-US" sz="1000" u="none" strike="noStrike">
                          <a:effectLst/>
                        </a:rPr>
                        <a:t>200</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a:effectLst/>
                        </a:rPr>
                        <a:t>KESİN HESAP SÜRECİ</a:t>
                      </a:r>
                      <a:endParaRPr lang="en-US" sz="800" b="0" i="0" u="none" strike="noStrike">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2231920408"/>
                  </a:ext>
                </a:extLst>
              </a:tr>
              <a:tr h="107761">
                <a:tc>
                  <a:txBody>
                    <a:bodyPr/>
                    <a:lstStyle/>
                    <a:p>
                      <a:pPr algn="r" fontAlgn="b"/>
                      <a:r>
                        <a:rPr lang="en-US" sz="1000" u="none" strike="noStrike">
                          <a:effectLst/>
                        </a:rPr>
                        <a:t>201</a:t>
                      </a:r>
                      <a:endParaRPr lang="en-US" sz="1000" b="0" i="0" u="none" strike="noStrike">
                        <a:solidFill>
                          <a:srgbClr val="000000"/>
                        </a:solidFill>
                        <a:effectLst/>
                        <a:latin typeface="Times New Roman" panose="02020603050405020304" pitchFamily="18" charset="0"/>
                      </a:endParaRPr>
                    </a:p>
                  </a:txBody>
                  <a:tcPr marL="3849" marR="3849" marT="3849" marB="0" anchor="b"/>
                </a:tc>
                <a:tc>
                  <a:txBody>
                    <a:bodyPr/>
                    <a:lstStyle/>
                    <a:p>
                      <a:pPr algn="l" rtl="0" fontAlgn="ctr"/>
                      <a:r>
                        <a:rPr lang="en-US" sz="800" u="none" strike="noStrike" dirty="0">
                          <a:effectLst/>
                        </a:rPr>
                        <a:t>PROJE DEĞERLENDİRME SÜRECİ</a:t>
                      </a:r>
                      <a:endParaRPr lang="en-US" sz="800" b="0" i="0" u="none" strike="noStrike" dirty="0">
                        <a:solidFill>
                          <a:srgbClr val="000000"/>
                        </a:solidFill>
                        <a:effectLst/>
                        <a:latin typeface="Arial" panose="020B0604020202020204" pitchFamily="34" charset="0"/>
                      </a:endParaRPr>
                    </a:p>
                  </a:txBody>
                  <a:tcPr marL="3849" marR="3849" marT="3849" marB="0" anchor="ctr"/>
                </a:tc>
                <a:extLst>
                  <a:ext uri="{0D108BD9-81ED-4DB2-BD59-A6C34878D82A}">
                    <a16:rowId xmlns:a16="http://schemas.microsoft.com/office/drawing/2014/main" val="1794085187"/>
                  </a:ext>
                </a:extLst>
              </a:tr>
            </a:tbl>
          </a:graphicData>
        </a:graphic>
      </p:graphicFrame>
      <p:sp>
        <p:nvSpPr>
          <p:cNvPr id="5" name="Rectangle 2"/>
          <p:cNvSpPr txBox="1">
            <a:spLocks noChangeArrowheads="1"/>
          </p:cNvSpPr>
          <p:nvPr/>
        </p:nvSpPr>
        <p:spPr>
          <a:xfrm>
            <a:off x="179512" y="1196752"/>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Süreçleri</a:t>
            </a:r>
            <a:endParaRPr lang="en-US" altLang="en-US" sz="3200" kern="0" dirty="0" smtClean="0">
              <a:solidFill>
                <a:srgbClr val="A50021"/>
              </a:solidFill>
            </a:endParaRPr>
          </a:p>
        </p:txBody>
      </p:sp>
    </p:spTree>
    <p:extLst>
      <p:ext uri="{BB962C8B-B14F-4D97-AF65-F5344CB8AC3E}">
        <p14:creationId xmlns:p14="http://schemas.microsoft.com/office/powerpoint/2010/main" val="368837565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90523584"/>
              </p:ext>
            </p:extLst>
          </p:nvPr>
        </p:nvGraphicFramePr>
        <p:xfrm>
          <a:off x="4091608" y="908720"/>
          <a:ext cx="3528392" cy="1774430"/>
        </p:xfrm>
        <a:graphic>
          <a:graphicData uri="http://schemas.openxmlformats.org/drawingml/2006/table">
            <a:tbl>
              <a:tblPr>
                <a:tableStyleId>{5C22544A-7EE6-4342-B048-85BDC9FD1C3A}</a:tableStyleId>
              </a:tblPr>
              <a:tblGrid>
                <a:gridCol w="344233">
                  <a:extLst>
                    <a:ext uri="{9D8B030D-6E8A-4147-A177-3AD203B41FA5}">
                      <a16:colId xmlns:a16="http://schemas.microsoft.com/office/drawing/2014/main" val="1351740290"/>
                    </a:ext>
                  </a:extLst>
                </a:gridCol>
                <a:gridCol w="3184159">
                  <a:extLst>
                    <a:ext uri="{9D8B030D-6E8A-4147-A177-3AD203B41FA5}">
                      <a16:colId xmlns:a16="http://schemas.microsoft.com/office/drawing/2014/main" val="3350399118"/>
                    </a:ext>
                  </a:extLst>
                </a:gridCol>
              </a:tblGrid>
              <a:tr h="253490">
                <a:tc>
                  <a:txBody>
                    <a:bodyPr/>
                    <a:lstStyle/>
                    <a:p>
                      <a:pPr algn="r" fontAlgn="b"/>
                      <a:r>
                        <a:rPr lang="en-US" sz="1100" u="none" strike="noStrike">
                          <a:effectLst/>
                        </a:rPr>
                        <a:t>202</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a:effectLst/>
                        </a:rPr>
                        <a:t>YAPIM SÜRECİ</a:t>
                      </a:r>
                      <a:endParaRPr lang="en-US" sz="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53456283"/>
                  </a:ext>
                </a:extLst>
              </a:tr>
              <a:tr h="253490">
                <a:tc>
                  <a:txBody>
                    <a:bodyPr/>
                    <a:lstStyle/>
                    <a:p>
                      <a:pPr algn="r" fontAlgn="b"/>
                      <a:r>
                        <a:rPr lang="en-US" sz="1100" u="none" strike="noStrike">
                          <a:effectLst/>
                        </a:rPr>
                        <a:t>203</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a:effectLst/>
                        </a:rPr>
                        <a:t>OLAY İNCELEME SÜRECİ</a:t>
                      </a:r>
                      <a:endParaRPr lang="en-US" sz="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53514319"/>
                  </a:ext>
                </a:extLst>
              </a:tr>
              <a:tr h="253490">
                <a:tc>
                  <a:txBody>
                    <a:bodyPr/>
                    <a:lstStyle/>
                    <a:p>
                      <a:pPr algn="r" fontAlgn="b"/>
                      <a:r>
                        <a:rPr lang="en-US" sz="1100" u="none" strike="noStrike">
                          <a:effectLst/>
                        </a:rPr>
                        <a:t>204</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a:effectLst/>
                        </a:rPr>
                        <a:t>NÖBET HAZIRLAMA SÜRECİ</a:t>
                      </a:r>
                      <a:endParaRPr lang="en-US" sz="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1033229"/>
                  </a:ext>
                </a:extLst>
              </a:tr>
              <a:tr h="253490">
                <a:tc>
                  <a:txBody>
                    <a:bodyPr/>
                    <a:lstStyle/>
                    <a:p>
                      <a:pPr algn="r" fontAlgn="b"/>
                      <a:r>
                        <a:rPr lang="en-US" sz="1100" u="none" strike="noStrike">
                          <a:effectLst/>
                        </a:rPr>
                        <a:t>205</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dirty="0">
                          <a:effectLst/>
                        </a:rPr>
                        <a:t>ORGANİZASYON TALEP VE GERÇEKLEŞTİRME SÜRECİ</a:t>
                      </a:r>
                      <a:endParaRPr lang="en-US" sz="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56660982"/>
                  </a:ext>
                </a:extLst>
              </a:tr>
              <a:tr h="253490">
                <a:tc>
                  <a:txBody>
                    <a:bodyPr/>
                    <a:lstStyle/>
                    <a:p>
                      <a:pPr algn="r" fontAlgn="b"/>
                      <a:r>
                        <a:rPr lang="en-US" sz="1100" u="none" strike="noStrike">
                          <a:effectLst/>
                        </a:rPr>
                        <a:t>206</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a:effectLst/>
                        </a:rPr>
                        <a:t>BAP GENEL SÜRECİ</a:t>
                      </a:r>
                      <a:endParaRPr lang="en-US" sz="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9368234"/>
                  </a:ext>
                </a:extLst>
              </a:tr>
              <a:tr h="253490">
                <a:tc>
                  <a:txBody>
                    <a:bodyPr/>
                    <a:lstStyle/>
                    <a:p>
                      <a:pPr algn="r" fontAlgn="b"/>
                      <a:r>
                        <a:rPr lang="en-US" sz="1100" u="none" strike="noStrike">
                          <a:effectLst/>
                        </a:rPr>
                        <a:t>207</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a:effectLst/>
                        </a:rPr>
                        <a:t>BAP PROJELERİNİ KOORDİNE ETME SÜRECİ</a:t>
                      </a:r>
                      <a:endParaRPr lang="en-US" sz="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5698736"/>
                  </a:ext>
                </a:extLst>
              </a:tr>
              <a:tr h="253490">
                <a:tc>
                  <a:txBody>
                    <a:bodyPr/>
                    <a:lstStyle/>
                    <a:p>
                      <a:pPr algn="r" fontAlgn="b"/>
                      <a:r>
                        <a:rPr lang="en-US" sz="1100" u="none" strike="noStrike">
                          <a:effectLst/>
                        </a:rPr>
                        <a:t>208</a:t>
                      </a:r>
                      <a:endParaRPr lang="en-US" sz="1100" b="0" i="0" u="none" strike="noStrike">
                        <a:solidFill>
                          <a:srgbClr val="000000"/>
                        </a:solidFill>
                        <a:effectLst/>
                        <a:latin typeface="Times New Roman" panose="02020603050405020304" pitchFamily="18" charset="0"/>
                      </a:endParaRPr>
                    </a:p>
                  </a:txBody>
                  <a:tcPr marL="6350" marR="6350" marT="6350" marB="0" anchor="b"/>
                </a:tc>
                <a:tc>
                  <a:txBody>
                    <a:bodyPr/>
                    <a:lstStyle/>
                    <a:p>
                      <a:pPr algn="l" rtl="0" fontAlgn="ctr"/>
                      <a:r>
                        <a:rPr lang="en-US" sz="800" u="none" strike="noStrike" dirty="0">
                          <a:effectLst/>
                        </a:rPr>
                        <a:t>SATIN ALMA SÜRECİ</a:t>
                      </a:r>
                      <a:endParaRPr lang="en-US" sz="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303726130"/>
                  </a:ext>
                </a:extLst>
              </a:tr>
            </a:tbl>
          </a:graphicData>
        </a:graphic>
      </p:graphicFrame>
      <p:sp>
        <p:nvSpPr>
          <p:cNvPr id="5" name="Rectangle 2"/>
          <p:cNvSpPr txBox="1">
            <a:spLocks noChangeArrowheads="1"/>
          </p:cNvSpPr>
          <p:nvPr/>
        </p:nvSpPr>
        <p:spPr>
          <a:xfrm>
            <a:off x="971600" y="1052736"/>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Süreçleri</a:t>
            </a:r>
            <a:endParaRPr lang="en-US" altLang="en-US" sz="3200" kern="0" dirty="0" smtClean="0">
              <a:solidFill>
                <a:srgbClr val="A50021"/>
              </a:solidFill>
            </a:endParaRPr>
          </a:p>
        </p:txBody>
      </p:sp>
    </p:spTree>
    <p:extLst>
      <p:ext uri="{BB962C8B-B14F-4D97-AF65-F5344CB8AC3E}">
        <p14:creationId xmlns:p14="http://schemas.microsoft.com/office/powerpoint/2010/main" val="36209968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39</a:t>
            </a:fld>
            <a:endParaRPr lang="en-US"/>
          </a:p>
        </p:txBody>
      </p:sp>
      <p:sp>
        <p:nvSpPr>
          <p:cNvPr id="5" name="Rectangle 2"/>
          <p:cNvSpPr txBox="1">
            <a:spLocks noChangeArrowheads="1"/>
          </p:cNvSpPr>
          <p:nvPr/>
        </p:nvSpPr>
        <p:spPr>
          <a:xfrm>
            <a:off x="251520" y="1052736"/>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Süreçleri</a:t>
            </a:r>
            <a:endParaRPr lang="en-US" altLang="en-US" sz="3200" kern="0" dirty="0" smtClean="0">
              <a:solidFill>
                <a:srgbClr val="A50021"/>
              </a:solidFill>
            </a:endParaRPr>
          </a:p>
        </p:txBody>
      </p:sp>
      <p:pic>
        <p:nvPicPr>
          <p:cNvPr id="6" name="Picture 5"/>
          <p:cNvPicPr>
            <a:picLocks noChangeAspect="1"/>
          </p:cNvPicPr>
          <p:nvPr/>
        </p:nvPicPr>
        <p:blipFill>
          <a:blip r:embed="rId2"/>
          <a:stretch>
            <a:fillRect/>
          </a:stretch>
        </p:blipFill>
        <p:spPr>
          <a:xfrm>
            <a:off x="2627784" y="44624"/>
            <a:ext cx="6037283" cy="4325927"/>
          </a:xfrm>
          <a:prstGeom prst="rect">
            <a:avLst/>
          </a:prstGeom>
        </p:spPr>
      </p:pic>
      <p:pic>
        <p:nvPicPr>
          <p:cNvPr id="7" name="Picture 6"/>
          <p:cNvPicPr>
            <a:picLocks noChangeAspect="1"/>
          </p:cNvPicPr>
          <p:nvPr/>
        </p:nvPicPr>
        <p:blipFill>
          <a:blip r:embed="rId3"/>
          <a:stretch>
            <a:fillRect/>
          </a:stretch>
        </p:blipFill>
        <p:spPr>
          <a:xfrm>
            <a:off x="2652363" y="1411726"/>
            <a:ext cx="5988123" cy="4833499"/>
          </a:xfrm>
          <a:prstGeom prst="rect">
            <a:avLst/>
          </a:prstGeom>
        </p:spPr>
      </p:pic>
    </p:spTree>
    <p:extLst>
      <p:ext uri="{BB962C8B-B14F-4D97-AF65-F5344CB8AC3E}">
        <p14:creationId xmlns:p14="http://schemas.microsoft.com/office/powerpoint/2010/main" val="32246370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a:t>
            </a:fld>
            <a:endParaRPr lang="en-US"/>
          </a:p>
        </p:txBody>
      </p:sp>
      <p:sp>
        <p:nvSpPr>
          <p:cNvPr id="4" name="Rectangle 2"/>
          <p:cNvSpPr txBox="1">
            <a:spLocks noChangeArrowheads="1"/>
          </p:cNvSpPr>
          <p:nvPr/>
        </p:nvSpPr>
        <p:spPr bwMode="auto">
          <a:xfrm>
            <a:off x="3635896" y="100689"/>
            <a:ext cx="2232248"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İçerik</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8" name="Rectangle 7"/>
          <p:cNvSpPr/>
          <p:nvPr/>
        </p:nvSpPr>
        <p:spPr>
          <a:xfrm>
            <a:off x="1079612" y="836712"/>
            <a:ext cx="8172908" cy="5620000"/>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hakkında</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KAVDEM-PETEK UZÖP</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 sunum ve videolarına erişim</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Süreç sahipleri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Rektörlük İdari süreçleriyle akademik birim idari süreçleri süreç sahibi ve müşteri/yararlanan ilişkileri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ana süreçleri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Kurumsal Değerlendirme süreçleri, kılavuzu, ölçütleri</a:t>
            </a:r>
          </a:p>
          <a:p>
            <a:pPr marL="342900" indent="-342900">
              <a:lnSpc>
                <a:spcPct val="114000"/>
              </a:lnSpc>
              <a:spcBef>
                <a:spcPct val="20000"/>
              </a:spcBef>
              <a:buFont typeface="Arial" panose="020B0604020202020204" pitchFamily="34" charset="0"/>
              <a:buChar char="•"/>
            </a:pPr>
            <a:r>
              <a:rPr lang="tr-TR" sz="2000" dirty="0" err="1">
                <a:solidFill>
                  <a:schemeClr val="accent2"/>
                </a:solidFill>
                <a:latin typeface="Tahoma" panose="020B0604030504040204" pitchFamily="34" charset="0"/>
                <a:ea typeface="Tahoma" panose="020B0604030504040204" pitchFamily="34" charset="0"/>
                <a:cs typeface="Tahoma" panose="020B0604030504040204" pitchFamily="34" charset="0"/>
              </a:rPr>
              <a:t>Universitedeki</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destek süreçler ve </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yönetiminde yararlanılan temel araçlar, süreç dokümantasyonu</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Rektörlük İdari Birimleriyle ilgili Süreç Yönetim Bilgi Sisteminden nasıl yararlanılmalı?</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tanımlama ve süreç akış şemaları için örnekler</a:t>
            </a:r>
          </a:p>
        </p:txBody>
      </p:sp>
    </p:spTree>
    <p:extLst>
      <p:ext uri="{BB962C8B-B14F-4D97-AF65-F5344CB8AC3E}">
        <p14:creationId xmlns:p14="http://schemas.microsoft.com/office/powerpoint/2010/main" val="39171310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40</a:t>
            </a:fld>
            <a:endParaRPr lang="en-US"/>
          </a:p>
        </p:txBody>
      </p:sp>
      <p:sp>
        <p:nvSpPr>
          <p:cNvPr id="4" name="Rectangle 2"/>
          <p:cNvSpPr txBox="1">
            <a:spLocks noChangeArrowheads="1"/>
          </p:cNvSpPr>
          <p:nvPr/>
        </p:nvSpPr>
        <p:spPr>
          <a:xfrm>
            <a:off x="323528" y="1124744"/>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91010460"/>
              </p:ext>
            </p:extLst>
          </p:nvPr>
        </p:nvGraphicFramePr>
        <p:xfrm>
          <a:off x="4211960" y="404664"/>
          <a:ext cx="4172210" cy="5322420"/>
        </p:xfrm>
        <a:graphic>
          <a:graphicData uri="http://schemas.openxmlformats.org/drawingml/2006/table">
            <a:tbl>
              <a:tblPr>
                <a:tableStyleId>{5C22544A-7EE6-4342-B048-85BDC9FD1C3A}</a:tableStyleId>
              </a:tblPr>
              <a:tblGrid>
                <a:gridCol w="499417">
                  <a:extLst>
                    <a:ext uri="{9D8B030D-6E8A-4147-A177-3AD203B41FA5}">
                      <a16:colId xmlns:a16="http://schemas.microsoft.com/office/drawing/2014/main" val="1273652774"/>
                    </a:ext>
                  </a:extLst>
                </a:gridCol>
                <a:gridCol w="3672793">
                  <a:extLst>
                    <a:ext uri="{9D8B030D-6E8A-4147-A177-3AD203B41FA5}">
                      <a16:colId xmlns:a16="http://schemas.microsoft.com/office/drawing/2014/main" val="3923517913"/>
                    </a:ext>
                  </a:extLst>
                </a:gridCol>
              </a:tblGrid>
              <a:tr h="150865">
                <a:tc>
                  <a:txBody>
                    <a:bodyPr/>
                    <a:lstStyle/>
                    <a:p>
                      <a:pPr algn="r" fontAlgn="b"/>
                      <a:r>
                        <a:rPr lang="en-US" sz="1100" u="none" strike="noStrike">
                          <a:effectLst/>
                        </a:rPr>
                        <a:t>1</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Hukuk Müşaviri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486158400"/>
                  </a:ext>
                </a:extLst>
              </a:tr>
              <a:tr h="150865">
                <a:tc>
                  <a:txBody>
                    <a:bodyPr/>
                    <a:lstStyle/>
                    <a:p>
                      <a:pPr algn="r" fontAlgn="b"/>
                      <a:r>
                        <a:rPr lang="en-US" sz="1100" u="none" strike="noStrike">
                          <a:effectLst/>
                        </a:rPr>
                        <a:t>2</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Avukat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78225285"/>
                  </a:ext>
                </a:extLst>
              </a:tr>
              <a:tr h="150865">
                <a:tc>
                  <a:txBody>
                    <a:bodyPr/>
                    <a:lstStyle/>
                    <a:p>
                      <a:pPr algn="r" fontAlgn="b"/>
                      <a:r>
                        <a:rPr lang="en-US" sz="1100" u="none" strike="noStrike">
                          <a:effectLst/>
                        </a:rPr>
                        <a:t>3</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Basın ve Halkla İlişkiler Yetkilisi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71152738"/>
                  </a:ext>
                </a:extLst>
              </a:tr>
              <a:tr h="150865">
                <a:tc>
                  <a:txBody>
                    <a:bodyPr/>
                    <a:lstStyle/>
                    <a:p>
                      <a:pPr algn="r" fontAlgn="b"/>
                      <a:r>
                        <a:rPr lang="en-US" sz="1100" u="none" strike="noStrike">
                          <a:effectLst/>
                        </a:rPr>
                        <a:t>4</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Medya İzleme Yazışma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522788238"/>
                  </a:ext>
                </a:extLst>
              </a:tr>
              <a:tr h="150865">
                <a:tc>
                  <a:txBody>
                    <a:bodyPr/>
                    <a:lstStyle/>
                    <a:p>
                      <a:pPr algn="r" fontAlgn="b"/>
                      <a:r>
                        <a:rPr lang="en-US" sz="1100" u="none" strike="noStrike">
                          <a:effectLst/>
                        </a:rPr>
                        <a:t>5</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it-IT" sz="1000" u="none" strike="noStrike">
                          <a:effectLst/>
                        </a:rPr>
                        <a:t>Strateji Daire Başkanı İş Analizi</a:t>
                      </a:r>
                      <a:endParaRPr lang="it-IT"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685710244"/>
                  </a:ext>
                </a:extLst>
              </a:tr>
              <a:tr h="150865">
                <a:tc>
                  <a:txBody>
                    <a:bodyPr/>
                    <a:lstStyle/>
                    <a:p>
                      <a:pPr algn="r" fontAlgn="b"/>
                      <a:r>
                        <a:rPr lang="en-US" sz="1100" u="none" strike="noStrike">
                          <a:effectLst/>
                        </a:rPr>
                        <a:t>6</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Sekreter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453542174"/>
                  </a:ext>
                </a:extLst>
              </a:tr>
              <a:tr h="150865">
                <a:tc>
                  <a:txBody>
                    <a:bodyPr/>
                    <a:lstStyle/>
                    <a:p>
                      <a:pPr algn="r" fontAlgn="b"/>
                      <a:r>
                        <a:rPr lang="en-US" sz="1100" u="none" strike="noStrike">
                          <a:effectLst/>
                        </a:rPr>
                        <a:t>7</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Bütçe ve Performans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97297035"/>
                  </a:ext>
                </a:extLst>
              </a:tr>
              <a:tr h="150865">
                <a:tc>
                  <a:txBody>
                    <a:bodyPr/>
                    <a:lstStyle/>
                    <a:p>
                      <a:pPr algn="r" fontAlgn="b"/>
                      <a:r>
                        <a:rPr lang="en-US" sz="1100" u="none" strike="noStrike">
                          <a:effectLst/>
                        </a:rPr>
                        <a:t>8</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Bütçe ve Performans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136728035"/>
                  </a:ext>
                </a:extLst>
              </a:tr>
              <a:tr h="150865">
                <a:tc>
                  <a:txBody>
                    <a:bodyPr/>
                    <a:lstStyle/>
                    <a:p>
                      <a:pPr algn="r" fontAlgn="b"/>
                      <a:r>
                        <a:rPr lang="en-US" sz="1100" u="none" strike="noStrike">
                          <a:effectLst/>
                        </a:rPr>
                        <a:t>9</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İç Kontrol ve Ön Mali Kontrol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463045090"/>
                  </a:ext>
                </a:extLst>
              </a:tr>
              <a:tr h="150865">
                <a:tc>
                  <a:txBody>
                    <a:bodyPr/>
                    <a:lstStyle/>
                    <a:p>
                      <a:pPr algn="r" fontAlgn="b"/>
                      <a:r>
                        <a:rPr lang="en-US" sz="1100" u="none" strike="noStrike">
                          <a:effectLst/>
                        </a:rPr>
                        <a:t>10</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Muhasebe Kesin Hesap ve Raporlama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53407366"/>
                  </a:ext>
                </a:extLst>
              </a:tr>
              <a:tr h="150865">
                <a:tc>
                  <a:txBody>
                    <a:bodyPr/>
                    <a:lstStyle/>
                    <a:p>
                      <a:pPr algn="r" fontAlgn="b"/>
                      <a:r>
                        <a:rPr lang="en-US" sz="1100" u="none" strike="noStrike">
                          <a:effectLst/>
                        </a:rPr>
                        <a:t>11</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Taşınır/Taşınmaz Kayıt İşlemleri Konsolide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054363826"/>
                  </a:ext>
                </a:extLst>
              </a:tr>
              <a:tr h="150865">
                <a:tc>
                  <a:txBody>
                    <a:bodyPr/>
                    <a:lstStyle/>
                    <a:p>
                      <a:pPr algn="r" fontAlgn="b"/>
                      <a:r>
                        <a:rPr lang="en-US" sz="1100" u="none" strike="noStrike">
                          <a:effectLst/>
                        </a:rPr>
                        <a:t>12</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Stratejik Yönetim ve Planlama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4051563306"/>
                  </a:ext>
                </a:extLst>
              </a:tr>
              <a:tr h="150865">
                <a:tc>
                  <a:txBody>
                    <a:bodyPr/>
                    <a:lstStyle/>
                    <a:p>
                      <a:pPr algn="r" fontAlgn="b"/>
                      <a:r>
                        <a:rPr lang="en-US" sz="1100" u="none" strike="noStrike">
                          <a:effectLst/>
                        </a:rPr>
                        <a:t>13</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Stratejik Yönetim ve Planlama Şube Müdürlüğü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230095870"/>
                  </a:ext>
                </a:extLst>
              </a:tr>
              <a:tr h="150865">
                <a:tc>
                  <a:txBody>
                    <a:bodyPr/>
                    <a:lstStyle/>
                    <a:p>
                      <a:pPr algn="r" fontAlgn="b"/>
                      <a:r>
                        <a:rPr lang="en-US" sz="1100" u="none" strike="noStrike">
                          <a:effectLst/>
                        </a:rPr>
                        <a:t>14</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Yazı İşleri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662446537"/>
                  </a:ext>
                </a:extLst>
              </a:tr>
              <a:tr h="150865">
                <a:tc>
                  <a:txBody>
                    <a:bodyPr/>
                    <a:lstStyle/>
                    <a:p>
                      <a:pPr algn="r" fontAlgn="b"/>
                      <a:r>
                        <a:rPr lang="en-US" sz="1100" u="none" strike="noStrike">
                          <a:effectLst/>
                        </a:rPr>
                        <a:t>15</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it-IT" sz="1000" u="none" strike="noStrike">
                          <a:effectLst/>
                        </a:rPr>
                        <a:t>Bilgi Edinme Personeli İş Analizi</a:t>
                      </a:r>
                      <a:endParaRPr lang="it-IT"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264500909"/>
                  </a:ext>
                </a:extLst>
              </a:tr>
              <a:tr h="150865">
                <a:tc>
                  <a:txBody>
                    <a:bodyPr/>
                    <a:lstStyle/>
                    <a:p>
                      <a:pPr algn="r" fontAlgn="b"/>
                      <a:r>
                        <a:rPr lang="en-US" sz="1100" u="none" strike="noStrike">
                          <a:effectLst/>
                        </a:rPr>
                        <a:t>16</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Yazı İşleri Sorumlusu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943815479"/>
                  </a:ext>
                </a:extLst>
              </a:tr>
              <a:tr h="150865">
                <a:tc>
                  <a:txBody>
                    <a:bodyPr/>
                    <a:lstStyle/>
                    <a:p>
                      <a:pPr algn="r" fontAlgn="b"/>
                      <a:r>
                        <a:rPr lang="en-US" sz="1100" u="none" strike="noStrike">
                          <a:effectLst/>
                        </a:rPr>
                        <a:t>17</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it-IT" sz="1000" u="none" strike="noStrike">
                          <a:effectLst/>
                        </a:rPr>
                        <a:t>Yazı İşleri Personeli İş Analizi</a:t>
                      </a:r>
                      <a:endParaRPr lang="it-IT"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049677184"/>
                  </a:ext>
                </a:extLst>
              </a:tr>
              <a:tr h="150865">
                <a:tc>
                  <a:txBody>
                    <a:bodyPr/>
                    <a:lstStyle/>
                    <a:p>
                      <a:pPr algn="r" fontAlgn="b"/>
                      <a:r>
                        <a:rPr lang="en-US" sz="1100" u="none" strike="noStrike">
                          <a:effectLst/>
                        </a:rPr>
                        <a:t>18</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Evrak İşleri Sorumlusu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537456696"/>
                  </a:ext>
                </a:extLst>
              </a:tr>
              <a:tr h="150865">
                <a:tc>
                  <a:txBody>
                    <a:bodyPr/>
                    <a:lstStyle/>
                    <a:p>
                      <a:pPr algn="r" fontAlgn="b"/>
                      <a:r>
                        <a:rPr lang="en-US" sz="1100" u="none" strike="noStrike">
                          <a:effectLst/>
                        </a:rPr>
                        <a:t>19</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Evrak - Kayıt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376871612"/>
                  </a:ext>
                </a:extLst>
              </a:tr>
              <a:tr h="150865">
                <a:tc>
                  <a:txBody>
                    <a:bodyPr/>
                    <a:lstStyle/>
                    <a:p>
                      <a:pPr algn="r" fontAlgn="b"/>
                      <a:r>
                        <a:rPr lang="en-US" sz="1100" u="none" strike="noStrike">
                          <a:effectLst/>
                        </a:rPr>
                        <a:t>20</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it-IT" sz="1000" u="none" strike="noStrike">
                          <a:effectLst/>
                        </a:rPr>
                        <a:t>Dış Posta Personeli İş Analizi</a:t>
                      </a:r>
                      <a:endParaRPr lang="it-IT"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902989046"/>
                  </a:ext>
                </a:extLst>
              </a:tr>
              <a:tr h="150865">
                <a:tc>
                  <a:txBody>
                    <a:bodyPr/>
                    <a:lstStyle/>
                    <a:p>
                      <a:pPr algn="r" fontAlgn="b"/>
                      <a:r>
                        <a:rPr lang="en-US" sz="1100" u="none" strike="noStrike">
                          <a:effectLst/>
                        </a:rPr>
                        <a:t>21</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Kurum Arşiv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846836335"/>
                  </a:ext>
                </a:extLst>
              </a:tr>
              <a:tr h="150865">
                <a:tc>
                  <a:txBody>
                    <a:bodyPr/>
                    <a:lstStyle/>
                    <a:p>
                      <a:pPr algn="r" fontAlgn="b"/>
                      <a:r>
                        <a:rPr lang="en-US" sz="1100" u="none" strike="noStrike">
                          <a:effectLst/>
                        </a:rPr>
                        <a:t>22</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it-IT" sz="1000" u="none" strike="noStrike">
                          <a:effectLst/>
                        </a:rPr>
                        <a:t>Personel Daire Başkanı İş Analizi</a:t>
                      </a:r>
                      <a:endParaRPr lang="it-IT"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435449857"/>
                  </a:ext>
                </a:extLst>
              </a:tr>
              <a:tr h="150865">
                <a:tc>
                  <a:txBody>
                    <a:bodyPr/>
                    <a:lstStyle/>
                    <a:p>
                      <a:pPr algn="r" fontAlgn="b"/>
                      <a:r>
                        <a:rPr lang="en-US" sz="1100" u="none" strike="noStrike">
                          <a:effectLst/>
                        </a:rPr>
                        <a:t>23</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Sekreter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4249157324"/>
                  </a:ext>
                </a:extLst>
              </a:tr>
              <a:tr h="150865">
                <a:tc>
                  <a:txBody>
                    <a:bodyPr/>
                    <a:lstStyle/>
                    <a:p>
                      <a:pPr algn="r" fontAlgn="b"/>
                      <a:r>
                        <a:rPr lang="en-US" sz="1100" u="none" strike="noStrike">
                          <a:effectLst/>
                        </a:rPr>
                        <a:t>24</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Akademik Personel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49505093"/>
                  </a:ext>
                </a:extLst>
              </a:tr>
              <a:tr h="150865">
                <a:tc>
                  <a:txBody>
                    <a:bodyPr/>
                    <a:lstStyle/>
                    <a:p>
                      <a:pPr algn="r" fontAlgn="b"/>
                      <a:r>
                        <a:rPr lang="en-US" sz="1100" u="none" strike="noStrike">
                          <a:effectLst/>
                        </a:rPr>
                        <a:t>25</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it-IT" sz="1000" u="none" strike="noStrike">
                          <a:effectLst/>
                        </a:rPr>
                        <a:t>İdari Personel Şube Müdürü İş Analizi</a:t>
                      </a:r>
                      <a:endParaRPr lang="it-IT"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528730635"/>
                  </a:ext>
                </a:extLst>
              </a:tr>
              <a:tr h="150865">
                <a:tc>
                  <a:txBody>
                    <a:bodyPr/>
                    <a:lstStyle/>
                    <a:p>
                      <a:pPr algn="r" fontAlgn="b"/>
                      <a:r>
                        <a:rPr lang="en-US" sz="1100" u="none" strike="noStrike">
                          <a:effectLst/>
                        </a:rPr>
                        <a:t>26</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Sicil - Disiplin ve Hizmetiçi Eğitim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401458133"/>
                  </a:ext>
                </a:extLst>
              </a:tr>
              <a:tr h="150865">
                <a:tc>
                  <a:txBody>
                    <a:bodyPr/>
                    <a:lstStyle/>
                    <a:p>
                      <a:pPr algn="r" fontAlgn="b"/>
                      <a:r>
                        <a:rPr lang="en-US" sz="1100" u="none" strike="noStrike">
                          <a:effectLst/>
                        </a:rPr>
                        <a:t>27</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Sağlık Görevlendirme İzin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757706508"/>
                  </a:ext>
                </a:extLst>
              </a:tr>
              <a:tr h="150865">
                <a:tc>
                  <a:txBody>
                    <a:bodyPr/>
                    <a:lstStyle/>
                    <a:p>
                      <a:pPr algn="r" fontAlgn="b"/>
                      <a:r>
                        <a:rPr lang="en-US" sz="1100" u="none" strike="noStrike">
                          <a:effectLst/>
                        </a:rPr>
                        <a:t>28</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Maaş Tahakkuk Şube Müdürlüğü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807643240"/>
                  </a:ext>
                </a:extLst>
              </a:tr>
              <a:tr h="150865">
                <a:tc>
                  <a:txBody>
                    <a:bodyPr/>
                    <a:lstStyle/>
                    <a:p>
                      <a:pPr algn="r" fontAlgn="b"/>
                      <a:r>
                        <a:rPr lang="en-US" sz="1100" u="none" strike="noStrike">
                          <a:effectLst/>
                        </a:rPr>
                        <a:t>29</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Akademik Personel Atama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540827619"/>
                  </a:ext>
                </a:extLst>
              </a:tr>
              <a:tr h="150865">
                <a:tc>
                  <a:txBody>
                    <a:bodyPr/>
                    <a:lstStyle/>
                    <a:p>
                      <a:pPr algn="r" fontAlgn="b"/>
                      <a:r>
                        <a:rPr lang="en-US" sz="1100" u="none" strike="noStrike">
                          <a:effectLst/>
                        </a:rPr>
                        <a:t>30</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dirty="0" err="1">
                          <a:effectLst/>
                        </a:rPr>
                        <a:t>Akademik</a:t>
                      </a:r>
                      <a:r>
                        <a:rPr lang="en-US" sz="1000" u="none" strike="noStrike" dirty="0">
                          <a:effectLst/>
                        </a:rPr>
                        <a:t> </a:t>
                      </a:r>
                      <a:r>
                        <a:rPr lang="en-US" sz="1000" u="none" strike="noStrike" dirty="0" err="1">
                          <a:effectLst/>
                        </a:rPr>
                        <a:t>Görevlendirme</a:t>
                      </a:r>
                      <a:r>
                        <a:rPr lang="en-US" sz="1000" u="none" strike="noStrike" dirty="0">
                          <a:effectLst/>
                        </a:rPr>
                        <a:t> </a:t>
                      </a:r>
                      <a:r>
                        <a:rPr lang="en-US" sz="1000" u="none" strike="noStrike" dirty="0" err="1">
                          <a:effectLst/>
                        </a:rPr>
                        <a:t>Pasaport</a:t>
                      </a:r>
                      <a:r>
                        <a:rPr lang="en-US" sz="1000" u="none" strike="noStrike" dirty="0">
                          <a:effectLst/>
                        </a:rPr>
                        <a:t> </a:t>
                      </a:r>
                      <a:r>
                        <a:rPr lang="en-US" sz="1000" u="none" strike="noStrike" dirty="0" err="1">
                          <a:effectLst/>
                        </a:rPr>
                        <a:t>İşlemleri</a:t>
                      </a:r>
                      <a:r>
                        <a:rPr lang="en-US" sz="1000" u="none" strike="noStrike" dirty="0">
                          <a:effectLst/>
                        </a:rPr>
                        <a:t> </a:t>
                      </a:r>
                      <a:r>
                        <a:rPr lang="en-US" sz="1000" u="none" strike="noStrike" dirty="0" err="1">
                          <a:effectLst/>
                        </a:rPr>
                        <a:t>Personeli</a:t>
                      </a:r>
                      <a:r>
                        <a:rPr lang="en-US" sz="1000" u="none" strike="noStrike" dirty="0">
                          <a:effectLst/>
                        </a:rPr>
                        <a:t> </a:t>
                      </a:r>
                      <a:r>
                        <a:rPr lang="en-US" sz="1000" u="none" strike="noStrike" dirty="0" err="1">
                          <a:effectLst/>
                        </a:rPr>
                        <a:t>İş</a:t>
                      </a:r>
                      <a:r>
                        <a:rPr lang="en-US" sz="1000" u="none" strike="noStrike" dirty="0">
                          <a:effectLst/>
                        </a:rPr>
                        <a:t> </a:t>
                      </a:r>
                      <a:r>
                        <a:rPr lang="en-US" sz="1000" u="none" strike="noStrike" dirty="0" err="1">
                          <a:effectLst/>
                        </a:rPr>
                        <a:t>Analizi</a:t>
                      </a:r>
                      <a:endParaRPr lang="en-US" sz="1000" b="0" i="0" u="none" strike="noStrike" dirty="0">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329300580"/>
                  </a:ext>
                </a:extLst>
              </a:tr>
            </a:tbl>
          </a:graphicData>
        </a:graphic>
      </p:graphicFrame>
    </p:spTree>
    <p:extLst>
      <p:ext uri="{BB962C8B-B14F-4D97-AF65-F5344CB8AC3E}">
        <p14:creationId xmlns:p14="http://schemas.microsoft.com/office/powerpoint/2010/main" val="6253307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43507994"/>
              </p:ext>
            </p:extLst>
          </p:nvPr>
        </p:nvGraphicFramePr>
        <p:xfrm>
          <a:off x="3131840" y="465605"/>
          <a:ext cx="5470351" cy="5779620"/>
        </p:xfrm>
        <a:graphic>
          <a:graphicData uri="http://schemas.openxmlformats.org/drawingml/2006/table">
            <a:tbl>
              <a:tblPr>
                <a:tableStyleId>{5C22544A-7EE6-4342-B048-85BDC9FD1C3A}</a:tableStyleId>
              </a:tblPr>
              <a:tblGrid>
                <a:gridCol w="654806">
                  <a:extLst>
                    <a:ext uri="{9D8B030D-6E8A-4147-A177-3AD203B41FA5}">
                      <a16:colId xmlns:a16="http://schemas.microsoft.com/office/drawing/2014/main" val="4231459050"/>
                    </a:ext>
                  </a:extLst>
                </a:gridCol>
                <a:gridCol w="4815545">
                  <a:extLst>
                    <a:ext uri="{9D8B030D-6E8A-4147-A177-3AD203B41FA5}">
                      <a16:colId xmlns:a16="http://schemas.microsoft.com/office/drawing/2014/main" val="3380693247"/>
                    </a:ext>
                  </a:extLst>
                </a:gridCol>
              </a:tblGrid>
              <a:tr h="150865">
                <a:tc>
                  <a:txBody>
                    <a:bodyPr/>
                    <a:lstStyle/>
                    <a:p>
                      <a:pPr algn="r" fontAlgn="b"/>
                      <a:r>
                        <a:rPr lang="en-US" sz="1200" u="none" strike="noStrike">
                          <a:effectLst/>
                        </a:rPr>
                        <a:t>31</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Akademik Personel Terfi ve Emeklilik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329581971"/>
                  </a:ext>
                </a:extLst>
              </a:tr>
              <a:tr h="150865">
                <a:tc>
                  <a:txBody>
                    <a:bodyPr/>
                    <a:lstStyle/>
                    <a:p>
                      <a:pPr algn="r" fontAlgn="b"/>
                      <a:r>
                        <a:rPr lang="en-US" sz="1200" u="none" strike="noStrike">
                          <a:effectLst/>
                        </a:rPr>
                        <a:t>32</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İdari Personel Terfi, Emeklilik ve Öğrenim Değerlendirme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567972562"/>
                  </a:ext>
                </a:extLst>
              </a:tr>
              <a:tr h="150865">
                <a:tc>
                  <a:txBody>
                    <a:bodyPr/>
                    <a:lstStyle/>
                    <a:p>
                      <a:pPr algn="r" fontAlgn="b"/>
                      <a:r>
                        <a:rPr lang="en-US" sz="1200" u="none" strike="noStrike">
                          <a:effectLst/>
                        </a:rPr>
                        <a:t>33</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Akademik ve İdari Personelin Arşiv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700337826"/>
                  </a:ext>
                </a:extLst>
              </a:tr>
              <a:tr h="150865">
                <a:tc>
                  <a:txBody>
                    <a:bodyPr/>
                    <a:lstStyle/>
                    <a:p>
                      <a:pPr algn="r" fontAlgn="b"/>
                      <a:r>
                        <a:rPr lang="en-US" sz="1200" u="none" strike="noStrike">
                          <a:effectLst/>
                        </a:rPr>
                        <a:t>34</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Hizmet İçi Eğitim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998646063"/>
                  </a:ext>
                </a:extLst>
              </a:tr>
              <a:tr h="150865">
                <a:tc>
                  <a:txBody>
                    <a:bodyPr/>
                    <a:lstStyle/>
                    <a:p>
                      <a:pPr algn="r" fontAlgn="b"/>
                      <a:r>
                        <a:rPr lang="en-US" sz="1200" u="none" strike="noStrike">
                          <a:effectLst/>
                        </a:rPr>
                        <a:t>35</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Akademik Personel Kısa Süreli Görevlendirme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797696662"/>
                  </a:ext>
                </a:extLst>
              </a:tr>
              <a:tr h="150865">
                <a:tc>
                  <a:txBody>
                    <a:bodyPr/>
                    <a:lstStyle/>
                    <a:p>
                      <a:pPr algn="r" fontAlgn="b"/>
                      <a:r>
                        <a:rPr lang="en-US" sz="1200" u="none" strike="noStrike">
                          <a:effectLst/>
                        </a:rPr>
                        <a:t>36</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Akademik ve İdari Personel İzin, Rapor, Sağlık Hizmetleri Takip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4202042744"/>
                  </a:ext>
                </a:extLst>
              </a:tr>
              <a:tr h="150865">
                <a:tc>
                  <a:txBody>
                    <a:bodyPr/>
                    <a:lstStyle/>
                    <a:p>
                      <a:pPr algn="r" fontAlgn="b"/>
                      <a:r>
                        <a:rPr lang="en-US" sz="1200" u="none" strike="noStrike">
                          <a:effectLst/>
                        </a:rPr>
                        <a:t>37</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sv-SE" sz="1050" u="none" strike="noStrike">
                          <a:effectLst/>
                        </a:rPr>
                        <a:t>Akademik ve İdari Personel Maaş Tahakkuk Personeli İş Analizi</a:t>
                      </a:r>
                      <a:endParaRPr lang="sv-SE"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889046252"/>
                  </a:ext>
                </a:extLst>
              </a:tr>
              <a:tr h="150865">
                <a:tc>
                  <a:txBody>
                    <a:bodyPr/>
                    <a:lstStyle/>
                    <a:p>
                      <a:pPr algn="r" fontAlgn="b"/>
                      <a:r>
                        <a:rPr lang="en-US" sz="1200" u="none" strike="noStrike">
                          <a:effectLst/>
                        </a:rPr>
                        <a:t>38</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Sözleşmeli ve Sürekli İşçi Maaş Tahakkuk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105357860"/>
                  </a:ext>
                </a:extLst>
              </a:tr>
              <a:tr h="150865">
                <a:tc>
                  <a:txBody>
                    <a:bodyPr/>
                    <a:lstStyle/>
                    <a:p>
                      <a:pPr algn="r" fontAlgn="b"/>
                      <a:r>
                        <a:rPr lang="en-US" sz="1200" u="none" strike="noStrike">
                          <a:effectLst/>
                        </a:rPr>
                        <a:t>39</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Maaş Tahakkuk Destek Personeli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424738798"/>
                  </a:ext>
                </a:extLst>
              </a:tr>
              <a:tr h="150865">
                <a:tc>
                  <a:txBody>
                    <a:bodyPr/>
                    <a:lstStyle/>
                    <a:p>
                      <a:pPr algn="r" fontAlgn="b"/>
                      <a:r>
                        <a:rPr lang="en-US" sz="1200" u="none" strike="noStrike">
                          <a:effectLst/>
                        </a:rPr>
                        <a:t>40</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Öğrenci İşleri Daire Başkanı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50383072"/>
                  </a:ext>
                </a:extLst>
              </a:tr>
              <a:tr h="150865">
                <a:tc>
                  <a:txBody>
                    <a:bodyPr/>
                    <a:lstStyle/>
                    <a:p>
                      <a:pPr algn="r" fontAlgn="b"/>
                      <a:r>
                        <a:rPr lang="en-US" sz="1200" u="none" strike="noStrike">
                          <a:effectLst/>
                        </a:rPr>
                        <a:t>41</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Sekreter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815011893"/>
                  </a:ext>
                </a:extLst>
              </a:tr>
              <a:tr h="150865">
                <a:tc>
                  <a:txBody>
                    <a:bodyPr/>
                    <a:lstStyle/>
                    <a:p>
                      <a:pPr algn="r" fontAlgn="b"/>
                      <a:r>
                        <a:rPr lang="en-US" sz="1200" u="none" strike="noStrike">
                          <a:effectLst/>
                        </a:rPr>
                        <a:t>42</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Eğitim - Öğretim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215055668"/>
                  </a:ext>
                </a:extLst>
              </a:tr>
              <a:tr h="150865">
                <a:tc>
                  <a:txBody>
                    <a:bodyPr/>
                    <a:lstStyle/>
                    <a:p>
                      <a:pPr algn="r" fontAlgn="b"/>
                      <a:r>
                        <a:rPr lang="en-US" sz="1200" u="none" strike="noStrike">
                          <a:effectLst/>
                        </a:rPr>
                        <a:t>43</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Ön Lisans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415326693"/>
                  </a:ext>
                </a:extLst>
              </a:tr>
              <a:tr h="150865">
                <a:tc>
                  <a:txBody>
                    <a:bodyPr/>
                    <a:lstStyle/>
                    <a:p>
                      <a:pPr algn="r" fontAlgn="b"/>
                      <a:r>
                        <a:rPr lang="en-US" sz="1200" u="none" strike="noStrike">
                          <a:effectLst/>
                        </a:rPr>
                        <a:t>44</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Lisans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740122570"/>
                  </a:ext>
                </a:extLst>
              </a:tr>
              <a:tr h="150865">
                <a:tc>
                  <a:txBody>
                    <a:bodyPr/>
                    <a:lstStyle/>
                    <a:p>
                      <a:pPr algn="r" fontAlgn="b"/>
                      <a:r>
                        <a:rPr lang="en-US" sz="1200" u="none" strike="noStrike">
                          <a:effectLst/>
                        </a:rPr>
                        <a:t>45</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M.TANER</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4002844429"/>
                  </a:ext>
                </a:extLst>
              </a:tr>
              <a:tr h="150865">
                <a:tc>
                  <a:txBody>
                    <a:bodyPr/>
                    <a:lstStyle/>
                    <a:p>
                      <a:pPr algn="r" fontAlgn="b"/>
                      <a:r>
                        <a:rPr lang="en-US" sz="1200" u="none" strike="noStrike">
                          <a:effectLst/>
                        </a:rPr>
                        <a:t>46</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Değişim Programları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312680455"/>
                  </a:ext>
                </a:extLst>
              </a:tr>
              <a:tr h="150865">
                <a:tc>
                  <a:txBody>
                    <a:bodyPr/>
                    <a:lstStyle/>
                    <a:p>
                      <a:pPr algn="r" fontAlgn="b"/>
                      <a:r>
                        <a:rPr lang="en-US" sz="1200" u="none" strike="noStrike">
                          <a:effectLst/>
                        </a:rPr>
                        <a:t>47</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Bilgi Derleme ve Döküm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502772782"/>
                  </a:ext>
                </a:extLst>
              </a:tr>
              <a:tr h="150865">
                <a:tc>
                  <a:txBody>
                    <a:bodyPr/>
                    <a:lstStyle/>
                    <a:p>
                      <a:pPr algn="r" fontAlgn="b"/>
                      <a:r>
                        <a:rPr lang="en-US" sz="1200" u="none" strike="noStrike">
                          <a:effectLst/>
                        </a:rPr>
                        <a:t>48</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İdari Mali İşler Daire Başkanı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056287723"/>
                  </a:ext>
                </a:extLst>
              </a:tr>
              <a:tr h="150865">
                <a:tc>
                  <a:txBody>
                    <a:bodyPr/>
                    <a:lstStyle/>
                    <a:p>
                      <a:pPr algn="r" fontAlgn="b"/>
                      <a:r>
                        <a:rPr lang="en-US" sz="1200" u="none" strike="noStrike">
                          <a:effectLst/>
                        </a:rPr>
                        <a:t>49</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Satınalma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700853097"/>
                  </a:ext>
                </a:extLst>
              </a:tr>
              <a:tr h="150865">
                <a:tc>
                  <a:txBody>
                    <a:bodyPr/>
                    <a:lstStyle/>
                    <a:p>
                      <a:pPr algn="r" fontAlgn="b"/>
                      <a:r>
                        <a:rPr lang="en-US" sz="1200" u="none" strike="noStrike">
                          <a:effectLst/>
                        </a:rPr>
                        <a:t>50</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Tahakkuk Hizmetleri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054217952"/>
                  </a:ext>
                </a:extLst>
              </a:tr>
              <a:tr h="150865">
                <a:tc>
                  <a:txBody>
                    <a:bodyPr/>
                    <a:lstStyle/>
                    <a:p>
                      <a:pPr algn="r" fontAlgn="b"/>
                      <a:r>
                        <a:rPr lang="en-US" sz="1200" u="none" strike="noStrike">
                          <a:effectLst/>
                        </a:rPr>
                        <a:t>51</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Destek Hizmetleri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932371019"/>
                  </a:ext>
                </a:extLst>
              </a:tr>
              <a:tr h="150865">
                <a:tc>
                  <a:txBody>
                    <a:bodyPr/>
                    <a:lstStyle/>
                    <a:p>
                      <a:pPr algn="r" fontAlgn="b"/>
                      <a:r>
                        <a:rPr lang="en-US" sz="1200" u="none" strike="noStrike">
                          <a:effectLst/>
                        </a:rPr>
                        <a:t>52</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Taşınır Kayıt ve Kontrol Yetkilisi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629956550"/>
                  </a:ext>
                </a:extLst>
              </a:tr>
              <a:tr h="150865">
                <a:tc>
                  <a:txBody>
                    <a:bodyPr/>
                    <a:lstStyle/>
                    <a:p>
                      <a:pPr algn="r" fontAlgn="b"/>
                      <a:r>
                        <a:rPr lang="en-US" sz="1200" u="none" strike="noStrike">
                          <a:effectLst/>
                        </a:rPr>
                        <a:t>53</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Sivil Savunma Uzmanı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236364562"/>
                  </a:ext>
                </a:extLst>
              </a:tr>
              <a:tr h="150865">
                <a:tc>
                  <a:txBody>
                    <a:bodyPr/>
                    <a:lstStyle/>
                    <a:p>
                      <a:pPr algn="r" fontAlgn="b"/>
                      <a:r>
                        <a:rPr lang="en-US" sz="1200" u="none" strike="noStrike">
                          <a:effectLst/>
                        </a:rPr>
                        <a:t>54</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Sekreter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111935582"/>
                  </a:ext>
                </a:extLst>
              </a:tr>
              <a:tr h="150865">
                <a:tc>
                  <a:txBody>
                    <a:bodyPr/>
                    <a:lstStyle/>
                    <a:p>
                      <a:pPr algn="r" fontAlgn="b"/>
                      <a:r>
                        <a:rPr lang="en-US" sz="1200" u="none" strike="noStrike">
                          <a:effectLst/>
                        </a:rPr>
                        <a:t>55</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Bilgi İşlem Daire Başkanı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778292473"/>
                  </a:ext>
                </a:extLst>
              </a:tr>
              <a:tr h="150865">
                <a:tc>
                  <a:txBody>
                    <a:bodyPr/>
                    <a:lstStyle/>
                    <a:p>
                      <a:pPr algn="r" fontAlgn="b"/>
                      <a:r>
                        <a:rPr lang="en-US" sz="1200" u="none" strike="noStrike">
                          <a:effectLst/>
                        </a:rPr>
                        <a:t>56</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Sistem ve Bilişim Ağları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922806022"/>
                  </a:ext>
                </a:extLst>
              </a:tr>
              <a:tr h="150865">
                <a:tc>
                  <a:txBody>
                    <a:bodyPr/>
                    <a:lstStyle/>
                    <a:p>
                      <a:pPr algn="r" fontAlgn="b"/>
                      <a:r>
                        <a:rPr lang="en-US" sz="1200" u="none" strike="noStrike">
                          <a:effectLst/>
                        </a:rPr>
                        <a:t>57</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Yazılım Teknolojileri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124337346"/>
                  </a:ext>
                </a:extLst>
              </a:tr>
              <a:tr h="150865">
                <a:tc>
                  <a:txBody>
                    <a:bodyPr/>
                    <a:lstStyle/>
                    <a:p>
                      <a:pPr algn="r" fontAlgn="b"/>
                      <a:r>
                        <a:rPr lang="en-US" sz="1200" u="none" strike="noStrike">
                          <a:effectLst/>
                        </a:rPr>
                        <a:t>58</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Analiz ve Eğitim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4205936802"/>
                  </a:ext>
                </a:extLst>
              </a:tr>
              <a:tr h="150865">
                <a:tc>
                  <a:txBody>
                    <a:bodyPr/>
                    <a:lstStyle/>
                    <a:p>
                      <a:pPr algn="r" fontAlgn="b"/>
                      <a:r>
                        <a:rPr lang="en-US" sz="1200" u="none" strike="noStrike">
                          <a:effectLst/>
                        </a:rPr>
                        <a:t>59</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a:effectLst/>
                        </a:rPr>
                        <a:t>Teknik Destek Şube Müdürü İş Analizi</a:t>
                      </a:r>
                      <a:endParaRPr lang="en-US" sz="105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41643467"/>
                  </a:ext>
                </a:extLst>
              </a:tr>
              <a:tr h="150865">
                <a:tc>
                  <a:txBody>
                    <a:bodyPr/>
                    <a:lstStyle/>
                    <a:p>
                      <a:pPr algn="r" fontAlgn="b"/>
                      <a:r>
                        <a:rPr lang="en-US" sz="1200" u="none" strike="noStrike">
                          <a:effectLst/>
                        </a:rPr>
                        <a:t>60</a:t>
                      </a:r>
                      <a:endParaRPr lang="en-US" sz="12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50" u="none" strike="noStrike" dirty="0" err="1">
                          <a:effectLst/>
                        </a:rPr>
                        <a:t>İdari</a:t>
                      </a:r>
                      <a:r>
                        <a:rPr lang="en-US" sz="1050" u="none" strike="noStrike" dirty="0">
                          <a:effectLst/>
                        </a:rPr>
                        <a:t> </a:t>
                      </a:r>
                      <a:r>
                        <a:rPr lang="en-US" sz="1050" u="none" strike="noStrike" dirty="0" err="1">
                          <a:effectLst/>
                        </a:rPr>
                        <a:t>Hizmetler</a:t>
                      </a:r>
                      <a:r>
                        <a:rPr lang="en-US" sz="1050" u="none" strike="noStrike" dirty="0">
                          <a:effectLst/>
                        </a:rPr>
                        <a:t> </a:t>
                      </a:r>
                      <a:r>
                        <a:rPr lang="en-US" sz="1050" u="none" strike="noStrike" dirty="0" err="1">
                          <a:effectLst/>
                        </a:rPr>
                        <a:t>Şefi</a:t>
                      </a:r>
                      <a:r>
                        <a:rPr lang="en-US" sz="1050" u="none" strike="noStrike" dirty="0">
                          <a:effectLst/>
                        </a:rPr>
                        <a:t> </a:t>
                      </a:r>
                      <a:r>
                        <a:rPr lang="en-US" sz="1050" u="none" strike="noStrike" dirty="0" err="1">
                          <a:effectLst/>
                        </a:rPr>
                        <a:t>İş</a:t>
                      </a:r>
                      <a:r>
                        <a:rPr lang="en-US" sz="1050" u="none" strike="noStrike" dirty="0">
                          <a:effectLst/>
                        </a:rPr>
                        <a:t> </a:t>
                      </a:r>
                      <a:r>
                        <a:rPr lang="en-US" sz="1050" u="none" strike="noStrike" dirty="0" err="1">
                          <a:effectLst/>
                        </a:rPr>
                        <a:t>Analizi</a:t>
                      </a:r>
                      <a:endParaRPr lang="en-US" sz="1050" b="0" i="0" u="none" strike="noStrike" dirty="0">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135582910"/>
                  </a:ext>
                </a:extLst>
              </a:tr>
            </a:tbl>
          </a:graphicData>
        </a:graphic>
      </p:graphicFrame>
      <p:sp>
        <p:nvSpPr>
          <p:cNvPr id="5" name="Rectangle 2"/>
          <p:cNvSpPr txBox="1">
            <a:spLocks noChangeArrowheads="1"/>
          </p:cNvSpPr>
          <p:nvPr/>
        </p:nvSpPr>
        <p:spPr>
          <a:xfrm>
            <a:off x="323528" y="1124744"/>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spTree>
    <p:extLst>
      <p:ext uri="{BB962C8B-B14F-4D97-AF65-F5344CB8AC3E}">
        <p14:creationId xmlns:p14="http://schemas.microsoft.com/office/powerpoint/2010/main" val="292277092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66048869"/>
              </p:ext>
            </p:extLst>
          </p:nvPr>
        </p:nvGraphicFramePr>
        <p:xfrm>
          <a:off x="3059832" y="764704"/>
          <a:ext cx="5472608" cy="5185260"/>
        </p:xfrm>
        <a:graphic>
          <a:graphicData uri="http://schemas.openxmlformats.org/drawingml/2006/table">
            <a:tbl>
              <a:tblPr>
                <a:tableStyleId>{5C22544A-7EE6-4342-B048-85BDC9FD1C3A}</a:tableStyleId>
              </a:tblPr>
              <a:tblGrid>
                <a:gridCol w="655076">
                  <a:extLst>
                    <a:ext uri="{9D8B030D-6E8A-4147-A177-3AD203B41FA5}">
                      <a16:colId xmlns:a16="http://schemas.microsoft.com/office/drawing/2014/main" val="182850178"/>
                    </a:ext>
                  </a:extLst>
                </a:gridCol>
                <a:gridCol w="4817532">
                  <a:extLst>
                    <a:ext uri="{9D8B030D-6E8A-4147-A177-3AD203B41FA5}">
                      <a16:colId xmlns:a16="http://schemas.microsoft.com/office/drawing/2014/main" val="1428535935"/>
                    </a:ext>
                  </a:extLst>
                </a:gridCol>
              </a:tblGrid>
              <a:tr h="150865">
                <a:tc>
                  <a:txBody>
                    <a:bodyPr/>
                    <a:lstStyle/>
                    <a:p>
                      <a:pPr algn="r" fontAlgn="b"/>
                      <a:r>
                        <a:rPr lang="en-US" sz="1100" u="none" strike="noStrike">
                          <a:effectLst/>
                        </a:rPr>
                        <a:t>31</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Akademik Personel Terfi ve Emeklilik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698310872"/>
                  </a:ext>
                </a:extLst>
              </a:tr>
              <a:tr h="150865">
                <a:tc>
                  <a:txBody>
                    <a:bodyPr/>
                    <a:lstStyle/>
                    <a:p>
                      <a:pPr algn="r" fontAlgn="b"/>
                      <a:r>
                        <a:rPr lang="en-US" sz="1100" u="none" strike="noStrike">
                          <a:effectLst/>
                        </a:rPr>
                        <a:t>32</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İdari Personel Terfi, Emeklilik ve Öğrenim Değerlendirme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109489155"/>
                  </a:ext>
                </a:extLst>
              </a:tr>
              <a:tr h="150865">
                <a:tc>
                  <a:txBody>
                    <a:bodyPr/>
                    <a:lstStyle/>
                    <a:p>
                      <a:pPr algn="r" fontAlgn="b"/>
                      <a:r>
                        <a:rPr lang="en-US" sz="1100" u="none" strike="noStrike">
                          <a:effectLst/>
                        </a:rPr>
                        <a:t>33</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Akademik ve İdari Personelin Arşiv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767366587"/>
                  </a:ext>
                </a:extLst>
              </a:tr>
              <a:tr h="150865">
                <a:tc>
                  <a:txBody>
                    <a:bodyPr/>
                    <a:lstStyle/>
                    <a:p>
                      <a:pPr algn="r" fontAlgn="b"/>
                      <a:r>
                        <a:rPr lang="en-US" sz="1100" u="none" strike="noStrike">
                          <a:effectLst/>
                        </a:rPr>
                        <a:t>34</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Hizmet İçi Eğitim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25653932"/>
                  </a:ext>
                </a:extLst>
              </a:tr>
              <a:tr h="150865">
                <a:tc>
                  <a:txBody>
                    <a:bodyPr/>
                    <a:lstStyle/>
                    <a:p>
                      <a:pPr algn="r" fontAlgn="b"/>
                      <a:r>
                        <a:rPr lang="en-US" sz="1100" u="none" strike="noStrike">
                          <a:effectLst/>
                        </a:rPr>
                        <a:t>35</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Akademik Personel Kısa Süreli Görevlendirme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630456586"/>
                  </a:ext>
                </a:extLst>
              </a:tr>
              <a:tr h="150865">
                <a:tc>
                  <a:txBody>
                    <a:bodyPr/>
                    <a:lstStyle/>
                    <a:p>
                      <a:pPr algn="r" fontAlgn="b"/>
                      <a:r>
                        <a:rPr lang="en-US" sz="1100" u="none" strike="noStrike">
                          <a:effectLst/>
                        </a:rPr>
                        <a:t>36</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Akademik ve İdari Personel İzin, Rapor, Sağlık Hizmetleri Takip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7981653"/>
                  </a:ext>
                </a:extLst>
              </a:tr>
              <a:tr h="150865">
                <a:tc>
                  <a:txBody>
                    <a:bodyPr/>
                    <a:lstStyle/>
                    <a:p>
                      <a:pPr algn="r" fontAlgn="b"/>
                      <a:r>
                        <a:rPr lang="en-US" sz="1100" u="none" strike="noStrike">
                          <a:effectLst/>
                        </a:rPr>
                        <a:t>37</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sv-SE" sz="1000" u="none" strike="noStrike">
                          <a:effectLst/>
                        </a:rPr>
                        <a:t>Akademik ve İdari Personel Maaş Tahakkuk Personeli İş Analizi</a:t>
                      </a:r>
                      <a:endParaRPr lang="sv-SE"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083742371"/>
                  </a:ext>
                </a:extLst>
              </a:tr>
              <a:tr h="150865">
                <a:tc>
                  <a:txBody>
                    <a:bodyPr/>
                    <a:lstStyle/>
                    <a:p>
                      <a:pPr algn="r" fontAlgn="b"/>
                      <a:r>
                        <a:rPr lang="en-US" sz="1100" u="none" strike="noStrike">
                          <a:effectLst/>
                        </a:rPr>
                        <a:t>38</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Sözleşmeli ve Sürekli İşçi Maaş Tahakkuk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208926808"/>
                  </a:ext>
                </a:extLst>
              </a:tr>
              <a:tr h="150865">
                <a:tc>
                  <a:txBody>
                    <a:bodyPr/>
                    <a:lstStyle/>
                    <a:p>
                      <a:pPr algn="r" fontAlgn="b"/>
                      <a:r>
                        <a:rPr lang="en-US" sz="1100" u="none" strike="noStrike">
                          <a:effectLst/>
                        </a:rPr>
                        <a:t>39</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Maaş Tahakkuk Destek Personeli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884596787"/>
                  </a:ext>
                </a:extLst>
              </a:tr>
              <a:tr h="150865">
                <a:tc>
                  <a:txBody>
                    <a:bodyPr/>
                    <a:lstStyle/>
                    <a:p>
                      <a:pPr algn="r" fontAlgn="b"/>
                      <a:r>
                        <a:rPr lang="en-US" sz="1100" u="none" strike="noStrike">
                          <a:effectLst/>
                        </a:rPr>
                        <a:t>40</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Öğrenci İşleri Daire Başkanı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631217111"/>
                  </a:ext>
                </a:extLst>
              </a:tr>
              <a:tr h="150865">
                <a:tc>
                  <a:txBody>
                    <a:bodyPr/>
                    <a:lstStyle/>
                    <a:p>
                      <a:pPr algn="r" fontAlgn="b"/>
                      <a:r>
                        <a:rPr lang="en-US" sz="1100" u="none" strike="noStrike">
                          <a:effectLst/>
                        </a:rPr>
                        <a:t>41</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Sekreter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689978735"/>
                  </a:ext>
                </a:extLst>
              </a:tr>
              <a:tr h="150865">
                <a:tc>
                  <a:txBody>
                    <a:bodyPr/>
                    <a:lstStyle/>
                    <a:p>
                      <a:pPr algn="r" fontAlgn="b"/>
                      <a:r>
                        <a:rPr lang="en-US" sz="1100" u="none" strike="noStrike">
                          <a:effectLst/>
                        </a:rPr>
                        <a:t>42</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Eğitim - Öğretim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114663291"/>
                  </a:ext>
                </a:extLst>
              </a:tr>
              <a:tr h="150865">
                <a:tc>
                  <a:txBody>
                    <a:bodyPr/>
                    <a:lstStyle/>
                    <a:p>
                      <a:pPr algn="r" fontAlgn="b"/>
                      <a:r>
                        <a:rPr lang="en-US" sz="1100" u="none" strike="noStrike">
                          <a:effectLst/>
                        </a:rPr>
                        <a:t>43</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Ön Lisans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01708261"/>
                  </a:ext>
                </a:extLst>
              </a:tr>
              <a:tr h="150865">
                <a:tc>
                  <a:txBody>
                    <a:bodyPr/>
                    <a:lstStyle/>
                    <a:p>
                      <a:pPr algn="r" fontAlgn="b"/>
                      <a:r>
                        <a:rPr lang="en-US" sz="1100" u="none" strike="noStrike">
                          <a:effectLst/>
                        </a:rPr>
                        <a:t>44</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Lisans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883488581"/>
                  </a:ext>
                </a:extLst>
              </a:tr>
              <a:tr h="150865">
                <a:tc>
                  <a:txBody>
                    <a:bodyPr/>
                    <a:lstStyle/>
                    <a:p>
                      <a:pPr algn="r" fontAlgn="b"/>
                      <a:r>
                        <a:rPr lang="en-US" sz="1100" u="none" strike="noStrike">
                          <a:effectLst/>
                        </a:rPr>
                        <a:t>45</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M.TANER</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770210011"/>
                  </a:ext>
                </a:extLst>
              </a:tr>
              <a:tr h="150865">
                <a:tc>
                  <a:txBody>
                    <a:bodyPr/>
                    <a:lstStyle/>
                    <a:p>
                      <a:pPr algn="r" fontAlgn="b"/>
                      <a:r>
                        <a:rPr lang="en-US" sz="1100" u="none" strike="noStrike">
                          <a:effectLst/>
                        </a:rPr>
                        <a:t>46</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Değişim Programları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187694483"/>
                  </a:ext>
                </a:extLst>
              </a:tr>
              <a:tr h="150865">
                <a:tc>
                  <a:txBody>
                    <a:bodyPr/>
                    <a:lstStyle/>
                    <a:p>
                      <a:pPr algn="r" fontAlgn="b"/>
                      <a:r>
                        <a:rPr lang="en-US" sz="1100" u="none" strike="noStrike">
                          <a:effectLst/>
                        </a:rPr>
                        <a:t>47</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Bilgi Derleme ve Döküm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519369575"/>
                  </a:ext>
                </a:extLst>
              </a:tr>
              <a:tr h="150865">
                <a:tc>
                  <a:txBody>
                    <a:bodyPr/>
                    <a:lstStyle/>
                    <a:p>
                      <a:pPr algn="r" fontAlgn="b"/>
                      <a:r>
                        <a:rPr lang="en-US" sz="1100" u="none" strike="noStrike">
                          <a:effectLst/>
                        </a:rPr>
                        <a:t>48</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İdari Mali İşler Daire Başkanı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054003963"/>
                  </a:ext>
                </a:extLst>
              </a:tr>
              <a:tr h="150865">
                <a:tc>
                  <a:txBody>
                    <a:bodyPr/>
                    <a:lstStyle/>
                    <a:p>
                      <a:pPr algn="r" fontAlgn="b"/>
                      <a:r>
                        <a:rPr lang="en-US" sz="1100" u="none" strike="noStrike">
                          <a:effectLst/>
                        </a:rPr>
                        <a:t>49</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Satınalma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87508884"/>
                  </a:ext>
                </a:extLst>
              </a:tr>
              <a:tr h="150865">
                <a:tc>
                  <a:txBody>
                    <a:bodyPr/>
                    <a:lstStyle/>
                    <a:p>
                      <a:pPr algn="r" fontAlgn="b"/>
                      <a:r>
                        <a:rPr lang="en-US" sz="1100" u="none" strike="noStrike">
                          <a:effectLst/>
                        </a:rPr>
                        <a:t>50</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Tahakkuk Hizmetleri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134154803"/>
                  </a:ext>
                </a:extLst>
              </a:tr>
              <a:tr h="150865">
                <a:tc>
                  <a:txBody>
                    <a:bodyPr/>
                    <a:lstStyle/>
                    <a:p>
                      <a:pPr algn="r" fontAlgn="b"/>
                      <a:r>
                        <a:rPr lang="en-US" sz="1100" u="none" strike="noStrike">
                          <a:effectLst/>
                        </a:rPr>
                        <a:t>51</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Destek Hizmetleri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458513357"/>
                  </a:ext>
                </a:extLst>
              </a:tr>
              <a:tr h="150865">
                <a:tc>
                  <a:txBody>
                    <a:bodyPr/>
                    <a:lstStyle/>
                    <a:p>
                      <a:pPr algn="r" fontAlgn="b"/>
                      <a:r>
                        <a:rPr lang="en-US" sz="1100" u="none" strike="noStrike">
                          <a:effectLst/>
                        </a:rPr>
                        <a:t>52</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Taşınır Kayıt ve Kontrol Yetkilisi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524964173"/>
                  </a:ext>
                </a:extLst>
              </a:tr>
              <a:tr h="150865">
                <a:tc>
                  <a:txBody>
                    <a:bodyPr/>
                    <a:lstStyle/>
                    <a:p>
                      <a:pPr algn="r" fontAlgn="b"/>
                      <a:r>
                        <a:rPr lang="en-US" sz="1100" u="none" strike="noStrike">
                          <a:effectLst/>
                        </a:rPr>
                        <a:t>53</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Sivil Savunma Uzmanı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3290621877"/>
                  </a:ext>
                </a:extLst>
              </a:tr>
              <a:tr h="150865">
                <a:tc>
                  <a:txBody>
                    <a:bodyPr/>
                    <a:lstStyle/>
                    <a:p>
                      <a:pPr algn="r" fontAlgn="b"/>
                      <a:r>
                        <a:rPr lang="en-US" sz="1100" u="none" strike="noStrike">
                          <a:effectLst/>
                        </a:rPr>
                        <a:t>54</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Sekreter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062109858"/>
                  </a:ext>
                </a:extLst>
              </a:tr>
              <a:tr h="150865">
                <a:tc>
                  <a:txBody>
                    <a:bodyPr/>
                    <a:lstStyle/>
                    <a:p>
                      <a:pPr algn="r" fontAlgn="b"/>
                      <a:r>
                        <a:rPr lang="en-US" sz="1100" u="none" strike="noStrike">
                          <a:effectLst/>
                        </a:rPr>
                        <a:t>55</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Bilgi İşlem Daire Başkanı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186724118"/>
                  </a:ext>
                </a:extLst>
              </a:tr>
              <a:tr h="150865">
                <a:tc>
                  <a:txBody>
                    <a:bodyPr/>
                    <a:lstStyle/>
                    <a:p>
                      <a:pPr algn="r" fontAlgn="b"/>
                      <a:r>
                        <a:rPr lang="en-US" sz="1100" u="none" strike="noStrike">
                          <a:effectLst/>
                        </a:rPr>
                        <a:t>56</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Sistem ve Bilişim Ağları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206041400"/>
                  </a:ext>
                </a:extLst>
              </a:tr>
              <a:tr h="150865">
                <a:tc>
                  <a:txBody>
                    <a:bodyPr/>
                    <a:lstStyle/>
                    <a:p>
                      <a:pPr algn="r" fontAlgn="b"/>
                      <a:r>
                        <a:rPr lang="en-US" sz="1100" u="none" strike="noStrike">
                          <a:effectLst/>
                        </a:rPr>
                        <a:t>57</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Yazılım Teknolojileri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576201017"/>
                  </a:ext>
                </a:extLst>
              </a:tr>
              <a:tr h="150865">
                <a:tc>
                  <a:txBody>
                    <a:bodyPr/>
                    <a:lstStyle/>
                    <a:p>
                      <a:pPr algn="r" fontAlgn="b"/>
                      <a:r>
                        <a:rPr lang="en-US" sz="1100" u="none" strike="noStrike">
                          <a:effectLst/>
                        </a:rPr>
                        <a:t>58</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Analiz ve Eğitim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243320158"/>
                  </a:ext>
                </a:extLst>
              </a:tr>
              <a:tr h="150865">
                <a:tc>
                  <a:txBody>
                    <a:bodyPr/>
                    <a:lstStyle/>
                    <a:p>
                      <a:pPr algn="r" fontAlgn="b"/>
                      <a:r>
                        <a:rPr lang="en-US" sz="1100" u="none" strike="noStrike">
                          <a:effectLst/>
                        </a:rPr>
                        <a:t>59</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a:effectLst/>
                        </a:rPr>
                        <a:t>Teknik Destek Şube Müdürü İş Analizi</a:t>
                      </a:r>
                      <a:endParaRPr lang="en-US" sz="1000" b="0" i="0" u="none" strike="noStrike">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764817544"/>
                  </a:ext>
                </a:extLst>
              </a:tr>
              <a:tr h="150865">
                <a:tc>
                  <a:txBody>
                    <a:bodyPr/>
                    <a:lstStyle/>
                    <a:p>
                      <a:pPr algn="r" fontAlgn="b"/>
                      <a:r>
                        <a:rPr lang="en-US" sz="1100" u="none" strike="noStrike">
                          <a:effectLst/>
                        </a:rPr>
                        <a:t>60</a:t>
                      </a:r>
                      <a:endParaRPr lang="en-US" sz="1100" b="0" i="0" u="none" strike="noStrike">
                        <a:solidFill>
                          <a:srgbClr val="000000"/>
                        </a:solidFill>
                        <a:effectLst/>
                        <a:latin typeface="Times New Roman" panose="02020603050405020304" pitchFamily="18" charset="0"/>
                      </a:endParaRPr>
                    </a:p>
                  </a:txBody>
                  <a:tcPr marL="5202" marR="5202" marT="5202" marB="0" anchor="b"/>
                </a:tc>
                <a:tc>
                  <a:txBody>
                    <a:bodyPr/>
                    <a:lstStyle/>
                    <a:p>
                      <a:pPr algn="l" rtl="0" fontAlgn="ctr"/>
                      <a:r>
                        <a:rPr lang="en-US" sz="1000" u="none" strike="noStrike" dirty="0" err="1">
                          <a:effectLst/>
                        </a:rPr>
                        <a:t>İdari</a:t>
                      </a:r>
                      <a:r>
                        <a:rPr lang="en-US" sz="1000" u="none" strike="noStrike" dirty="0">
                          <a:effectLst/>
                        </a:rPr>
                        <a:t> </a:t>
                      </a:r>
                      <a:r>
                        <a:rPr lang="en-US" sz="1000" u="none" strike="noStrike" dirty="0" err="1">
                          <a:effectLst/>
                        </a:rPr>
                        <a:t>Hizmetler</a:t>
                      </a:r>
                      <a:r>
                        <a:rPr lang="en-US" sz="1000" u="none" strike="noStrike" dirty="0">
                          <a:effectLst/>
                        </a:rPr>
                        <a:t> </a:t>
                      </a:r>
                      <a:r>
                        <a:rPr lang="en-US" sz="1000" u="none" strike="noStrike" dirty="0" err="1">
                          <a:effectLst/>
                        </a:rPr>
                        <a:t>Şefi</a:t>
                      </a:r>
                      <a:r>
                        <a:rPr lang="en-US" sz="1000" u="none" strike="noStrike" dirty="0">
                          <a:effectLst/>
                        </a:rPr>
                        <a:t> </a:t>
                      </a:r>
                      <a:r>
                        <a:rPr lang="en-US" sz="1000" u="none" strike="noStrike" dirty="0" err="1">
                          <a:effectLst/>
                        </a:rPr>
                        <a:t>İş</a:t>
                      </a:r>
                      <a:r>
                        <a:rPr lang="en-US" sz="1000" u="none" strike="noStrike" dirty="0">
                          <a:effectLst/>
                        </a:rPr>
                        <a:t> </a:t>
                      </a:r>
                      <a:r>
                        <a:rPr lang="en-US" sz="1000" u="none" strike="noStrike" dirty="0" err="1">
                          <a:effectLst/>
                        </a:rPr>
                        <a:t>Analizi</a:t>
                      </a:r>
                      <a:endParaRPr lang="en-US" sz="1000" b="0" i="0" u="none" strike="noStrike" dirty="0">
                        <a:solidFill>
                          <a:srgbClr val="000000"/>
                        </a:solidFill>
                        <a:effectLst/>
                        <a:latin typeface="Arial" panose="020B0604020202020204" pitchFamily="34" charset="0"/>
                      </a:endParaRPr>
                    </a:p>
                  </a:txBody>
                  <a:tcPr marL="5202" marR="5202" marT="5202" marB="0" anchor="ctr"/>
                </a:tc>
                <a:extLst>
                  <a:ext uri="{0D108BD9-81ED-4DB2-BD59-A6C34878D82A}">
                    <a16:rowId xmlns:a16="http://schemas.microsoft.com/office/drawing/2014/main" val="1045100600"/>
                  </a:ext>
                </a:extLst>
              </a:tr>
            </a:tbl>
          </a:graphicData>
        </a:graphic>
      </p:graphicFrame>
      <p:sp>
        <p:nvSpPr>
          <p:cNvPr id="5" name="Rectangle 2"/>
          <p:cNvSpPr txBox="1">
            <a:spLocks noChangeArrowheads="1"/>
          </p:cNvSpPr>
          <p:nvPr/>
        </p:nvSpPr>
        <p:spPr>
          <a:xfrm>
            <a:off x="323528" y="1124744"/>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spTree>
    <p:extLst>
      <p:ext uri="{BB962C8B-B14F-4D97-AF65-F5344CB8AC3E}">
        <p14:creationId xmlns:p14="http://schemas.microsoft.com/office/powerpoint/2010/main" val="4385284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84122990"/>
              </p:ext>
            </p:extLst>
          </p:nvPr>
        </p:nvGraphicFramePr>
        <p:xfrm>
          <a:off x="3779912" y="332656"/>
          <a:ext cx="5006651" cy="6252075"/>
        </p:xfrm>
        <a:graphic>
          <a:graphicData uri="http://schemas.openxmlformats.org/drawingml/2006/table">
            <a:tbl>
              <a:tblPr>
                <a:tableStyleId>{5C22544A-7EE6-4342-B048-85BDC9FD1C3A}</a:tableStyleId>
              </a:tblPr>
              <a:tblGrid>
                <a:gridCol w="599300">
                  <a:extLst>
                    <a:ext uri="{9D8B030D-6E8A-4147-A177-3AD203B41FA5}">
                      <a16:colId xmlns:a16="http://schemas.microsoft.com/office/drawing/2014/main" val="235412941"/>
                    </a:ext>
                  </a:extLst>
                </a:gridCol>
                <a:gridCol w="4407351">
                  <a:extLst>
                    <a:ext uri="{9D8B030D-6E8A-4147-A177-3AD203B41FA5}">
                      <a16:colId xmlns:a16="http://schemas.microsoft.com/office/drawing/2014/main" val="370569027"/>
                    </a:ext>
                  </a:extLst>
                </a:gridCol>
              </a:tblGrid>
              <a:tr h="181039">
                <a:tc>
                  <a:txBody>
                    <a:bodyPr/>
                    <a:lstStyle/>
                    <a:p>
                      <a:pPr algn="r" fontAlgn="b"/>
                      <a:r>
                        <a:rPr lang="en-US" sz="1600" u="none" strike="noStrike">
                          <a:effectLst/>
                        </a:rPr>
                        <a:t>83</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Bölge_A1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209022372"/>
                  </a:ext>
                </a:extLst>
              </a:tr>
              <a:tr h="181039">
                <a:tc>
                  <a:txBody>
                    <a:bodyPr/>
                    <a:lstStyle/>
                    <a:p>
                      <a:pPr algn="r" fontAlgn="b"/>
                      <a:r>
                        <a:rPr lang="en-US" sz="1600" u="none" strike="noStrike">
                          <a:effectLst/>
                        </a:rPr>
                        <a:t>84</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Bölge_A2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763148639"/>
                  </a:ext>
                </a:extLst>
              </a:tr>
              <a:tr h="181039">
                <a:tc>
                  <a:txBody>
                    <a:bodyPr/>
                    <a:lstStyle/>
                    <a:p>
                      <a:pPr algn="r" fontAlgn="b"/>
                      <a:r>
                        <a:rPr lang="en-US" sz="1600" u="none" strike="noStrike">
                          <a:effectLst/>
                        </a:rPr>
                        <a:t>85</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B Bölgesi Koruma ve Güvenlik Şefi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59221395"/>
                  </a:ext>
                </a:extLst>
              </a:tr>
              <a:tr h="181039">
                <a:tc>
                  <a:txBody>
                    <a:bodyPr/>
                    <a:lstStyle/>
                    <a:p>
                      <a:pPr algn="r" fontAlgn="b"/>
                      <a:r>
                        <a:rPr lang="en-US" sz="1600" u="none" strike="noStrike">
                          <a:effectLst/>
                        </a:rPr>
                        <a:t>86</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Görevlisi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1122604093"/>
                  </a:ext>
                </a:extLst>
              </a:tr>
              <a:tr h="181039">
                <a:tc>
                  <a:txBody>
                    <a:bodyPr/>
                    <a:lstStyle/>
                    <a:p>
                      <a:pPr algn="r" fontAlgn="b"/>
                      <a:r>
                        <a:rPr lang="en-US" sz="1600" u="none" strike="noStrike">
                          <a:effectLst/>
                        </a:rPr>
                        <a:t>87</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C Bölgesi Koruma ve Güvenlik Şefi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1056569999"/>
                  </a:ext>
                </a:extLst>
              </a:tr>
              <a:tr h="181039">
                <a:tc>
                  <a:txBody>
                    <a:bodyPr/>
                    <a:lstStyle/>
                    <a:p>
                      <a:pPr algn="r" fontAlgn="b"/>
                      <a:r>
                        <a:rPr lang="en-US" sz="1600" u="none" strike="noStrike">
                          <a:effectLst/>
                        </a:rPr>
                        <a:t>88</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Bölge_C1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617413540"/>
                  </a:ext>
                </a:extLst>
              </a:tr>
              <a:tr h="181039">
                <a:tc>
                  <a:txBody>
                    <a:bodyPr/>
                    <a:lstStyle/>
                    <a:p>
                      <a:pPr algn="r" fontAlgn="b"/>
                      <a:r>
                        <a:rPr lang="en-US" sz="1600" u="none" strike="noStrike">
                          <a:effectLst/>
                        </a:rPr>
                        <a:t>89</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Bölge_C2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286004858"/>
                  </a:ext>
                </a:extLst>
              </a:tr>
              <a:tr h="181039">
                <a:tc>
                  <a:txBody>
                    <a:bodyPr/>
                    <a:lstStyle/>
                    <a:p>
                      <a:pPr algn="r" fontAlgn="b"/>
                      <a:r>
                        <a:rPr lang="en-US" sz="1600" u="none" strike="noStrike">
                          <a:effectLst/>
                        </a:rPr>
                        <a:t>90</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Bölge_C3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1828294215"/>
                  </a:ext>
                </a:extLst>
              </a:tr>
              <a:tr h="181039">
                <a:tc>
                  <a:txBody>
                    <a:bodyPr/>
                    <a:lstStyle/>
                    <a:p>
                      <a:pPr algn="r" fontAlgn="b"/>
                      <a:r>
                        <a:rPr lang="en-US" sz="1600" u="none" strike="noStrike">
                          <a:effectLst/>
                        </a:rPr>
                        <a:t>91</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D Bölgesi Koruma ve Güvenlik Şefi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574072368"/>
                  </a:ext>
                </a:extLst>
              </a:tr>
              <a:tr h="181039">
                <a:tc>
                  <a:txBody>
                    <a:bodyPr/>
                    <a:lstStyle/>
                    <a:p>
                      <a:pPr algn="r" fontAlgn="b"/>
                      <a:r>
                        <a:rPr lang="en-US" sz="1600" u="none" strike="noStrike">
                          <a:effectLst/>
                        </a:rPr>
                        <a:t>92</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D Bölgesi Koruma ve Güvenlik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222119565"/>
                  </a:ext>
                </a:extLst>
              </a:tr>
              <a:tr h="181039">
                <a:tc>
                  <a:txBody>
                    <a:bodyPr/>
                    <a:lstStyle/>
                    <a:p>
                      <a:pPr algn="r" fontAlgn="b"/>
                      <a:r>
                        <a:rPr lang="en-US" sz="1600" u="none" strike="noStrike">
                          <a:effectLst/>
                        </a:rPr>
                        <a:t>93</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E Bölgesi Koruma ve Güvenlik Şefi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813105943"/>
                  </a:ext>
                </a:extLst>
              </a:tr>
              <a:tr h="181039">
                <a:tc>
                  <a:txBody>
                    <a:bodyPr/>
                    <a:lstStyle/>
                    <a:p>
                      <a:pPr algn="r" fontAlgn="b"/>
                      <a:r>
                        <a:rPr lang="en-US" sz="1600" u="none" strike="noStrike">
                          <a:effectLst/>
                        </a:rPr>
                        <a:t>94</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M.TANER</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864273167"/>
                  </a:ext>
                </a:extLst>
              </a:tr>
              <a:tr h="181039">
                <a:tc>
                  <a:txBody>
                    <a:bodyPr/>
                    <a:lstStyle/>
                    <a:p>
                      <a:pPr algn="r" fontAlgn="b"/>
                      <a:r>
                        <a:rPr lang="en-US" sz="1600" u="none" strike="noStrike">
                          <a:effectLst/>
                        </a:rPr>
                        <a:t>95</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Koruma ve Güvenlik Bölge_E2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850183379"/>
                  </a:ext>
                </a:extLst>
              </a:tr>
              <a:tr h="181039">
                <a:tc>
                  <a:txBody>
                    <a:bodyPr/>
                    <a:lstStyle/>
                    <a:p>
                      <a:pPr algn="r" fontAlgn="b"/>
                      <a:r>
                        <a:rPr lang="en-US" sz="1600" u="none" strike="noStrike">
                          <a:effectLst/>
                        </a:rPr>
                        <a:t>96</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it-IT" sz="1050" u="none" strike="noStrike">
                          <a:effectLst/>
                        </a:rPr>
                        <a:t>Haber Merkezi Personeli İş Analizi</a:t>
                      </a:r>
                      <a:endParaRPr lang="it-IT"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038615020"/>
                  </a:ext>
                </a:extLst>
              </a:tr>
              <a:tr h="181039">
                <a:tc>
                  <a:txBody>
                    <a:bodyPr/>
                    <a:lstStyle/>
                    <a:p>
                      <a:pPr algn="r" fontAlgn="b"/>
                      <a:r>
                        <a:rPr lang="en-US" sz="1600" u="none" strike="noStrike">
                          <a:effectLst/>
                        </a:rPr>
                        <a:t>97</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Kongre Kültür Birim Yetkilisi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844535934"/>
                  </a:ext>
                </a:extLst>
              </a:tr>
              <a:tr h="181039">
                <a:tc>
                  <a:txBody>
                    <a:bodyPr/>
                    <a:lstStyle/>
                    <a:p>
                      <a:pPr algn="r" fontAlgn="b"/>
                      <a:r>
                        <a:rPr lang="en-US" sz="1600" u="none" strike="noStrike">
                          <a:effectLst/>
                        </a:rPr>
                        <a:t>98</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Teknik Sorumlu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912514334"/>
                  </a:ext>
                </a:extLst>
              </a:tr>
              <a:tr h="181039">
                <a:tc>
                  <a:txBody>
                    <a:bodyPr/>
                    <a:lstStyle/>
                    <a:p>
                      <a:pPr algn="r" fontAlgn="b"/>
                      <a:r>
                        <a:rPr lang="en-US" sz="1600" u="none" strike="noStrike">
                          <a:effectLst/>
                        </a:rPr>
                        <a:t>99</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Teknik Personel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019283473"/>
                  </a:ext>
                </a:extLst>
              </a:tr>
              <a:tr h="181039">
                <a:tc>
                  <a:txBody>
                    <a:bodyPr/>
                    <a:lstStyle/>
                    <a:p>
                      <a:pPr algn="r" fontAlgn="b"/>
                      <a:r>
                        <a:rPr lang="en-US" sz="1600" u="none" strike="noStrike">
                          <a:effectLst/>
                        </a:rPr>
                        <a:t>100</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Servis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1065585796"/>
                  </a:ext>
                </a:extLst>
              </a:tr>
              <a:tr h="181039">
                <a:tc>
                  <a:txBody>
                    <a:bodyPr/>
                    <a:lstStyle/>
                    <a:p>
                      <a:pPr algn="r" fontAlgn="b"/>
                      <a:r>
                        <a:rPr lang="en-US" sz="1600" u="none" strike="noStrike">
                          <a:effectLst/>
                        </a:rPr>
                        <a:t>101</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Destek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2573137765"/>
                  </a:ext>
                </a:extLst>
              </a:tr>
              <a:tr h="181039">
                <a:tc>
                  <a:txBody>
                    <a:bodyPr/>
                    <a:lstStyle/>
                    <a:p>
                      <a:pPr algn="r" fontAlgn="b"/>
                      <a:r>
                        <a:rPr lang="en-US" sz="1600" u="none" strike="noStrike">
                          <a:effectLst/>
                        </a:rPr>
                        <a:t>102</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it-IT" sz="1050" u="none" strike="noStrike">
                          <a:effectLst/>
                        </a:rPr>
                        <a:t>Satın Alma Personeli İş Analizi</a:t>
                      </a:r>
                      <a:endParaRPr lang="it-IT"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898998423"/>
                  </a:ext>
                </a:extLst>
              </a:tr>
              <a:tr h="181039">
                <a:tc>
                  <a:txBody>
                    <a:bodyPr/>
                    <a:lstStyle/>
                    <a:p>
                      <a:pPr algn="r" fontAlgn="b"/>
                      <a:r>
                        <a:rPr lang="en-US" sz="1600" u="none" strike="noStrike">
                          <a:effectLst/>
                        </a:rPr>
                        <a:t>103</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Bap Koordinatörü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1395045618"/>
                  </a:ext>
                </a:extLst>
              </a:tr>
              <a:tr h="181039">
                <a:tc>
                  <a:txBody>
                    <a:bodyPr/>
                    <a:lstStyle/>
                    <a:p>
                      <a:pPr algn="r" fontAlgn="b"/>
                      <a:r>
                        <a:rPr lang="en-US" sz="1600" u="none" strike="noStrike">
                          <a:effectLst/>
                        </a:rPr>
                        <a:t>104</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Bap Şube Müdürü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1879552410"/>
                  </a:ext>
                </a:extLst>
              </a:tr>
              <a:tr h="181039">
                <a:tc>
                  <a:txBody>
                    <a:bodyPr/>
                    <a:lstStyle/>
                    <a:p>
                      <a:pPr algn="r" fontAlgn="b"/>
                      <a:r>
                        <a:rPr lang="en-US" sz="1600" u="none" strike="noStrike">
                          <a:effectLst/>
                        </a:rPr>
                        <a:t>105</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it-IT" sz="1050" u="none" strike="noStrike">
                          <a:effectLst/>
                        </a:rPr>
                        <a:t>Veri Hazırlama Personeli İş Analizi</a:t>
                      </a:r>
                      <a:endParaRPr lang="it-IT"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911296692"/>
                  </a:ext>
                </a:extLst>
              </a:tr>
              <a:tr h="181039">
                <a:tc>
                  <a:txBody>
                    <a:bodyPr/>
                    <a:lstStyle/>
                    <a:p>
                      <a:pPr algn="r" fontAlgn="b"/>
                      <a:r>
                        <a:rPr lang="en-US" sz="1600" u="none" strike="noStrike">
                          <a:effectLst/>
                        </a:rPr>
                        <a:t>106</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a:effectLst/>
                        </a:rPr>
                        <a:t>Taşınır Kayıt Kontrol Personeli İş Analizi</a:t>
                      </a:r>
                      <a:endParaRPr lang="en-US" sz="1050" b="0" i="0" u="none" strike="noStrike">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3472817594"/>
                  </a:ext>
                </a:extLst>
              </a:tr>
              <a:tr h="181039">
                <a:tc>
                  <a:txBody>
                    <a:bodyPr/>
                    <a:lstStyle/>
                    <a:p>
                      <a:pPr algn="r" fontAlgn="b"/>
                      <a:r>
                        <a:rPr lang="en-US" sz="1600" u="none" strike="noStrike">
                          <a:effectLst/>
                        </a:rPr>
                        <a:t>107</a:t>
                      </a:r>
                      <a:endParaRPr lang="en-US" sz="1600" b="0" i="0" u="none" strike="noStrike">
                        <a:solidFill>
                          <a:srgbClr val="000000"/>
                        </a:solidFill>
                        <a:effectLst/>
                        <a:latin typeface="Times New Roman" panose="02020603050405020304" pitchFamily="18" charset="0"/>
                      </a:endParaRPr>
                    </a:p>
                  </a:txBody>
                  <a:tcPr marL="6243" marR="6243" marT="6243" marB="0" anchor="b"/>
                </a:tc>
                <a:tc>
                  <a:txBody>
                    <a:bodyPr/>
                    <a:lstStyle/>
                    <a:p>
                      <a:pPr algn="l" rtl="0" fontAlgn="ctr"/>
                      <a:r>
                        <a:rPr lang="en-US" sz="1050" u="none" strike="noStrike" dirty="0" err="1">
                          <a:effectLst/>
                        </a:rPr>
                        <a:t>Evrak</a:t>
                      </a:r>
                      <a:r>
                        <a:rPr lang="en-US" sz="1050" u="none" strike="noStrike" dirty="0">
                          <a:effectLst/>
                        </a:rPr>
                        <a:t> </a:t>
                      </a:r>
                      <a:r>
                        <a:rPr lang="en-US" sz="1050" u="none" strike="noStrike" dirty="0" err="1">
                          <a:effectLst/>
                        </a:rPr>
                        <a:t>ve</a:t>
                      </a:r>
                      <a:r>
                        <a:rPr lang="en-US" sz="1050" u="none" strike="noStrike" dirty="0">
                          <a:effectLst/>
                        </a:rPr>
                        <a:t> </a:t>
                      </a:r>
                      <a:r>
                        <a:rPr lang="en-US" sz="1050" u="none" strike="noStrike" dirty="0" err="1">
                          <a:effectLst/>
                        </a:rPr>
                        <a:t>Yazı</a:t>
                      </a:r>
                      <a:r>
                        <a:rPr lang="en-US" sz="1050" u="none" strike="noStrike" dirty="0">
                          <a:effectLst/>
                        </a:rPr>
                        <a:t> </a:t>
                      </a:r>
                      <a:r>
                        <a:rPr lang="en-US" sz="1050" u="none" strike="noStrike" dirty="0" err="1">
                          <a:effectLst/>
                        </a:rPr>
                        <a:t>işleri</a:t>
                      </a:r>
                      <a:r>
                        <a:rPr lang="en-US" sz="1050" u="none" strike="noStrike" dirty="0">
                          <a:effectLst/>
                        </a:rPr>
                        <a:t> </a:t>
                      </a:r>
                      <a:r>
                        <a:rPr lang="en-US" sz="1050" u="none" strike="noStrike" dirty="0" err="1">
                          <a:effectLst/>
                        </a:rPr>
                        <a:t>Personeli</a:t>
                      </a:r>
                      <a:r>
                        <a:rPr lang="en-US" sz="1050" u="none" strike="noStrike" dirty="0">
                          <a:effectLst/>
                        </a:rPr>
                        <a:t> </a:t>
                      </a:r>
                      <a:r>
                        <a:rPr lang="en-US" sz="1050" u="none" strike="noStrike" dirty="0" err="1">
                          <a:effectLst/>
                        </a:rPr>
                        <a:t>İş</a:t>
                      </a:r>
                      <a:r>
                        <a:rPr lang="en-US" sz="1050" u="none" strike="noStrike" dirty="0">
                          <a:effectLst/>
                        </a:rPr>
                        <a:t> </a:t>
                      </a:r>
                      <a:r>
                        <a:rPr lang="en-US" sz="1050" u="none" strike="noStrike" dirty="0" err="1">
                          <a:effectLst/>
                        </a:rPr>
                        <a:t>Analizi</a:t>
                      </a:r>
                      <a:endParaRPr lang="en-US" sz="1050" b="0" i="0" u="none" strike="noStrike" dirty="0">
                        <a:solidFill>
                          <a:srgbClr val="000000"/>
                        </a:solidFill>
                        <a:effectLst/>
                        <a:latin typeface="Arial" panose="020B0604020202020204" pitchFamily="34" charset="0"/>
                      </a:endParaRPr>
                    </a:p>
                  </a:txBody>
                  <a:tcPr marL="6243" marR="6243" marT="6243" marB="0" anchor="ctr"/>
                </a:tc>
                <a:extLst>
                  <a:ext uri="{0D108BD9-81ED-4DB2-BD59-A6C34878D82A}">
                    <a16:rowId xmlns:a16="http://schemas.microsoft.com/office/drawing/2014/main" val="4197483363"/>
                  </a:ext>
                </a:extLst>
              </a:tr>
            </a:tbl>
          </a:graphicData>
        </a:graphic>
      </p:graphicFrame>
      <p:sp>
        <p:nvSpPr>
          <p:cNvPr id="5" name="Rectangle 2"/>
          <p:cNvSpPr txBox="1">
            <a:spLocks noChangeArrowheads="1"/>
          </p:cNvSpPr>
          <p:nvPr/>
        </p:nvSpPr>
        <p:spPr>
          <a:xfrm>
            <a:off x="323528" y="1124744"/>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spTree>
    <p:extLst>
      <p:ext uri="{BB962C8B-B14F-4D97-AF65-F5344CB8AC3E}">
        <p14:creationId xmlns:p14="http://schemas.microsoft.com/office/powerpoint/2010/main" val="171212756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44</a:t>
            </a:fld>
            <a:endParaRPr lang="en-US"/>
          </a:p>
        </p:txBody>
      </p:sp>
      <p:sp>
        <p:nvSpPr>
          <p:cNvPr id="5" name="Rectangle 2"/>
          <p:cNvSpPr txBox="1">
            <a:spLocks noChangeArrowheads="1"/>
          </p:cNvSpPr>
          <p:nvPr/>
        </p:nvSpPr>
        <p:spPr>
          <a:xfrm>
            <a:off x="323528" y="1124744"/>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pic>
        <p:nvPicPr>
          <p:cNvPr id="6" name="Picture 5"/>
          <p:cNvPicPr>
            <a:picLocks noChangeAspect="1"/>
          </p:cNvPicPr>
          <p:nvPr/>
        </p:nvPicPr>
        <p:blipFill>
          <a:blip r:embed="rId2"/>
          <a:stretch>
            <a:fillRect/>
          </a:stretch>
        </p:blipFill>
        <p:spPr>
          <a:xfrm>
            <a:off x="3069973" y="260648"/>
            <a:ext cx="5603314" cy="3884368"/>
          </a:xfrm>
          <a:prstGeom prst="rect">
            <a:avLst/>
          </a:prstGeom>
        </p:spPr>
      </p:pic>
    </p:spTree>
    <p:extLst>
      <p:ext uri="{BB962C8B-B14F-4D97-AF65-F5344CB8AC3E}">
        <p14:creationId xmlns:p14="http://schemas.microsoft.com/office/powerpoint/2010/main" val="26712425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45</a:t>
            </a:fld>
            <a:endParaRPr lang="en-US"/>
          </a:p>
        </p:txBody>
      </p:sp>
      <p:sp>
        <p:nvSpPr>
          <p:cNvPr id="5" name="Rectangle 2"/>
          <p:cNvSpPr txBox="1">
            <a:spLocks noChangeArrowheads="1"/>
          </p:cNvSpPr>
          <p:nvPr/>
        </p:nvSpPr>
        <p:spPr>
          <a:xfrm>
            <a:off x="107504" y="1196752"/>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pic>
        <p:nvPicPr>
          <p:cNvPr id="4" name="Picture 3"/>
          <p:cNvPicPr>
            <a:picLocks noChangeAspect="1"/>
          </p:cNvPicPr>
          <p:nvPr/>
        </p:nvPicPr>
        <p:blipFill>
          <a:blip r:embed="rId2"/>
          <a:stretch>
            <a:fillRect/>
          </a:stretch>
        </p:blipFill>
        <p:spPr>
          <a:xfrm>
            <a:off x="2564948" y="764705"/>
            <a:ext cx="6402869" cy="4248472"/>
          </a:xfrm>
          <a:prstGeom prst="rect">
            <a:avLst/>
          </a:prstGeom>
        </p:spPr>
      </p:pic>
    </p:spTree>
    <p:extLst>
      <p:ext uri="{BB962C8B-B14F-4D97-AF65-F5344CB8AC3E}">
        <p14:creationId xmlns:p14="http://schemas.microsoft.com/office/powerpoint/2010/main" val="116297692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46</a:t>
            </a:fld>
            <a:endParaRPr lang="en-US"/>
          </a:p>
        </p:txBody>
      </p:sp>
      <p:sp>
        <p:nvSpPr>
          <p:cNvPr id="5" name="Rectangle 2"/>
          <p:cNvSpPr txBox="1">
            <a:spLocks noChangeArrowheads="1"/>
          </p:cNvSpPr>
          <p:nvPr/>
        </p:nvSpPr>
        <p:spPr>
          <a:xfrm>
            <a:off x="107504" y="1196752"/>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pic>
        <p:nvPicPr>
          <p:cNvPr id="6" name="Picture 5"/>
          <p:cNvPicPr>
            <a:picLocks noChangeAspect="1"/>
          </p:cNvPicPr>
          <p:nvPr/>
        </p:nvPicPr>
        <p:blipFill>
          <a:blip r:embed="rId2"/>
          <a:stretch>
            <a:fillRect/>
          </a:stretch>
        </p:blipFill>
        <p:spPr>
          <a:xfrm>
            <a:off x="2943323" y="1535"/>
            <a:ext cx="5719142" cy="5688962"/>
          </a:xfrm>
          <a:prstGeom prst="rect">
            <a:avLst/>
          </a:prstGeom>
        </p:spPr>
      </p:pic>
    </p:spTree>
    <p:extLst>
      <p:ext uri="{BB962C8B-B14F-4D97-AF65-F5344CB8AC3E}">
        <p14:creationId xmlns:p14="http://schemas.microsoft.com/office/powerpoint/2010/main" val="22536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47</a:t>
            </a:fld>
            <a:endParaRPr lang="en-US"/>
          </a:p>
        </p:txBody>
      </p:sp>
      <p:sp>
        <p:nvSpPr>
          <p:cNvPr id="5" name="Rectangle 2"/>
          <p:cNvSpPr txBox="1">
            <a:spLocks noChangeArrowheads="1"/>
          </p:cNvSpPr>
          <p:nvPr/>
        </p:nvSpPr>
        <p:spPr>
          <a:xfrm>
            <a:off x="107504" y="1196752"/>
            <a:ext cx="2736304" cy="17281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600" kern="0" dirty="0" smtClean="0">
                <a:solidFill>
                  <a:srgbClr val="A50021"/>
                </a:solidFill>
              </a:rPr>
              <a:t>Genel </a:t>
            </a:r>
          </a:p>
          <a:p>
            <a:pPr algn="l" eaLnBrk="1" hangingPunct="1"/>
            <a:r>
              <a:rPr lang="tr-TR" altLang="en-US" sz="3600" kern="0" dirty="0" smtClean="0">
                <a:solidFill>
                  <a:srgbClr val="A50021"/>
                </a:solidFill>
              </a:rPr>
              <a:t>Sekreterlik İş Analizleri</a:t>
            </a:r>
            <a:endParaRPr lang="en-US" altLang="en-US" sz="3200" kern="0" dirty="0" smtClean="0">
              <a:solidFill>
                <a:srgbClr val="A50021"/>
              </a:solidFill>
            </a:endParaRPr>
          </a:p>
        </p:txBody>
      </p:sp>
      <p:pic>
        <p:nvPicPr>
          <p:cNvPr id="4" name="Picture 3"/>
          <p:cNvPicPr>
            <a:picLocks noChangeAspect="1"/>
          </p:cNvPicPr>
          <p:nvPr/>
        </p:nvPicPr>
        <p:blipFill>
          <a:blip r:embed="rId2"/>
          <a:stretch>
            <a:fillRect/>
          </a:stretch>
        </p:blipFill>
        <p:spPr>
          <a:xfrm>
            <a:off x="683568" y="3501008"/>
            <a:ext cx="7277917" cy="1669069"/>
          </a:xfrm>
          <a:prstGeom prst="rect">
            <a:avLst/>
          </a:prstGeom>
        </p:spPr>
      </p:pic>
    </p:spTree>
    <p:extLst>
      <p:ext uri="{BB962C8B-B14F-4D97-AF65-F5344CB8AC3E}">
        <p14:creationId xmlns:p14="http://schemas.microsoft.com/office/powerpoint/2010/main" val="18095035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48</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a:p>
        </p:txBody>
      </p:sp>
      <p:sp>
        <p:nvSpPr>
          <p:cNvPr id="7" name="Rectangle 4"/>
          <p:cNvSpPr txBox="1">
            <a:spLocks noChangeArrowheads="1"/>
          </p:cNvSpPr>
          <p:nvPr/>
        </p:nvSpPr>
        <p:spPr>
          <a:xfrm>
            <a:off x="1619672" y="476672"/>
            <a:ext cx="5909675" cy="74958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smtClean="0">
                <a:solidFill>
                  <a:srgbClr val="A50021"/>
                </a:solidFill>
              </a:rPr>
              <a:t>İlişkili yasal mevzuat</a:t>
            </a:r>
            <a:endParaRPr lang="en-US" altLang="en-US" sz="3200" kern="0" dirty="0" smtClean="0">
              <a:solidFill>
                <a:srgbClr val="A50021"/>
              </a:solidFill>
            </a:endParaRPr>
          </a:p>
        </p:txBody>
      </p:sp>
      <p:sp>
        <p:nvSpPr>
          <p:cNvPr id="8" name="Rectangle 5"/>
          <p:cNvSpPr txBox="1">
            <a:spLocks noChangeArrowheads="1"/>
          </p:cNvSpPr>
          <p:nvPr/>
        </p:nvSpPr>
        <p:spPr bwMode="auto">
          <a:xfrm>
            <a:off x="522660" y="1626462"/>
            <a:ext cx="8352928" cy="49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50000"/>
              </a:lnSpc>
            </a:pPr>
            <a:r>
              <a:rPr lang="tr-TR" altLang="en-US" sz="2000" dirty="0" smtClean="0">
                <a:solidFill>
                  <a:schemeClr val="accent2"/>
                </a:solidFill>
              </a:rPr>
              <a:t>2547 Sayılı Yükseköğretim Kanunu</a:t>
            </a:r>
          </a:p>
          <a:p>
            <a:pPr eaLnBrk="1" hangingPunct="1">
              <a:lnSpc>
                <a:spcPct val="150000"/>
              </a:lnSpc>
            </a:pPr>
            <a:r>
              <a:rPr lang="tr-TR" altLang="en-US" sz="2000" dirty="0" smtClean="0">
                <a:solidFill>
                  <a:schemeClr val="accent2"/>
                </a:solidFill>
              </a:rPr>
              <a:t>5018 </a:t>
            </a:r>
            <a:r>
              <a:rPr lang="tr-TR" altLang="en-US" sz="2000" dirty="0">
                <a:solidFill>
                  <a:schemeClr val="accent2"/>
                </a:solidFill>
              </a:rPr>
              <a:t>Sayılı Kamu Mali Yönetimi ve Kontrol Kanunu kapsamındaki; </a:t>
            </a:r>
            <a:endParaRPr lang="tr-TR" altLang="en-US" sz="2000" dirty="0" smtClean="0">
              <a:solidFill>
                <a:schemeClr val="accent2"/>
              </a:solidFill>
            </a:endParaRPr>
          </a:p>
          <a:p>
            <a:pPr marL="336550" indent="-336550" eaLnBrk="1" hangingPunct="1">
              <a:lnSpc>
                <a:spcPct val="150000"/>
              </a:lnSpc>
              <a:buNone/>
            </a:pPr>
            <a:r>
              <a:rPr lang="tr-TR" altLang="en-US" sz="2000" dirty="0" smtClean="0">
                <a:solidFill>
                  <a:schemeClr val="accent2"/>
                </a:solidFill>
              </a:rPr>
              <a:t>	1</a:t>
            </a:r>
            <a:r>
              <a:rPr lang="tr-TR" altLang="en-US" sz="2000" dirty="0">
                <a:solidFill>
                  <a:schemeClr val="accent2"/>
                </a:solidFill>
              </a:rPr>
              <a:t>) İç Kontrol Standartları Uyum Eylem </a:t>
            </a:r>
            <a:r>
              <a:rPr lang="tr-TR" altLang="en-US" sz="2000" dirty="0" smtClean="0">
                <a:solidFill>
                  <a:schemeClr val="accent2"/>
                </a:solidFill>
              </a:rPr>
              <a:t>Planı</a:t>
            </a:r>
          </a:p>
          <a:p>
            <a:pPr marL="336550" indent="-336550" eaLnBrk="1" hangingPunct="1">
              <a:lnSpc>
                <a:spcPct val="150000"/>
              </a:lnSpc>
              <a:buNone/>
            </a:pPr>
            <a:r>
              <a:rPr lang="tr-TR" altLang="en-US" sz="2000" dirty="0" smtClean="0">
                <a:solidFill>
                  <a:schemeClr val="accent2"/>
                </a:solidFill>
              </a:rPr>
              <a:t>	2</a:t>
            </a:r>
            <a:r>
              <a:rPr lang="tr-TR" altLang="en-US" sz="2000" dirty="0">
                <a:solidFill>
                  <a:schemeClr val="accent2"/>
                </a:solidFill>
              </a:rPr>
              <a:t>) Kamu İç Kontrol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3</a:t>
            </a:r>
            <a:r>
              <a:rPr lang="tr-TR" altLang="en-US" sz="2000" dirty="0">
                <a:solidFill>
                  <a:schemeClr val="accent2"/>
                </a:solidFill>
              </a:rPr>
              <a:t>) Kamu İç Kontrol Standartları </a:t>
            </a:r>
            <a:r>
              <a:rPr lang="tr-TR" altLang="en-US" sz="2000" dirty="0" smtClean="0">
                <a:solidFill>
                  <a:schemeClr val="accent2"/>
                </a:solidFill>
              </a:rPr>
              <a:t>Tebliği</a:t>
            </a:r>
          </a:p>
          <a:p>
            <a:pPr marL="336550" indent="-336550" eaLnBrk="1" hangingPunct="1">
              <a:lnSpc>
                <a:spcPct val="150000"/>
              </a:lnSpc>
              <a:buNone/>
            </a:pPr>
            <a:r>
              <a:rPr lang="tr-TR" altLang="en-US" sz="2000" dirty="0" smtClean="0">
                <a:solidFill>
                  <a:schemeClr val="accent2"/>
                </a:solidFill>
              </a:rPr>
              <a:t>	4</a:t>
            </a:r>
            <a:r>
              <a:rPr lang="tr-TR" altLang="en-US" sz="2000" dirty="0">
                <a:solidFill>
                  <a:schemeClr val="accent2"/>
                </a:solidFill>
              </a:rPr>
              <a:t>) </a:t>
            </a:r>
            <a:r>
              <a:rPr lang="tr-TR" altLang="en-US" sz="2000" dirty="0" smtClean="0">
                <a:solidFill>
                  <a:schemeClr val="accent2"/>
                </a:solidFill>
              </a:rPr>
              <a:t>Kamu </a:t>
            </a:r>
            <a:r>
              <a:rPr lang="tr-TR" altLang="en-US" sz="2000" dirty="0">
                <a:solidFill>
                  <a:schemeClr val="accent2"/>
                </a:solidFill>
              </a:rPr>
              <a:t>İdarelerince Hazırlanacak Faaliyet Raporları Hakkında </a:t>
            </a:r>
            <a:r>
              <a:rPr lang="tr-TR" altLang="en-US" sz="2000" dirty="0" smtClean="0">
                <a:solidFill>
                  <a:schemeClr val="accent2"/>
                </a:solidFill>
              </a:rPr>
              <a:t>Yönetmelik</a:t>
            </a:r>
          </a:p>
          <a:p>
            <a:pPr marL="336550" indent="-336550" eaLnBrk="1" hangingPunct="1">
              <a:lnSpc>
                <a:spcPct val="150000"/>
              </a:lnSpc>
              <a:buNone/>
            </a:pPr>
            <a:r>
              <a:rPr lang="tr-TR" altLang="en-US" sz="2000" dirty="0" smtClean="0">
                <a:solidFill>
                  <a:schemeClr val="accent2"/>
                </a:solidFill>
              </a:rPr>
              <a:t>	5</a:t>
            </a:r>
            <a:r>
              <a:rPr lang="tr-TR" altLang="en-US" sz="2000" dirty="0">
                <a:solidFill>
                  <a:schemeClr val="accent2"/>
                </a:solidFill>
              </a:rPr>
              <a:t>) Performans Programı Hazırlama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6</a:t>
            </a:r>
            <a:r>
              <a:rPr lang="tr-TR" altLang="en-US" sz="2000" dirty="0">
                <a:solidFill>
                  <a:schemeClr val="accent2"/>
                </a:solidFill>
              </a:rPr>
              <a:t>) Üniversiteler için Stratejik Planlama </a:t>
            </a:r>
            <a:r>
              <a:rPr lang="tr-TR" altLang="en-US" sz="2000" dirty="0" smtClean="0">
                <a:solidFill>
                  <a:schemeClr val="accent2"/>
                </a:solidFill>
              </a:rPr>
              <a:t>Rehberi</a:t>
            </a:r>
            <a:endParaRPr lang="tr-TR" altLang="en-US" sz="2000" dirty="0">
              <a:solidFill>
                <a:schemeClr val="accent2"/>
              </a:solidFill>
            </a:endParaRPr>
          </a:p>
        </p:txBody>
      </p:sp>
    </p:spTree>
    <p:extLst>
      <p:ext uri="{BB962C8B-B14F-4D97-AF65-F5344CB8AC3E}">
        <p14:creationId xmlns:p14="http://schemas.microsoft.com/office/powerpoint/2010/main" val="292669294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2987824" y="2500778"/>
            <a:ext cx="3330624" cy="24840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49</a:t>
            </a:fld>
            <a:endParaRPr lang="en-US" altLang="en-US" sz="1400" smtClean="0"/>
          </a:p>
        </p:txBody>
      </p:sp>
      <p:sp>
        <p:nvSpPr>
          <p:cNvPr id="3075" name="Rectangle 2"/>
          <p:cNvSpPr>
            <a:spLocks noGrp="1" noChangeArrowheads="1"/>
          </p:cNvSpPr>
          <p:nvPr>
            <p:ph type="title"/>
          </p:nvPr>
        </p:nvSpPr>
        <p:spPr>
          <a:xfrm>
            <a:off x="1547664" y="139002"/>
            <a:ext cx="6562154" cy="649287"/>
          </a:xfrm>
        </p:spPr>
        <p:txBody>
          <a:bodyPr/>
          <a:lstStyle/>
          <a:p>
            <a:pPr eaLnBrk="1" hangingPunct="1"/>
            <a:r>
              <a:rPr lang="tr-TR" altLang="en-US" sz="3600" dirty="0" smtClean="0">
                <a:solidFill>
                  <a:srgbClr val="A50021"/>
                </a:solidFill>
                <a:latin typeface="+mj-lt"/>
              </a:rPr>
              <a:t>Süreç</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790575" y="716738"/>
            <a:ext cx="8353425" cy="1288088"/>
          </a:xfrm>
        </p:spPr>
        <p:txBody>
          <a:bodyPr/>
          <a:lstStyle/>
          <a:p>
            <a:pPr marL="0" indent="0">
              <a:buNone/>
            </a:pPr>
            <a:r>
              <a:rPr lang="tr-TR" sz="2400" u="sng" dirty="0" smtClean="0">
                <a:solidFill>
                  <a:schemeClr val="accent2"/>
                </a:solidFill>
                <a:latin typeface="+mj-lt"/>
              </a:rPr>
              <a:t>Girdileri</a:t>
            </a:r>
            <a:r>
              <a:rPr lang="tr-TR" sz="2400" dirty="0" smtClean="0">
                <a:solidFill>
                  <a:schemeClr val="accent2"/>
                </a:solidFill>
                <a:latin typeface="+mj-lt"/>
              </a:rPr>
              <a:t> </a:t>
            </a:r>
            <a:r>
              <a:rPr lang="tr-TR" sz="2400" u="sng" dirty="0" smtClean="0">
                <a:solidFill>
                  <a:schemeClr val="accent2"/>
                </a:solidFill>
                <a:latin typeface="+mj-lt"/>
              </a:rPr>
              <a:t>çıktılara</a:t>
            </a:r>
            <a:r>
              <a:rPr lang="tr-TR" sz="2400" dirty="0" smtClean="0">
                <a:solidFill>
                  <a:schemeClr val="accent2"/>
                </a:solidFill>
                <a:latin typeface="+mj-lt"/>
              </a:rPr>
              <a:t> dönüştürmek için birbirleriyle ilişkilendirilen görev ve </a:t>
            </a:r>
            <a:r>
              <a:rPr lang="tr-TR" sz="2400" u="sng" dirty="0" smtClean="0">
                <a:solidFill>
                  <a:schemeClr val="accent2"/>
                </a:solidFill>
                <a:latin typeface="+mj-lt"/>
              </a:rPr>
              <a:t>faaliyetler</a:t>
            </a:r>
            <a:r>
              <a:rPr lang="tr-TR" sz="2400" dirty="0" smtClean="0">
                <a:solidFill>
                  <a:schemeClr val="accent2"/>
                </a:solidFill>
                <a:latin typeface="+mj-lt"/>
              </a:rPr>
              <a:t> dizisidir.</a:t>
            </a:r>
          </a:p>
          <a:p>
            <a:pPr marL="0" indent="0">
              <a:buNone/>
            </a:pPr>
            <a:r>
              <a:rPr lang="tr-TR" sz="2400" dirty="0" smtClean="0">
                <a:solidFill>
                  <a:schemeClr val="accent2"/>
                </a:solidFill>
                <a:latin typeface="+mj-lt"/>
              </a:rPr>
              <a:t>Her aşamada bir veya daha fazla </a:t>
            </a:r>
            <a:r>
              <a:rPr lang="tr-TR" sz="2400" u="sng" dirty="0" smtClean="0">
                <a:solidFill>
                  <a:schemeClr val="accent2"/>
                </a:solidFill>
                <a:latin typeface="+mj-lt"/>
              </a:rPr>
              <a:t>kaynak</a:t>
            </a:r>
            <a:r>
              <a:rPr lang="tr-TR" sz="2400" dirty="0" smtClean="0">
                <a:solidFill>
                  <a:schemeClr val="accent2"/>
                </a:solidFill>
                <a:latin typeface="+mj-lt"/>
              </a:rPr>
              <a:t> kullanılır.</a:t>
            </a:r>
          </a:p>
          <a:p>
            <a:pPr marL="0" indent="0">
              <a:lnSpc>
                <a:spcPct val="150000"/>
              </a:lnSpc>
              <a:buNone/>
            </a:pPr>
            <a:r>
              <a:rPr lang="tr-TR" sz="2400" dirty="0">
                <a:solidFill>
                  <a:schemeClr val="accent2"/>
                </a:solidFill>
                <a:latin typeface="+mj-lt"/>
              </a:rPr>
              <a:t>	</a:t>
            </a: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83568" y="2710451"/>
            <a:ext cx="2069975" cy="20882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400" kern="0" dirty="0" smtClean="0">
                <a:solidFill>
                  <a:schemeClr val="accent2"/>
                </a:solidFill>
                <a:latin typeface="+mj-lt"/>
              </a:rPr>
              <a:t>Girdi/</a:t>
            </a:r>
            <a:r>
              <a:rPr lang="tr-TR" sz="2400" kern="0" dirty="0" err="1" smtClean="0">
                <a:solidFill>
                  <a:schemeClr val="accent2"/>
                </a:solidFill>
                <a:latin typeface="+mj-lt"/>
              </a:rPr>
              <a:t>ler</a:t>
            </a:r>
            <a:r>
              <a:rPr lang="tr-TR" sz="2400" kern="0" dirty="0" smtClean="0">
                <a:solidFill>
                  <a:schemeClr val="accent2"/>
                </a:solidFill>
                <a:latin typeface="+mj-lt"/>
              </a:rPr>
              <a:t>: </a:t>
            </a:r>
          </a:p>
          <a:p>
            <a:pPr marL="0" indent="0">
              <a:lnSpc>
                <a:spcPct val="150000"/>
              </a:lnSpc>
              <a:buFontTx/>
              <a:buNone/>
            </a:pPr>
            <a:r>
              <a:rPr lang="tr-TR" sz="2400" kern="0" dirty="0" smtClean="0">
                <a:solidFill>
                  <a:schemeClr val="accent2"/>
                </a:solidFill>
                <a:latin typeface="+mj-lt"/>
              </a:rPr>
              <a:t>	</a:t>
            </a:r>
            <a:endParaRPr lang="tr-TR" sz="2400" kern="0" dirty="0">
              <a:solidFill>
                <a:schemeClr val="accent2"/>
              </a:solidFill>
              <a:latin typeface="+mj-lt"/>
            </a:endParaRPr>
          </a:p>
        </p:txBody>
      </p:sp>
      <p:sp>
        <p:nvSpPr>
          <p:cNvPr id="8" name="Rectangle 3"/>
          <p:cNvSpPr txBox="1">
            <a:spLocks noChangeArrowheads="1"/>
          </p:cNvSpPr>
          <p:nvPr/>
        </p:nvSpPr>
        <p:spPr bwMode="auto">
          <a:xfrm>
            <a:off x="3275856" y="2724407"/>
            <a:ext cx="2232248" cy="23097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000" kern="0" dirty="0" smtClean="0">
                <a:solidFill>
                  <a:schemeClr val="accent2"/>
                </a:solidFill>
                <a:latin typeface="+mj-lt"/>
              </a:rPr>
              <a:t>Kaynaklar: </a:t>
            </a:r>
          </a:p>
          <a:p>
            <a:r>
              <a:rPr lang="tr-TR" sz="2000" kern="0" dirty="0" smtClean="0">
                <a:solidFill>
                  <a:schemeClr val="accent2"/>
                </a:solidFill>
                <a:latin typeface="+mj-lt"/>
              </a:rPr>
              <a:t>Çalışan enerjisi </a:t>
            </a:r>
          </a:p>
          <a:p>
            <a:r>
              <a:rPr lang="tr-TR" sz="2000" kern="0" dirty="0" smtClean="0">
                <a:solidFill>
                  <a:schemeClr val="accent2"/>
                </a:solidFill>
                <a:latin typeface="+mj-lt"/>
              </a:rPr>
              <a:t>zaman</a:t>
            </a:r>
          </a:p>
          <a:p>
            <a:r>
              <a:rPr lang="tr-TR" sz="2000" kern="0" dirty="0" smtClean="0">
                <a:solidFill>
                  <a:schemeClr val="accent2"/>
                </a:solidFill>
                <a:latin typeface="+mj-lt"/>
              </a:rPr>
              <a:t>altyapı </a:t>
            </a:r>
          </a:p>
          <a:p>
            <a:r>
              <a:rPr lang="tr-TR" sz="2000" kern="0" dirty="0" smtClean="0">
                <a:solidFill>
                  <a:schemeClr val="accent2"/>
                </a:solidFill>
                <a:latin typeface="+mj-lt"/>
              </a:rPr>
              <a:t>makineler </a:t>
            </a:r>
          </a:p>
          <a:p>
            <a:r>
              <a:rPr lang="tr-TR" sz="2000" kern="0" dirty="0" smtClean="0">
                <a:solidFill>
                  <a:schemeClr val="accent2"/>
                </a:solidFill>
                <a:latin typeface="+mj-lt"/>
              </a:rPr>
              <a:t>para </a:t>
            </a:r>
            <a:endParaRPr lang="tr-TR" sz="2000" kern="0" dirty="0">
              <a:solidFill>
                <a:schemeClr val="accent2"/>
              </a:solidFill>
              <a:latin typeface="+mj-lt"/>
            </a:endParaRPr>
          </a:p>
        </p:txBody>
      </p:sp>
      <p:sp>
        <p:nvSpPr>
          <p:cNvPr id="9" name="Rectangle 3"/>
          <p:cNvSpPr txBox="1">
            <a:spLocks noChangeArrowheads="1"/>
          </p:cNvSpPr>
          <p:nvPr/>
        </p:nvSpPr>
        <p:spPr bwMode="auto">
          <a:xfrm>
            <a:off x="6444208" y="2710451"/>
            <a:ext cx="2069975" cy="18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400" kern="0" dirty="0" smtClean="0">
                <a:solidFill>
                  <a:schemeClr val="accent2"/>
                </a:solidFill>
                <a:latin typeface="+mj-lt"/>
              </a:rPr>
              <a:t>Çıktı/</a:t>
            </a:r>
            <a:r>
              <a:rPr lang="tr-TR" sz="2400" kern="0" dirty="0" err="1" smtClean="0">
                <a:solidFill>
                  <a:schemeClr val="accent2"/>
                </a:solidFill>
                <a:latin typeface="+mj-lt"/>
              </a:rPr>
              <a:t>lar</a:t>
            </a:r>
            <a:r>
              <a:rPr lang="tr-TR" sz="2400" kern="0" dirty="0">
                <a:solidFill>
                  <a:schemeClr val="accent2"/>
                </a:solidFill>
                <a:latin typeface="+mj-lt"/>
              </a:rPr>
              <a:t>: </a:t>
            </a:r>
          </a:p>
        </p:txBody>
      </p:sp>
      <p:sp>
        <p:nvSpPr>
          <p:cNvPr id="3" name="Footer Placeholder 2"/>
          <p:cNvSpPr>
            <a:spLocks noGrp="1"/>
          </p:cNvSpPr>
          <p:nvPr>
            <p:ph type="ftr" sz="quarter" idx="11"/>
          </p:nvPr>
        </p:nvSpPr>
        <p:spPr/>
        <p:txBody>
          <a:bodyPr/>
          <a:lstStyle/>
          <a:p>
            <a:pPr>
              <a:defRPr/>
            </a:pPr>
            <a:r>
              <a:rPr lang="en-US" smtClean="0"/>
              <a:t>2017KRM004-PAÜ KalSİS Projesi Eğitimleri, 16 Ocak 2019 </a:t>
            </a:r>
            <a:endParaRPr lang="en-US" dirty="0"/>
          </a:p>
        </p:txBody>
      </p:sp>
    </p:spTree>
    <p:extLst>
      <p:ext uri="{BB962C8B-B14F-4D97-AF65-F5344CB8AC3E}">
        <p14:creationId xmlns:p14="http://schemas.microsoft.com/office/powerpoint/2010/main" val="23303226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a:t>
            </a:fld>
            <a:endParaRPr lang="en-US"/>
          </a:p>
        </p:txBody>
      </p:sp>
      <p:sp>
        <p:nvSpPr>
          <p:cNvPr id="3" name="Rectangle 2"/>
          <p:cNvSpPr/>
          <p:nvPr/>
        </p:nvSpPr>
        <p:spPr>
          <a:xfrm>
            <a:off x="611560" y="1625421"/>
            <a:ext cx="7812360" cy="3831818"/>
          </a:xfrm>
          <a:prstGeom prst="rect">
            <a:avLst/>
          </a:prstGeom>
        </p:spPr>
        <p:txBody>
          <a:bodyPr wrap="square">
            <a:spAutoFit/>
          </a:bodyPr>
          <a:lstStyle/>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Önemli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hususlar: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tüm üniversitede izlenebilecek şekilde planlanmıştır. Eğitim saatlerinde açılacak olan sanal sınıf adresi genel duyuru olarak tüm üniversite akademik ve idari personel ile öğrencilere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duyurulmaktadır.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Uzaktan katılımcılar soru sorma ve bilgi paylaşımda bulunabileceklerdir</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eğitimler PETEK-KAVDEM Uzaktan Öğrenme Platformunda yayımlanmakta olan eğitimleri temel almaktadır.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Katılımcıların ve konuşmacıların o eğitimlere ve videolara önceden erişmiş olmaları başarılı bir yapılanma için şartlardan birisidir. </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ile ilgili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16 Ocak 2019 </a:t>
            </a:r>
            <a:endParaRPr lang="en-US" sz="1050" dirty="0">
              <a:solidFill>
                <a:srgbClr val="333399"/>
              </a:solidFill>
              <a:latin typeface="+mj-lt"/>
            </a:endParaRPr>
          </a:p>
        </p:txBody>
      </p:sp>
    </p:spTree>
    <p:extLst>
      <p:ext uri="{BB962C8B-B14F-4D97-AF65-F5344CB8AC3E}">
        <p14:creationId xmlns:p14="http://schemas.microsoft.com/office/powerpoint/2010/main" val="27174481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50</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98371" y="1848997"/>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16 Ocak 2019 </a:t>
            </a:r>
            <a:endParaRPr lang="en-US" dirty="0"/>
          </a:p>
        </p:txBody>
      </p:sp>
    </p:spTree>
    <p:extLst>
      <p:ext uri="{BB962C8B-B14F-4D97-AF65-F5344CB8AC3E}">
        <p14:creationId xmlns:p14="http://schemas.microsoft.com/office/powerpoint/2010/main" val="183592929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bwMode="auto">
          <a:xfrm>
            <a:off x="5410200" y="457200"/>
            <a:ext cx="1221391" cy="6400800"/>
          </a:xfrm>
          <a:prstGeom prst="rect">
            <a:avLst/>
          </a:prstGeom>
          <a:solidFill>
            <a:srgbClr val="E8D1FF"/>
          </a:solidFill>
          <a:ln w="9525" cap="flat" cmpd="sng" algn="ctr">
            <a:solidFill>
              <a:schemeClr val="accent5">
                <a:lumMod val="20000"/>
                <a:lumOff val="80000"/>
              </a:schemeClr>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82124" tIns="41061" rIns="82124" bIns="41061" numCol="1" rtlCol="0" anchor="t" anchorCtr="0" compatLnSpc="1">
            <a:prstTxWarp prst="textNoShape">
              <a:avLst/>
            </a:prstTxWarp>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rPr>
              <a:t>Uygula</a:t>
            </a:r>
            <a:endParaRPr kumimoji="0" lang="en-US" sz="2000" b="1" i="0" u="none" strike="noStrike" cap="none" normalizeH="0" baseline="0" dirty="0" smtClean="0">
              <a:ln>
                <a:noFill/>
              </a:ln>
              <a:solidFill>
                <a:schemeClr val="tx1"/>
              </a:solidFill>
              <a:effectLst/>
              <a:latin typeface="Arial" charset="0"/>
            </a:endParaRPr>
          </a:p>
        </p:txBody>
      </p:sp>
      <p:sp>
        <p:nvSpPr>
          <p:cNvPr id="113" name="Rectangle 112"/>
          <p:cNvSpPr/>
          <p:nvPr/>
        </p:nvSpPr>
        <p:spPr bwMode="auto">
          <a:xfrm>
            <a:off x="6631591" y="457200"/>
            <a:ext cx="1381441" cy="6400800"/>
          </a:xfrm>
          <a:prstGeom prst="rect">
            <a:avLst/>
          </a:prstGeom>
          <a:solidFill>
            <a:schemeClr val="accent3">
              <a:lumMod val="95000"/>
            </a:schemeClr>
          </a:solidFill>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a:r>
              <a:rPr lang="tr-TR" sz="2000" dirty="0" smtClean="0">
                <a:solidFill>
                  <a:schemeClr val="tx1"/>
                </a:solidFill>
                <a:latin typeface="Arial" charset="0"/>
                <a:ea typeface="+mj-ea"/>
                <a:cs typeface="+mj-cs"/>
              </a:rPr>
              <a:t>Kontrol et</a:t>
            </a:r>
            <a:endParaRPr lang="en-US" sz="2000" dirty="0">
              <a:solidFill>
                <a:schemeClr val="tx1"/>
              </a:solidFill>
              <a:latin typeface="Arial" charset="0"/>
              <a:ea typeface="+mj-ea"/>
              <a:cs typeface="+mj-cs"/>
            </a:endParaRPr>
          </a:p>
        </p:txBody>
      </p:sp>
      <p:sp>
        <p:nvSpPr>
          <p:cNvPr id="114" name="Rectangle 113"/>
          <p:cNvSpPr/>
          <p:nvPr/>
        </p:nvSpPr>
        <p:spPr bwMode="auto">
          <a:xfrm>
            <a:off x="7924800" y="457200"/>
            <a:ext cx="1219200" cy="6400800"/>
          </a:xfrm>
          <a:prstGeom prst="rect">
            <a:avLst/>
          </a:prstGeom>
          <a:solidFill>
            <a:srgbClr val="E8D1FF"/>
          </a:solidFill>
          <a:ln w="9525" cap="flat" cmpd="sng" algn="ctr">
            <a:solidFill>
              <a:schemeClr val="accent5">
                <a:lumMod val="20000"/>
                <a:lumOff val="80000"/>
              </a:schemeClr>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a:r>
              <a:rPr lang="tr-TR" sz="2000" dirty="0" smtClean="0">
                <a:solidFill>
                  <a:schemeClr val="tx1"/>
                </a:solidFill>
                <a:latin typeface="Arial" charset="0"/>
                <a:ea typeface="+mj-ea"/>
                <a:cs typeface="+mj-cs"/>
              </a:rPr>
              <a:t>Önlem al</a:t>
            </a:r>
            <a:endParaRPr lang="en-US" sz="2000" dirty="0">
              <a:solidFill>
                <a:schemeClr val="tx1"/>
              </a:solidFill>
              <a:latin typeface="Arial" charset="0"/>
              <a:ea typeface="+mj-ea"/>
              <a:cs typeface="+mj-cs"/>
            </a:endParaRPr>
          </a:p>
        </p:txBody>
      </p:sp>
      <p:sp>
        <p:nvSpPr>
          <p:cNvPr id="111" name="Rectangle 110"/>
          <p:cNvSpPr/>
          <p:nvPr/>
        </p:nvSpPr>
        <p:spPr bwMode="auto">
          <a:xfrm>
            <a:off x="459669" y="457200"/>
            <a:ext cx="4944021" cy="6324600"/>
          </a:xfrm>
          <a:prstGeom prst="rect">
            <a:avLst/>
          </a:prstGeom>
          <a:solidFill>
            <a:schemeClr val="accent3">
              <a:lumMod val="95000"/>
            </a:schemeClr>
          </a:solidFill>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eaLnBrk="0" hangingPunct="0">
              <a:lnSpc>
                <a:spcPct val="90000"/>
              </a:lnSpc>
            </a:pPr>
            <a:r>
              <a:rPr lang="tr-TR" sz="2000" b="1" dirty="0" smtClean="0">
                <a:latin typeface="Arial" charset="0"/>
              </a:rPr>
              <a:t>Planla</a:t>
            </a:r>
            <a:endParaRPr kumimoji="0" lang="en-US" sz="2000" b="1" i="0" u="none" strike="noStrike" cap="none" normalizeH="0" baseline="0" dirty="0" smtClean="0">
              <a:ln>
                <a:noFill/>
              </a:ln>
              <a:solidFill>
                <a:schemeClr val="tx1"/>
              </a:solidFill>
              <a:effectLst/>
              <a:latin typeface="Arial" charset="0"/>
            </a:endParaRPr>
          </a:p>
        </p:txBody>
      </p:sp>
      <p:sp>
        <p:nvSpPr>
          <p:cNvPr id="2" name="Rectangle 1"/>
          <p:cNvSpPr>
            <a:spLocks noChangeArrowheads="1"/>
          </p:cNvSpPr>
          <p:nvPr/>
        </p:nvSpPr>
        <p:spPr bwMode="auto">
          <a:xfrm>
            <a:off x="542379" y="838200"/>
            <a:ext cx="1134021" cy="6012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1100" dirty="0">
                <a:solidFill>
                  <a:schemeClr val="tx1"/>
                </a:solidFill>
                <a:cs typeface="Tahoma" pitchFamily="34" charset="0"/>
              </a:rPr>
              <a:t>4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Kuruluşun kapsamı </a:t>
            </a:r>
            <a:endParaRPr lang="en-US" sz="1100" dirty="0">
              <a:solidFill>
                <a:schemeClr val="tx1"/>
              </a:solidFill>
              <a:cs typeface="Tahoma" pitchFamily="34" charset="0"/>
            </a:endParaRPr>
          </a:p>
        </p:txBody>
      </p:sp>
      <p:sp>
        <p:nvSpPr>
          <p:cNvPr id="3" name="Rectangle 10"/>
          <p:cNvSpPr>
            <a:spLocks noChangeArrowheads="1"/>
          </p:cNvSpPr>
          <p:nvPr/>
        </p:nvSpPr>
        <p:spPr bwMode="auto">
          <a:xfrm>
            <a:off x="1752600"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5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Liderlik</a:t>
            </a:r>
            <a:endParaRPr lang="en-US" sz="1100" dirty="0">
              <a:solidFill>
                <a:schemeClr val="tx1"/>
              </a:solidFill>
              <a:cs typeface="Tahoma" pitchFamily="34" charset="0"/>
            </a:endParaRPr>
          </a:p>
        </p:txBody>
      </p:sp>
      <p:sp>
        <p:nvSpPr>
          <p:cNvPr id="4" name="Rectangle 19"/>
          <p:cNvSpPr>
            <a:spLocks noChangeArrowheads="1"/>
          </p:cNvSpPr>
          <p:nvPr/>
        </p:nvSpPr>
        <p:spPr bwMode="auto">
          <a:xfrm>
            <a:off x="2971800" y="838200"/>
            <a:ext cx="113402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6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Planlama</a:t>
            </a:r>
            <a:endParaRPr lang="en-US" sz="1100" dirty="0">
              <a:solidFill>
                <a:schemeClr val="tx1"/>
              </a:solidFill>
              <a:cs typeface="Tahoma" pitchFamily="34" charset="0"/>
            </a:endParaRPr>
          </a:p>
        </p:txBody>
      </p:sp>
      <p:sp>
        <p:nvSpPr>
          <p:cNvPr id="6" name="Rectangle 33"/>
          <p:cNvSpPr>
            <a:spLocks noChangeArrowheads="1"/>
          </p:cNvSpPr>
          <p:nvPr/>
        </p:nvSpPr>
        <p:spPr bwMode="auto">
          <a:xfrm>
            <a:off x="5486401"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8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İşleyiş</a:t>
            </a:r>
            <a:endParaRPr lang="en-US" sz="1100" dirty="0">
              <a:solidFill>
                <a:schemeClr val="tx1"/>
              </a:solidFill>
              <a:cs typeface="Tahoma" pitchFamily="34" charset="0"/>
            </a:endParaRPr>
          </a:p>
        </p:txBody>
      </p:sp>
      <p:sp>
        <p:nvSpPr>
          <p:cNvPr id="7" name="Rectangle 40"/>
          <p:cNvSpPr>
            <a:spLocks noChangeArrowheads="1"/>
          </p:cNvSpPr>
          <p:nvPr/>
        </p:nvSpPr>
        <p:spPr bwMode="auto">
          <a:xfrm>
            <a:off x="6705600"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9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Başarı ve değerlendirme</a:t>
            </a:r>
            <a:endParaRPr lang="en-US" sz="1100" dirty="0">
              <a:solidFill>
                <a:schemeClr val="tx1"/>
              </a:solidFill>
              <a:cs typeface="Tahoma" pitchFamily="34" charset="0"/>
            </a:endParaRPr>
          </a:p>
        </p:txBody>
      </p:sp>
      <p:sp>
        <p:nvSpPr>
          <p:cNvPr id="8" name="Rectangle 47"/>
          <p:cNvSpPr>
            <a:spLocks noChangeArrowheads="1"/>
          </p:cNvSpPr>
          <p:nvPr/>
        </p:nvSpPr>
        <p:spPr bwMode="auto">
          <a:xfrm>
            <a:off x="7980912"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10 </a:t>
            </a:r>
            <a:endParaRPr lang="en-US" sz="1100" dirty="0" smtClean="0">
              <a:solidFill>
                <a:schemeClr val="tx1"/>
              </a:solidFill>
              <a:cs typeface="Tahoma" pitchFamily="34" charset="0"/>
            </a:endParaRPr>
          </a:p>
          <a:p>
            <a:pPr algn="ctr"/>
            <a:r>
              <a:rPr lang="tr-TR" sz="1100" dirty="0">
                <a:solidFill>
                  <a:schemeClr val="tx1"/>
                </a:solidFill>
                <a:cs typeface="Tahoma" pitchFamily="34" charset="0"/>
              </a:rPr>
              <a:t>İ</a:t>
            </a:r>
            <a:r>
              <a:rPr lang="tr-TR" sz="1100" dirty="0" smtClean="0">
                <a:solidFill>
                  <a:schemeClr val="tx1"/>
                </a:solidFill>
                <a:cs typeface="Tahoma" pitchFamily="34" charset="0"/>
              </a:rPr>
              <a:t>yileştirme</a:t>
            </a:r>
            <a:endParaRPr lang="en-US" sz="1100" dirty="0">
              <a:solidFill>
                <a:schemeClr val="tx1"/>
              </a:solidFill>
              <a:cs typeface="Tahoma" pitchFamily="34" charset="0"/>
            </a:endParaRPr>
          </a:p>
        </p:txBody>
      </p:sp>
      <p:sp>
        <p:nvSpPr>
          <p:cNvPr id="9" name="Rectangle 8"/>
          <p:cNvSpPr>
            <a:spLocks noChangeArrowheads="1"/>
          </p:cNvSpPr>
          <p:nvPr/>
        </p:nvSpPr>
        <p:spPr bwMode="auto">
          <a:xfrm>
            <a:off x="559965" y="16167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4.1 </a:t>
            </a:r>
          </a:p>
          <a:p>
            <a:pPr algn="ctr"/>
            <a:r>
              <a:rPr lang="tr-TR" sz="900" dirty="0" smtClean="0">
                <a:solidFill>
                  <a:schemeClr val="tx1"/>
                </a:solidFill>
                <a:cs typeface="Tahoma" pitchFamily="34" charset="0"/>
              </a:rPr>
              <a:t>Kapsamın anlaşılması</a:t>
            </a:r>
            <a:endParaRPr lang="en-US" sz="900" dirty="0">
              <a:solidFill>
                <a:schemeClr val="tx1"/>
              </a:solidFill>
              <a:cs typeface="Tahoma" pitchFamily="34" charset="0"/>
            </a:endParaRPr>
          </a:p>
        </p:txBody>
      </p:sp>
      <p:sp>
        <p:nvSpPr>
          <p:cNvPr id="10" name="Rectangle 9"/>
          <p:cNvSpPr>
            <a:spLocks noChangeArrowheads="1"/>
          </p:cNvSpPr>
          <p:nvPr/>
        </p:nvSpPr>
        <p:spPr bwMode="auto">
          <a:xfrm>
            <a:off x="559965" y="21501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4.2 </a:t>
            </a:r>
          </a:p>
          <a:p>
            <a:pPr algn="ctr"/>
            <a:r>
              <a:rPr lang="tr-TR" sz="900" dirty="0" smtClean="0">
                <a:solidFill>
                  <a:schemeClr val="tx1"/>
                </a:solidFill>
                <a:cs typeface="Tahoma" pitchFamily="34" charset="0"/>
              </a:rPr>
              <a:t>İlgili taraflar</a:t>
            </a:r>
            <a:endParaRPr lang="en-US" sz="900" dirty="0">
              <a:solidFill>
                <a:schemeClr val="tx1"/>
              </a:solidFill>
              <a:cs typeface="Tahoma" pitchFamily="34" charset="0"/>
            </a:endParaRPr>
          </a:p>
        </p:txBody>
      </p:sp>
      <p:sp>
        <p:nvSpPr>
          <p:cNvPr id="11" name="Rectangle 10"/>
          <p:cNvSpPr>
            <a:spLocks noChangeArrowheads="1"/>
          </p:cNvSpPr>
          <p:nvPr/>
        </p:nvSpPr>
        <p:spPr bwMode="auto">
          <a:xfrm>
            <a:off x="559965" y="26835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4.3 </a:t>
            </a:r>
          </a:p>
          <a:p>
            <a:pPr algn="ctr"/>
            <a:r>
              <a:rPr lang="tr-TR" sz="900" dirty="0" smtClean="0">
                <a:solidFill>
                  <a:schemeClr val="tx1"/>
                </a:solidFill>
                <a:cs typeface="Tahoma" pitchFamily="34" charset="0"/>
              </a:rPr>
              <a:t>Kapsam</a:t>
            </a:r>
            <a:endParaRPr lang="en-US" sz="900" dirty="0">
              <a:solidFill>
                <a:schemeClr val="tx1"/>
              </a:solidFill>
              <a:cs typeface="Tahoma" pitchFamily="34" charset="0"/>
            </a:endParaRPr>
          </a:p>
        </p:txBody>
      </p:sp>
      <p:sp>
        <p:nvSpPr>
          <p:cNvPr id="12" name="Rectangle 11"/>
          <p:cNvSpPr>
            <a:spLocks noChangeArrowheads="1"/>
          </p:cNvSpPr>
          <p:nvPr/>
        </p:nvSpPr>
        <p:spPr bwMode="auto">
          <a:xfrm>
            <a:off x="559965" y="32169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4.4</a:t>
            </a:r>
          </a:p>
          <a:p>
            <a:pPr algn="ctr"/>
            <a:r>
              <a:rPr lang="en-US" sz="900" dirty="0" smtClean="0">
                <a:solidFill>
                  <a:schemeClr val="tx1"/>
                </a:solidFill>
                <a:cs typeface="Tahoma" pitchFamily="34" charset="0"/>
              </a:rPr>
              <a:t> </a:t>
            </a:r>
            <a:r>
              <a:rPr lang="tr-TR" sz="900" dirty="0" smtClean="0">
                <a:solidFill>
                  <a:schemeClr val="tx1"/>
                </a:solidFill>
                <a:cs typeface="Tahoma" pitchFamily="34" charset="0"/>
              </a:rPr>
              <a:t>KYS</a:t>
            </a:r>
            <a:endParaRPr lang="en-US" sz="900" dirty="0">
              <a:solidFill>
                <a:schemeClr val="tx1"/>
              </a:solidFill>
              <a:cs typeface="Tahoma" pitchFamily="34" charset="0"/>
            </a:endParaRPr>
          </a:p>
        </p:txBody>
      </p:sp>
      <p:sp>
        <p:nvSpPr>
          <p:cNvPr id="13" name="Rectangle 12"/>
          <p:cNvSpPr>
            <a:spLocks noChangeArrowheads="1"/>
          </p:cNvSpPr>
          <p:nvPr/>
        </p:nvSpPr>
        <p:spPr bwMode="auto">
          <a:xfrm>
            <a:off x="1771281" y="16929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5.1 </a:t>
            </a:r>
          </a:p>
          <a:p>
            <a:pPr algn="ctr"/>
            <a:r>
              <a:rPr lang="tr-TR" sz="900" dirty="0" smtClean="0">
                <a:solidFill>
                  <a:schemeClr val="tx1"/>
                </a:solidFill>
                <a:cs typeface="Tahoma" pitchFamily="34" charset="0"/>
              </a:rPr>
              <a:t>Liderlik ve adanmışlık</a:t>
            </a:r>
            <a:endParaRPr lang="en-US" sz="900" dirty="0">
              <a:solidFill>
                <a:schemeClr val="tx1"/>
              </a:solidFill>
              <a:cs typeface="Tahoma" pitchFamily="34" charset="0"/>
            </a:endParaRPr>
          </a:p>
        </p:txBody>
      </p:sp>
      <p:sp>
        <p:nvSpPr>
          <p:cNvPr id="14" name="Rectangle 13"/>
          <p:cNvSpPr>
            <a:spLocks noChangeArrowheads="1"/>
          </p:cNvSpPr>
          <p:nvPr/>
        </p:nvSpPr>
        <p:spPr bwMode="auto">
          <a:xfrm>
            <a:off x="2989386" y="1638945"/>
            <a:ext cx="1098848" cy="5708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6.1 </a:t>
            </a:r>
          </a:p>
          <a:p>
            <a:pPr algn="ctr"/>
            <a:r>
              <a:rPr lang="sv-SE" sz="900" dirty="0" smtClean="0">
                <a:solidFill>
                  <a:schemeClr val="tx1"/>
                </a:solidFill>
                <a:cs typeface="Tahoma" pitchFamily="34" charset="0"/>
              </a:rPr>
              <a:t>Riskler ve fırsatlara göre eylemler</a:t>
            </a:r>
            <a:endParaRPr lang="en-US" sz="900" dirty="0">
              <a:solidFill>
                <a:schemeClr val="tx1"/>
              </a:solidFill>
              <a:cs typeface="Tahoma" pitchFamily="34" charset="0"/>
            </a:endParaRPr>
          </a:p>
        </p:txBody>
      </p:sp>
      <p:sp>
        <p:nvSpPr>
          <p:cNvPr id="15" name="Rectangle 14"/>
          <p:cNvSpPr>
            <a:spLocks noChangeArrowheads="1"/>
          </p:cNvSpPr>
          <p:nvPr/>
        </p:nvSpPr>
        <p:spPr bwMode="auto">
          <a:xfrm>
            <a:off x="2989386" y="2414679"/>
            <a:ext cx="1098848" cy="48092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6.2 </a:t>
            </a:r>
          </a:p>
          <a:p>
            <a:pPr algn="ctr"/>
            <a:r>
              <a:rPr lang="tr-TR" sz="900" dirty="0" smtClean="0">
                <a:solidFill>
                  <a:schemeClr val="tx1"/>
                </a:solidFill>
                <a:cs typeface="Tahoma" pitchFamily="34" charset="0"/>
              </a:rPr>
              <a:t>Kalite hedefleri ve planlama</a:t>
            </a:r>
            <a:endParaRPr lang="en-US" sz="900" dirty="0">
              <a:solidFill>
                <a:schemeClr val="tx1"/>
              </a:solidFill>
              <a:cs typeface="Tahoma" pitchFamily="34" charset="0"/>
            </a:endParaRPr>
          </a:p>
        </p:txBody>
      </p:sp>
      <p:sp>
        <p:nvSpPr>
          <p:cNvPr id="17" name="Rectangle 16"/>
          <p:cNvSpPr>
            <a:spLocks noChangeArrowheads="1"/>
          </p:cNvSpPr>
          <p:nvPr/>
        </p:nvSpPr>
        <p:spPr bwMode="auto">
          <a:xfrm>
            <a:off x="6737720" y="1600200"/>
            <a:ext cx="1098848" cy="6216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 </a:t>
            </a:r>
          </a:p>
          <a:p>
            <a:pPr algn="ctr"/>
            <a:r>
              <a:rPr lang="tr-TR" sz="900" dirty="0" smtClean="0">
                <a:solidFill>
                  <a:schemeClr val="tx1"/>
                </a:solidFill>
                <a:cs typeface="Tahoma" pitchFamily="34" charset="0"/>
              </a:rPr>
              <a:t>İzleme, ölçme, analiz ve değerlendirme</a:t>
            </a:r>
            <a:endParaRPr lang="en-US" sz="900" dirty="0">
              <a:solidFill>
                <a:schemeClr val="tx1"/>
              </a:solidFill>
              <a:cs typeface="Tahoma" pitchFamily="34" charset="0"/>
            </a:endParaRPr>
          </a:p>
        </p:txBody>
      </p:sp>
      <p:sp>
        <p:nvSpPr>
          <p:cNvPr id="18" name="Rectangle 17"/>
          <p:cNvSpPr>
            <a:spLocks noChangeArrowheads="1"/>
          </p:cNvSpPr>
          <p:nvPr/>
        </p:nvSpPr>
        <p:spPr bwMode="auto">
          <a:xfrm>
            <a:off x="8013032" y="2165197"/>
            <a:ext cx="1098848" cy="6030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10.2 </a:t>
            </a:r>
            <a:r>
              <a:rPr lang="tr-TR" sz="900" dirty="0" smtClean="0">
                <a:solidFill>
                  <a:schemeClr val="tx1"/>
                </a:solidFill>
                <a:cs typeface="Tahoma" pitchFamily="34" charset="0"/>
              </a:rPr>
              <a:t>Uygunsuzluk ve düzeltici eylem</a:t>
            </a:r>
            <a:endParaRPr lang="en-US" sz="900" dirty="0">
              <a:solidFill>
                <a:schemeClr val="tx1"/>
              </a:solidFill>
              <a:cs typeface="Tahoma" pitchFamily="34" charset="0"/>
            </a:endParaRPr>
          </a:p>
        </p:txBody>
      </p:sp>
      <p:sp>
        <p:nvSpPr>
          <p:cNvPr id="19" name="Rectangle 18"/>
          <p:cNvSpPr>
            <a:spLocks noChangeArrowheads="1"/>
          </p:cNvSpPr>
          <p:nvPr/>
        </p:nvSpPr>
        <p:spPr bwMode="auto">
          <a:xfrm>
            <a:off x="8013032" y="2964772"/>
            <a:ext cx="1098848" cy="4892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10.3</a:t>
            </a:r>
          </a:p>
          <a:p>
            <a:pPr algn="ctr"/>
            <a:r>
              <a:rPr lang="tr-TR" sz="900" dirty="0" smtClean="0">
                <a:solidFill>
                  <a:schemeClr val="tx1"/>
                </a:solidFill>
                <a:cs typeface="Tahoma" pitchFamily="34" charset="0"/>
              </a:rPr>
              <a:t>Sürekli iyileştirme</a:t>
            </a:r>
            <a:endParaRPr lang="en-US" sz="900" dirty="0">
              <a:solidFill>
                <a:schemeClr val="tx1"/>
              </a:solidFill>
              <a:cs typeface="Tahoma" pitchFamily="34" charset="0"/>
            </a:endParaRPr>
          </a:p>
        </p:txBody>
      </p:sp>
      <p:sp>
        <p:nvSpPr>
          <p:cNvPr id="37" name="Rectangle 36"/>
          <p:cNvSpPr>
            <a:spLocks noChangeArrowheads="1"/>
          </p:cNvSpPr>
          <p:nvPr/>
        </p:nvSpPr>
        <p:spPr bwMode="auto">
          <a:xfrm>
            <a:off x="1771281" y="2754085"/>
            <a:ext cx="1098848" cy="67491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5.3</a:t>
            </a:r>
          </a:p>
          <a:p>
            <a:pPr algn="ctr"/>
            <a:r>
              <a:rPr lang="tr-TR" sz="900" dirty="0" smtClean="0">
                <a:solidFill>
                  <a:schemeClr val="tx1"/>
                </a:solidFill>
                <a:cs typeface="Tahoma" pitchFamily="34" charset="0"/>
              </a:rPr>
              <a:t>Kuruluştaki roller, sorumluluklar ve yetkiler</a:t>
            </a:r>
            <a:endParaRPr lang="en-US" sz="900" dirty="0">
              <a:solidFill>
                <a:schemeClr val="tx1"/>
              </a:solidFill>
              <a:cs typeface="Tahoma" pitchFamily="34" charset="0"/>
            </a:endParaRPr>
          </a:p>
        </p:txBody>
      </p:sp>
      <p:sp>
        <p:nvSpPr>
          <p:cNvPr id="51" name="Rectangle 50"/>
          <p:cNvSpPr>
            <a:spLocks noChangeArrowheads="1"/>
          </p:cNvSpPr>
          <p:nvPr/>
        </p:nvSpPr>
        <p:spPr bwMode="auto">
          <a:xfrm>
            <a:off x="6737720" y="3714711"/>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9.2</a:t>
            </a:r>
          </a:p>
          <a:p>
            <a:pPr algn="ctr"/>
            <a:r>
              <a:rPr lang="tr-TR" sz="900" dirty="0" smtClean="0">
                <a:solidFill>
                  <a:schemeClr val="tx1"/>
                </a:solidFill>
                <a:cs typeface="Tahoma" pitchFamily="34" charset="0"/>
              </a:rPr>
              <a:t>İç değerlendirme</a:t>
            </a:r>
            <a:endParaRPr lang="en-US" sz="900" dirty="0">
              <a:solidFill>
                <a:schemeClr val="tx1"/>
              </a:solidFill>
              <a:cs typeface="Tahoma" pitchFamily="34" charset="0"/>
            </a:endParaRPr>
          </a:p>
        </p:txBody>
      </p:sp>
      <p:sp>
        <p:nvSpPr>
          <p:cNvPr id="52" name="Rectangle 51"/>
          <p:cNvSpPr>
            <a:spLocks noChangeArrowheads="1"/>
          </p:cNvSpPr>
          <p:nvPr/>
        </p:nvSpPr>
        <p:spPr bwMode="auto">
          <a:xfrm>
            <a:off x="6737720" y="4267200"/>
            <a:ext cx="1098848" cy="40027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9.3 </a:t>
            </a:r>
          </a:p>
          <a:p>
            <a:pPr algn="ctr"/>
            <a:r>
              <a:rPr lang="tr-TR" sz="900" dirty="0" smtClean="0">
                <a:solidFill>
                  <a:schemeClr val="tx1"/>
                </a:solidFill>
                <a:cs typeface="Tahoma" pitchFamily="34" charset="0"/>
              </a:rPr>
              <a:t>Yönetimin gözden geçirmesi</a:t>
            </a:r>
            <a:endParaRPr lang="en-US" sz="900" dirty="0">
              <a:solidFill>
                <a:schemeClr val="tx1"/>
              </a:solidFill>
              <a:cs typeface="Tahoma" pitchFamily="34" charset="0"/>
            </a:endParaRPr>
          </a:p>
        </p:txBody>
      </p:sp>
      <p:sp>
        <p:nvSpPr>
          <p:cNvPr id="56" name="Rectangle 55"/>
          <p:cNvSpPr>
            <a:spLocks noChangeArrowheads="1"/>
          </p:cNvSpPr>
          <p:nvPr/>
        </p:nvSpPr>
        <p:spPr bwMode="auto">
          <a:xfrm>
            <a:off x="5486400" y="1600200"/>
            <a:ext cx="1136212" cy="5841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8.1 </a:t>
            </a:r>
          </a:p>
          <a:p>
            <a:pPr algn="ctr"/>
            <a:r>
              <a:rPr lang="tr-TR" sz="900" dirty="0" smtClean="0">
                <a:solidFill>
                  <a:schemeClr val="tx1"/>
                </a:solidFill>
                <a:cs typeface="Tahoma" pitchFamily="34" charset="0"/>
              </a:rPr>
              <a:t>İşleyişin planlanması ve kontrolü</a:t>
            </a:r>
            <a:endParaRPr lang="en-US" sz="900" dirty="0">
              <a:solidFill>
                <a:schemeClr val="tx1"/>
              </a:solidFill>
              <a:cs typeface="Tahoma" pitchFamily="34" charset="0"/>
            </a:endParaRPr>
          </a:p>
        </p:txBody>
      </p:sp>
      <p:sp>
        <p:nvSpPr>
          <p:cNvPr id="59" name="Rectangle 58"/>
          <p:cNvSpPr>
            <a:spLocks noChangeArrowheads="1"/>
          </p:cNvSpPr>
          <p:nvPr/>
        </p:nvSpPr>
        <p:spPr bwMode="auto">
          <a:xfrm>
            <a:off x="1771281" y="22263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5.2 </a:t>
            </a:r>
          </a:p>
          <a:p>
            <a:pPr algn="ctr"/>
            <a:r>
              <a:rPr lang="tr-TR" sz="900" dirty="0" smtClean="0">
                <a:solidFill>
                  <a:schemeClr val="tx1"/>
                </a:solidFill>
                <a:cs typeface="Tahoma" pitchFamily="34" charset="0"/>
              </a:rPr>
              <a:t>Politika</a:t>
            </a:r>
            <a:endParaRPr lang="en-US" sz="900" dirty="0">
              <a:solidFill>
                <a:schemeClr val="tx1"/>
              </a:solidFill>
              <a:cs typeface="Tahoma" pitchFamily="34" charset="0"/>
            </a:endParaRPr>
          </a:p>
        </p:txBody>
      </p:sp>
      <p:sp>
        <p:nvSpPr>
          <p:cNvPr id="60" name="Rectangle 59"/>
          <p:cNvSpPr>
            <a:spLocks noChangeArrowheads="1"/>
          </p:cNvSpPr>
          <p:nvPr/>
        </p:nvSpPr>
        <p:spPr bwMode="auto">
          <a:xfrm>
            <a:off x="2987454" y="3071138"/>
            <a:ext cx="1098848" cy="4340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6.3 </a:t>
            </a:r>
          </a:p>
          <a:p>
            <a:pPr algn="ctr"/>
            <a:r>
              <a:rPr lang="tr-TR" sz="900" dirty="0" smtClean="0">
                <a:solidFill>
                  <a:schemeClr val="tx1"/>
                </a:solidFill>
                <a:cs typeface="Tahoma" pitchFamily="34" charset="0"/>
              </a:rPr>
              <a:t>Değişikliklerin planlanması</a:t>
            </a:r>
            <a:endParaRPr lang="en-US" sz="900" dirty="0">
              <a:solidFill>
                <a:schemeClr val="tx1"/>
              </a:solidFill>
              <a:cs typeface="Tahoma" pitchFamily="34" charset="0"/>
            </a:endParaRPr>
          </a:p>
        </p:txBody>
      </p:sp>
      <p:sp>
        <p:nvSpPr>
          <p:cNvPr id="65" name="Rectangle 64"/>
          <p:cNvSpPr>
            <a:spLocks noChangeArrowheads="1"/>
          </p:cNvSpPr>
          <p:nvPr/>
        </p:nvSpPr>
        <p:spPr bwMode="auto">
          <a:xfrm>
            <a:off x="6737720" y="2392566"/>
            <a:ext cx="1098848" cy="4731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9.1.2</a:t>
            </a:r>
          </a:p>
          <a:p>
            <a:pPr algn="ctr"/>
            <a:r>
              <a:rPr lang="tr-TR" sz="900" dirty="0" smtClean="0">
                <a:solidFill>
                  <a:schemeClr val="tx1"/>
                </a:solidFill>
                <a:cs typeface="Tahoma" pitchFamily="34" charset="0"/>
              </a:rPr>
              <a:t>Müşteri memnuniyeti</a:t>
            </a:r>
            <a:endParaRPr lang="en-US" sz="900" dirty="0">
              <a:solidFill>
                <a:schemeClr val="tx1"/>
              </a:solidFill>
              <a:cs typeface="Tahoma" pitchFamily="34" charset="0"/>
            </a:endParaRPr>
          </a:p>
        </p:txBody>
      </p:sp>
      <p:sp>
        <p:nvSpPr>
          <p:cNvPr id="66" name="Rectangle 65"/>
          <p:cNvSpPr>
            <a:spLocks noChangeArrowheads="1"/>
          </p:cNvSpPr>
          <p:nvPr/>
        </p:nvSpPr>
        <p:spPr bwMode="auto">
          <a:xfrm>
            <a:off x="6737720" y="3064512"/>
            <a:ext cx="1098848" cy="4731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9.1.3 </a:t>
            </a:r>
          </a:p>
          <a:p>
            <a:pPr algn="ctr"/>
            <a:r>
              <a:rPr lang="tr-TR" sz="900" dirty="0" smtClean="0">
                <a:solidFill>
                  <a:schemeClr val="tx1"/>
                </a:solidFill>
                <a:cs typeface="Tahoma" pitchFamily="34" charset="0"/>
              </a:rPr>
              <a:t>Analiz ve değerlendirme</a:t>
            </a:r>
            <a:endParaRPr lang="en-US" sz="900" dirty="0">
              <a:solidFill>
                <a:schemeClr val="tx1"/>
              </a:solidFill>
              <a:cs typeface="Tahoma" pitchFamily="34" charset="0"/>
            </a:endParaRPr>
          </a:p>
        </p:txBody>
      </p:sp>
      <p:sp>
        <p:nvSpPr>
          <p:cNvPr id="75" name="Rectangle 74"/>
          <p:cNvSpPr>
            <a:spLocks noChangeArrowheads="1"/>
          </p:cNvSpPr>
          <p:nvPr/>
        </p:nvSpPr>
        <p:spPr bwMode="auto">
          <a:xfrm>
            <a:off x="5505082" y="23025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tr-TR" sz="900" dirty="0" smtClean="0">
                <a:solidFill>
                  <a:schemeClr val="tx1"/>
                </a:solidFill>
                <a:cs typeface="Tahoma" pitchFamily="34" charset="0"/>
              </a:rPr>
              <a:t>Sonraki </a:t>
            </a:r>
            <a:r>
              <a:rPr lang="tr-TR" sz="900" dirty="0" err="1" smtClean="0">
                <a:solidFill>
                  <a:schemeClr val="tx1"/>
                </a:solidFill>
                <a:cs typeface="Tahoma" pitchFamily="34" charset="0"/>
              </a:rPr>
              <a:t>slayta</a:t>
            </a:r>
            <a:r>
              <a:rPr lang="tr-TR" sz="900" dirty="0" smtClean="0">
                <a:solidFill>
                  <a:schemeClr val="tx1"/>
                </a:solidFill>
                <a:cs typeface="Tahoma" pitchFamily="34" charset="0"/>
              </a:rPr>
              <a:t> bakınız</a:t>
            </a:r>
            <a:endParaRPr lang="en-US" sz="900" dirty="0">
              <a:solidFill>
                <a:schemeClr val="tx1"/>
              </a:solidFill>
              <a:cs typeface="Tahoma" pitchFamily="34" charset="0"/>
            </a:endParaRPr>
          </a:p>
        </p:txBody>
      </p:sp>
      <p:cxnSp>
        <p:nvCxnSpPr>
          <p:cNvPr id="21" name="Straight Arrow Connector 20"/>
          <p:cNvCxnSpPr/>
          <p:nvPr/>
        </p:nvCxnSpPr>
        <p:spPr bwMode="auto">
          <a:xfrm flipH="1">
            <a:off x="2320705" y="1439493"/>
            <a:ext cx="1" cy="25342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24" name="Straight Arrow Connector 23"/>
          <p:cNvCxnSpPr/>
          <p:nvPr/>
        </p:nvCxnSpPr>
        <p:spPr bwMode="auto">
          <a:xfrm>
            <a:off x="2320705" y="25908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28" name="Straight Arrow Connector 27"/>
          <p:cNvCxnSpPr/>
          <p:nvPr/>
        </p:nvCxnSpPr>
        <p:spPr bwMode="auto">
          <a:xfrm>
            <a:off x="2320705" y="20574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0" name="Straight Arrow Connector 29"/>
          <p:cNvCxnSpPr>
            <a:stCxn id="2" idx="2"/>
            <a:endCxn id="9" idx="0"/>
          </p:cNvCxnSpPr>
          <p:nvPr/>
        </p:nvCxnSpPr>
        <p:spPr bwMode="auto">
          <a:xfrm flipH="1">
            <a:off x="1109389" y="1439493"/>
            <a:ext cx="1" cy="17722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2" name="Straight Arrow Connector 31"/>
          <p:cNvCxnSpPr>
            <a:stCxn id="9" idx="2"/>
            <a:endCxn id="10" idx="0"/>
          </p:cNvCxnSpPr>
          <p:nvPr/>
        </p:nvCxnSpPr>
        <p:spPr bwMode="auto">
          <a:xfrm>
            <a:off x="1109389" y="19812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4" name="Straight Arrow Connector 33"/>
          <p:cNvCxnSpPr>
            <a:stCxn id="10" idx="2"/>
            <a:endCxn id="11" idx="0"/>
          </p:cNvCxnSpPr>
          <p:nvPr/>
        </p:nvCxnSpPr>
        <p:spPr bwMode="auto">
          <a:xfrm>
            <a:off x="1109389" y="25146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40" name="Straight Arrow Connector 39"/>
          <p:cNvCxnSpPr>
            <a:stCxn id="11" idx="2"/>
            <a:endCxn id="12" idx="0"/>
          </p:cNvCxnSpPr>
          <p:nvPr/>
        </p:nvCxnSpPr>
        <p:spPr bwMode="auto">
          <a:xfrm>
            <a:off x="1109389" y="30480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54" name="Straight Arrow Connector 53"/>
          <p:cNvCxnSpPr>
            <a:stCxn id="4" idx="2"/>
            <a:endCxn id="14" idx="0"/>
          </p:cNvCxnSpPr>
          <p:nvPr/>
        </p:nvCxnSpPr>
        <p:spPr bwMode="auto">
          <a:xfrm flipH="1">
            <a:off x="3538810" y="1439493"/>
            <a:ext cx="1" cy="19945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57" name="Straight Arrow Connector 56"/>
          <p:cNvCxnSpPr>
            <a:stCxn id="14" idx="2"/>
            <a:endCxn id="15" idx="0"/>
          </p:cNvCxnSpPr>
          <p:nvPr/>
        </p:nvCxnSpPr>
        <p:spPr bwMode="auto">
          <a:xfrm>
            <a:off x="3538810" y="2209800"/>
            <a:ext cx="0" cy="204879"/>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61" name="Straight Arrow Connector 60"/>
          <p:cNvCxnSpPr>
            <a:stCxn id="15" idx="2"/>
            <a:endCxn id="60" idx="0"/>
          </p:cNvCxnSpPr>
          <p:nvPr/>
        </p:nvCxnSpPr>
        <p:spPr bwMode="auto">
          <a:xfrm flipH="1">
            <a:off x="3536878" y="2895600"/>
            <a:ext cx="1932" cy="175538"/>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1" name="Straight Arrow Connector 90"/>
          <p:cNvCxnSpPr>
            <a:stCxn id="6" idx="2"/>
            <a:endCxn id="56" idx="0"/>
          </p:cNvCxnSpPr>
          <p:nvPr/>
        </p:nvCxnSpPr>
        <p:spPr bwMode="auto">
          <a:xfrm flipH="1">
            <a:off x="6054506" y="1439493"/>
            <a:ext cx="1"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3" name="Straight Arrow Connector 92"/>
          <p:cNvCxnSpPr>
            <a:stCxn id="56" idx="2"/>
            <a:endCxn id="75" idx="0"/>
          </p:cNvCxnSpPr>
          <p:nvPr/>
        </p:nvCxnSpPr>
        <p:spPr bwMode="auto">
          <a:xfrm>
            <a:off x="6054506" y="2184388"/>
            <a:ext cx="0" cy="11813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5" name="Straight Arrow Connector 94"/>
          <p:cNvCxnSpPr>
            <a:stCxn id="7" idx="2"/>
            <a:endCxn id="17" idx="0"/>
          </p:cNvCxnSpPr>
          <p:nvPr/>
        </p:nvCxnSpPr>
        <p:spPr bwMode="auto">
          <a:xfrm>
            <a:off x="7287144" y="1439493"/>
            <a:ext cx="0"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7" name="Straight Arrow Connector 96"/>
          <p:cNvCxnSpPr>
            <a:stCxn id="17" idx="2"/>
            <a:endCxn id="65" idx="0"/>
          </p:cNvCxnSpPr>
          <p:nvPr/>
        </p:nvCxnSpPr>
        <p:spPr bwMode="auto">
          <a:xfrm>
            <a:off x="7287144" y="2221843"/>
            <a:ext cx="0" cy="170723"/>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9" name="Straight Arrow Connector 98"/>
          <p:cNvCxnSpPr>
            <a:stCxn id="65" idx="2"/>
            <a:endCxn id="66" idx="0"/>
          </p:cNvCxnSpPr>
          <p:nvPr/>
        </p:nvCxnSpPr>
        <p:spPr bwMode="auto">
          <a:xfrm>
            <a:off x="7287144" y="2865760"/>
            <a:ext cx="0" cy="19875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4" name="Straight Arrow Connector 103"/>
          <p:cNvCxnSpPr>
            <a:stCxn id="66" idx="2"/>
            <a:endCxn id="51" idx="0"/>
          </p:cNvCxnSpPr>
          <p:nvPr/>
        </p:nvCxnSpPr>
        <p:spPr bwMode="auto">
          <a:xfrm>
            <a:off x="7287144" y="3537706"/>
            <a:ext cx="0" cy="177005"/>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6" name="Straight Arrow Connector 105"/>
          <p:cNvCxnSpPr>
            <a:stCxn id="51" idx="2"/>
            <a:endCxn id="52" idx="0"/>
          </p:cNvCxnSpPr>
          <p:nvPr/>
        </p:nvCxnSpPr>
        <p:spPr bwMode="auto">
          <a:xfrm>
            <a:off x="7287144" y="4079191"/>
            <a:ext cx="0" cy="188009"/>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8" name="Straight Arrow Connector 107"/>
          <p:cNvCxnSpPr>
            <a:stCxn id="8" idx="2"/>
            <a:endCxn id="73" idx="0"/>
          </p:cNvCxnSpPr>
          <p:nvPr/>
        </p:nvCxnSpPr>
        <p:spPr bwMode="auto">
          <a:xfrm>
            <a:off x="8562456" y="1439493"/>
            <a:ext cx="6510"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10" name="Straight Arrow Connector 109"/>
          <p:cNvCxnSpPr>
            <a:stCxn id="18" idx="2"/>
            <a:endCxn id="19" idx="0"/>
          </p:cNvCxnSpPr>
          <p:nvPr/>
        </p:nvCxnSpPr>
        <p:spPr bwMode="auto">
          <a:xfrm>
            <a:off x="8562456" y="2768252"/>
            <a:ext cx="0" cy="1965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sp>
        <p:nvSpPr>
          <p:cNvPr id="74" name="Rectangle 26"/>
          <p:cNvSpPr>
            <a:spLocks noChangeArrowheads="1"/>
          </p:cNvSpPr>
          <p:nvPr/>
        </p:nvSpPr>
        <p:spPr bwMode="auto">
          <a:xfrm>
            <a:off x="4285245" y="838200"/>
            <a:ext cx="1134021" cy="601293"/>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1100" dirty="0">
                <a:solidFill>
                  <a:schemeClr val="tx1"/>
                </a:solidFill>
                <a:cs typeface="Tahoma" pitchFamily="34" charset="0"/>
              </a:rPr>
              <a:t>7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Destek</a:t>
            </a:r>
            <a:endParaRPr lang="en-US" sz="1100" dirty="0">
              <a:solidFill>
                <a:schemeClr val="tx1"/>
              </a:solidFill>
              <a:cs typeface="Tahoma" pitchFamily="34" charset="0"/>
            </a:endParaRPr>
          </a:p>
        </p:txBody>
      </p:sp>
      <p:sp>
        <p:nvSpPr>
          <p:cNvPr id="82" name="Rectangle 81"/>
          <p:cNvSpPr>
            <a:spLocks noChangeArrowheads="1"/>
          </p:cNvSpPr>
          <p:nvPr/>
        </p:nvSpPr>
        <p:spPr bwMode="auto">
          <a:xfrm>
            <a:off x="4254746" y="1600200"/>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 </a:t>
            </a:r>
          </a:p>
          <a:p>
            <a:pPr algn="ctr"/>
            <a:r>
              <a:rPr lang="tr-TR" sz="900" dirty="0">
                <a:solidFill>
                  <a:schemeClr val="tx1"/>
                </a:solidFill>
                <a:cs typeface="Tahoma" pitchFamily="34" charset="0"/>
              </a:rPr>
              <a:t>K</a:t>
            </a:r>
            <a:r>
              <a:rPr lang="tr-TR" sz="900" dirty="0" smtClean="0">
                <a:solidFill>
                  <a:schemeClr val="tx1"/>
                </a:solidFill>
                <a:cs typeface="Tahoma" pitchFamily="34" charset="0"/>
              </a:rPr>
              <a:t>aynaklar</a:t>
            </a:r>
            <a:endParaRPr lang="en-US" sz="900" dirty="0">
              <a:solidFill>
                <a:schemeClr val="tx1"/>
              </a:solidFill>
              <a:cs typeface="Tahoma" pitchFamily="34" charset="0"/>
            </a:endParaRPr>
          </a:p>
        </p:txBody>
      </p:sp>
      <p:sp>
        <p:nvSpPr>
          <p:cNvPr id="84" name="Rectangle 83"/>
          <p:cNvSpPr>
            <a:spLocks noChangeArrowheads="1"/>
          </p:cNvSpPr>
          <p:nvPr/>
        </p:nvSpPr>
        <p:spPr bwMode="auto">
          <a:xfrm>
            <a:off x="4254746" y="54199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7.3 </a:t>
            </a:r>
          </a:p>
          <a:p>
            <a:pPr algn="ctr"/>
            <a:r>
              <a:rPr lang="tr-TR" sz="900" dirty="0" smtClean="0">
                <a:solidFill>
                  <a:schemeClr val="tx1"/>
                </a:solidFill>
                <a:cs typeface="Tahoma" pitchFamily="34" charset="0"/>
              </a:rPr>
              <a:t>Farkındalık</a:t>
            </a:r>
            <a:endParaRPr lang="en-US" sz="900" dirty="0">
              <a:solidFill>
                <a:schemeClr val="tx1"/>
              </a:solidFill>
              <a:cs typeface="Tahoma" pitchFamily="34" charset="0"/>
            </a:endParaRPr>
          </a:p>
        </p:txBody>
      </p:sp>
      <p:sp>
        <p:nvSpPr>
          <p:cNvPr id="86" name="Rectangle 85"/>
          <p:cNvSpPr>
            <a:spLocks noChangeArrowheads="1"/>
          </p:cNvSpPr>
          <p:nvPr/>
        </p:nvSpPr>
        <p:spPr bwMode="auto">
          <a:xfrm>
            <a:off x="4254746" y="58771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7.4 </a:t>
            </a:r>
          </a:p>
          <a:p>
            <a:pPr algn="ctr"/>
            <a:r>
              <a:rPr lang="tr-TR" sz="900" dirty="0" smtClean="0">
                <a:solidFill>
                  <a:schemeClr val="tx1"/>
                </a:solidFill>
                <a:cs typeface="Tahoma" pitchFamily="34" charset="0"/>
              </a:rPr>
              <a:t>İletişim</a:t>
            </a:r>
            <a:endParaRPr lang="en-US" sz="900" dirty="0">
              <a:solidFill>
                <a:schemeClr val="tx1"/>
              </a:solidFill>
              <a:cs typeface="Tahoma" pitchFamily="34" charset="0"/>
            </a:endParaRPr>
          </a:p>
        </p:txBody>
      </p:sp>
      <p:sp>
        <p:nvSpPr>
          <p:cNvPr id="88" name="Rectangle 87"/>
          <p:cNvSpPr>
            <a:spLocks noChangeArrowheads="1"/>
          </p:cNvSpPr>
          <p:nvPr/>
        </p:nvSpPr>
        <p:spPr bwMode="auto">
          <a:xfrm>
            <a:off x="4254746" y="6333372"/>
            <a:ext cx="1195018" cy="448428"/>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7.5 </a:t>
            </a:r>
          </a:p>
          <a:p>
            <a:pPr algn="ctr"/>
            <a:r>
              <a:rPr lang="tr-TR" sz="900" dirty="0" err="1" smtClean="0">
                <a:solidFill>
                  <a:schemeClr val="tx1"/>
                </a:solidFill>
                <a:cs typeface="Tahoma" pitchFamily="34" charset="0"/>
              </a:rPr>
              <a:t>Dokümante</a:t>
            </a:r>
            <a:r>
              <a:rPr lang="tr-TR" sz="900" dirty="0" smtClean="0">
                <a:solidFill>
                  <a:schemeClr val="tx1"/>
                </a:solidFill>
                <a:cs typeface="Tahoma" pitchFamily="34" charset="0"/>
              </a:rPr>
              <a:t> bilgi</a:t>
            </a:r>
            <a:endParaRPr lang="en-US" sz="900" dirty="0">
              <a:solidFill>
                <a:schemeClr val="tx1"/>
              </a:solidFill>
              <a:cs typeface="Tahoma" pitchFamily="34" charset="0"/>
            </a:endParaRPr>
          </a:p>
        </p:txBody>
      </p:sp>
      <p:sp>
        <p:nvSpPr>
          <p:cNvPr id="90" name="Rectangle 89"/>
          <p:cNvSpPr>
            <a:spLocks noChangeArrowheads="1"/>
          </p:cNvSpPr>
          <p:nvPr/>
        </p:nvSpPr>
        <p:spPr bwMode="auto">
          <a:xfrm>
            <a:off x="4254746" y="49627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7.2 </a:t>
            </a:r>
          </a:p>
          <a:p>
            <a:pPr algn="ctr"/>
            <a:r>
              <a:rPr lang="tr-TR" sz="900" dirty="0" smtClean="0">
                <a:solidFill>
                  <a:schemeClr val="tx1"/>
                </a:solidFill>
                <a:cs typeface="Tahoma" pitchFamily="34" charset="0"/>
              </a:rPr>
              <a:t>Yetkinlik</a:t>
            </a:r>
            <a:endParaRPr lang="en-US" sz="900" dirty="0">
              <a:solidFill>
                <a:schemeClr val="tx1"/>
              </a:solidFill>
              <a:cs typeface="Tahoma" pitchFamily="34" charset="0"/>
            </a:endParaRPr>
          </a:p>
        </p:txBody>
      </p:sp>
      <p:cxnSp>
        <p:nvCxnSpPr>
          <p:cNvPr id="92" name="Straight Arrow Connector 91"/>
          <p:cNvCxnSpPr/>
          <p:nvPr/>
        </p:nvCxnSpPr>
        <p:spPr bwMode="auto">
          <a:xfrm>
            <a:off x="4852255" y="3896951"/>
            <a:ext cx="0" cy="110593"/>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sp>
        <p:nvSpPr>
          <p:cNvPr id="94" name="Rectangle 93"/>
          <p:cNvSpPr>
            <a:spLocks noChangeArrowheads="1"/>
          </p:cNvSpPr>
          <p:nvPr/>
        </p:nvSpPr>
        <p:spPr bwMode="auto">
          <a:xfrm>
            <a:off x="4254746" y="2967434"/>
            <a:ext cx="1195018" cy="613966"/>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7.1.4 </a:t>
            </a:r>
          </a:p>
          <a:p>
            <a:pPr algn="ctr"/>
            <a:r>
              <a:rPr lang="tr-TR" sz="900" dirty="0" smtClean="0">
                <a:solidFill>
                  <a:schemeClr val="tx1"/>
                </a:solidFill>
                <a:cs typeface="Tahoma" pitchFamily="34" charset="0"/>
              </a:rPr>
              <a:t>Süreçlerin işleyişi için çevre</a:t>
            </a:r>
            <a:endParaRPr lang="en-US" sz="900" dirty="0">
              <a:solidFill>
                <a:schemeClr val="tx1"/>
              </a:solidFill>
              <a:cs typeface="Tahoma" pitchFamily="34" charset="0"/>
            </a:endParaRPr>
          </a:p>
        </p:txBody>
      </p:sp>
      <p:sp>
        <p:nvSpPr>
          <p:cNvPr id="96" name="Rectangle 95"/>
          <p:cNvSpPr>
            <a:spLocks noChangeArrowheads="1"/>
          </p:cNvSpPr>
          <p:nvPr/>
        </p:nvSpPr>
        <p:spPr bwMode="auto">
          <a:xfrm>
            <a:off x="4254746" y="3731844"/>
            <a:ext cx="1195018" cy="535356"/>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7.1.5 </a:t>
            </a:r>
          </a:p>
          <a:p>
            <a:pPr algn="ctr"/>
            <a:r>
              <a:rPr lang="tr-TR" sz="900" dirty="0" smtClean="0">
                <a:solidFill>
                  <a:schemeClr val="tx1"/>
                </a:solidFill>
                <a:cs typeface="Tahoma" pitchFamily="34" charset="0"/>
              </a:rPr>
              <a:t>Kaynakların izlenmesi ve ölçülmesi</a:t>
            </a:r>
            <a:endParaRPr lang="en-US" sz="900" dirty="0">
              <a:solidFill>
                <a:schemeClr val="tx1"/>
              </a:solidFill>
              <a:cs typeface="Tahoma" pitchFamily="34" charset="0"/>
            </a:endParaRPr>
          </a:p>
        </p:txBody>
      </p:sp>
      <p:sp>
        <p:nvSpPr>
          <p:cNvPr id="98" name="Rectangle 97"/>
          <p:cNvSpPr>
            <a:spLocks noChangeArrowheads="1"/>
          </p:cNvSpPr>
          <p:nvPr/>
        </p:nvSpPr>
        <p:spPr bwMode="auto">
          <a:xfrm>
            <a:off x="4254746" y="20671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7.1.2 </a:t>
            </a:r>
          </a:p>
          <a:p>
            <a:pPr algn="ctr"/>
            <a:r>
              <a:rPr lang="tr-TR" sz="900" dirty="0" smtClean="0">
                <a:solidFill>
                  <a:schemeClr val="tx1"/>
                </a:solidFill>
                <a:cs typeface="Tahoma" pitchFamily="34" charset="0"/>
              </a:rPr>
              <a:t>İnsanlar</a:t>
            </a:r>
            <a:endParaRPr lang="en-US" sz="900" dirty="0">
              <a:solidFill>
                <a:schemeClr val="tx1"/>
              </a:solidFill>
              <a:cs typeface="Tahoma" pitchFamily="34" charset="0"/>
            </a:endParaRPr>
          </a:p>
        </p:txBody>
      </p:sp>
      <p:sp>
        <p:nvSpPr>
          <p:cNvPr id="100" name="Rectangle 99"/>
          <p:cNvSpPr>
            <a:spLocks noChangeArrowheads="1"/>
          </p:cNvSpPr>
          <p:nvPr/>
        </p:nvSpPr>
        <p:spPr bwMode="auto">
          <a:xfrm>
            <a:off x="4254746" y="2514600"/>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7.1.3 </a:t>
            </a:r>
          </a:p>
          <a:p>
            <a:pPr algn="ctr"/>
            <a:r>
              <a:rPr lang="tr-TR" sz="900" dirty="0" smtClean="0">
                <a:solidFill>
                  <a:schemeClr val="tx1"/>
                </a:solidFill>
                <a:cs typeface="Tahoma" pitchFamily="34" charset="0"/>
              </a:rPr>
              <a:t>Altyapı</a:t>
            </a:r>
            <a:endParaRPr lang="en-US" sz="900" dirty="0">
              <a:solidFill>
                <a:schemeClr val="tx1"/>
              </a:solidFill>
              <a:cs typeface="Tahoma" pitchFamily="34" charset="0"/>
            </a:endParaRPr>
          </a:p>
        </p:txBody>
      </p:sp>
      <p:cxnSp>
        <p:nvCxnSpPr>
          <p:cNvPr id="101" name="Straight Arrow Connector 100"/>
          <p:cNvCxnSpPr/>
          <p:nvPr/>
        </p:nvCxnSpPr>
        <p:spPr bwMode="auto">
          <a:xfrm flipH="1">
            <a:off x="4852255" y="1439493"/>
            <a:ext cx="1" cy="160707"/>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2" name="Straight Arrow Connector 101"/>
          <p:cNvCxnSpPr/>
          <p:nvPr/>
        </p:nvCxnSpPr>
        <p:spPr bwMode="auto">
          <a:xfrm>
            <a:off x="4852255" y="1895264"/>
            <a:ext cx="0" cy="1718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3" name="Straight Arrow Connector 102"/>
          <p:cNvCxnSpPr/>
          <p:nvPr/>
        </p:nvCxnSpPr>
        <p:spPr bwMode="auto">
          <a:xfrm>
            <a:off x="4852255" y="2362200"/>
            <a:ext cx="0" cy="15240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5" name="Straight Arrow Connector 104"/>
          <p:cNvCxnSpPr/>
          <p:nvPr/>
        </p:nvCxnSpPr>
        <p:spPr bwMode="auto">
          <a:xfrm>
            <a:off x="4852255" y="2809664"/>
            <a:ext cx="0" cy="15777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7" name="Straight Arrow Connector 106"/>
          <p:cNvCxnSpPr/>
          <p:nvPr/>
        </p:nvCxnSpPr>
        <p:spPr bwMode="auto">
          <a:xfrm>
            <a:off x="4852255" y="3581400"/>
            <a:ext cx="0" cy="150444"/>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9" name="Straight Arrow Connector 108"/>
          <p:cNvCxnSpPr/>
          <p:nvPr/>
        </p:nvCxnSpPr>
        <p:spPr bwMode="auto">
          <a:xfrm>
            <a:off x="4852255" y="5257800"/>
            <a:ext cx="0" cy="162136"/>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5" name="Straight Arrow Connector 114"/>
          <p:cNvCxnSpPr/>
          <p:nvPr/>
        </p:nvCxnSpPr>
        <p:spPr bwMode="auto">
          <a:xfrm>
            <a:off x="4852255" y="5715000"/>
            <a:ext cx="0" cy="162136"/>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6" name="Straight Arrow Connector 115"/>
          <p:cNvCxnSpPr/>
          <p:nvPr/>
        </p:nvCxnSpPr>
        <p:spPr bwMode="auto">
          <a:xfrm>
            <a:off x="4852255" y="6172200"/>
            <a:ext cx="0" cy="1611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117" name="Rectangle 116"/>
          <p:cNvSpPr>
            <a:spLocks noChangeArrowheads="1"/>
          </p:cNvSpPr>
          <p:nvPr/>
        </p:nvSpPr>
        <p:spPr bwMode="auto">
          <a:xfrm>
            <a:off x="4258132" y="4419600"/>
            <a:ext cx="1188246" cy="4474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a:solidFill>
                  <a:schemeClr val="tx1"/>
                </a:solidFill>
                <a:cs typeface="Tahoma" pitchFamily="34" charset="0"/>
              </a:rPr>
              <a:t>7.1.6 </a:t>
            </a:r>
          </a:p>
          <a:p>
            <a:pPr algn="ctr"/>
            <a:r>
              <a:rPr lang="tr-TR" sz="900" dirty="0" smtClean="0">
                <a:solidFill>
                  <a:schemeClr val="tx1"/>
                </a:solidFill>
                <a:cs typeface="Tahoma" pitchFamily="34" charset="0"/>
              </a:rPr>
              <a:t>Kurumsal bilgi</a:t>
            </a:r>
            <a:endParaRPr lang="en-US" sz="900" dirty="0">
              <a:solidFill>
                <a:schemeClr val="tx1"/>
              </a:solidFill>
              <a:cs typeface="Tahoma" pitchFamily="34" charset="0"/>
            </a:endParaRPr>
          </a:p>
        </p:txBody>
      </p:sp>
      <p:cxnSp>
        <p:nvCxnSpPr>
          <p:cNvPr id="118" name="Straight Arrow Connector 117"/>
          <p:cNvCxnSpPr/>
          <p:nvPr/>
        </p:nvCxnSpPr>
        <p:spPr bwMode="auto">
          <a:xfrm>
            <a:off x="4852255" y="4267200"/>
            <a:ext cx="0" cy="15240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9" name="Straight Arrow Connector 118"/>
          <p:cNvCxnSpPr/>
          <p:nvPr/>
        </p:nvCxnSpPr>
        <p:spPr bwMode="auto">
          <a:xfrm>
            <a:off x="4852255" y="4867064"/>
            <a:ext cx="0" cy="956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73" name="Rectangle 72"/>
          <p:cNvSpPr>
            <a:spLocks noChangeArrowheads="1"/>
          </p:cNvSpPr>
          <p:nvPr/>
        </p:nvSpPr>
        <p:spPr bwMode="auto">
          <a:xfrm>
            <a:off x="8026052" y="1600200"/>
            <a:ext cx="108582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10.1</a:t>
            </a:r>
          </a:p>
          <a:p>
            <a:pPr algn="ctr"/>
            <a:r>
              <a:rPr lang="tr-TR" sz="900" dirty="0" smtClean="0">
                <a:solidFill>
                  <a:schemeClr val="tx1"/>
                </a:solidFill>
                <a:cs typeface="Tahoma" pitchFamily="34" charset="0"/>
              </a:rPr>
              <a:t>Genel</a:t>
            </a:r>
            <a:endParaRPr lang="en-US" sz="900" dirty="0">
              <a:solidFill>
                <a:schemeClr val="tx1"/>
              </a:solidFill>
              <a:cs typeface="Tahoma" pitchFamily="34" charset="0"/>
            </a:endParaRPr>
          </a:p>
        </p:txBody>
      </p:sp>
      <p:cxnSp>
        <p:nvCxnSpPr>
          <p:cNvPr id="78" name="Straight Arrow Connector 77"/>
          <p:cNvCxnSpPr>
            <a:stCxn id="73" idx="2"/>
            <a:endCxn id="18" idx="0"/>
          </p:cNvCxnSpPr>
          <p:nvPr/>
        </p:nvCxnSpPr>
        <p:spPr bwMode="auto">
          <a:xfrm flipH="1">
            <a:off x="8562456" y="1964680"/>
            <a:ext cx="6510" cy="20051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sp>
        <p:nvSpPr>
          <p:cNvPr id="76" name="Rectangle 4"/>
          <p:cNvSpPr txBox="1">
            <a:spLocks noChangeArrowheads="1"/>
          </p:cNvSpPr>
          <p:nvPr/>
        </p:nvSpPr>
        <p:spPr>
          <a:xfrm>
            <a:off x="3330908" y="-81442"/>
            <a:ext cx="3042694" cy="5162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0"/>
              </a:spcBef>
              <a:spcAft>
                <a:spcPts val="0"/>
              </a:spcAft>
            </a:pPr>
            <a:r>
              <a:rPr lang="tr-TR" altLang="en-US" sz="2800" kern="0" dirty="0" smtClean="0">
                <a:solidFill>
                  <a:srgbClr val="A50021"/>
                </a:solidFill>
              </a:rPr>
              <a:t>ISO 9001:2015</a:t>
            </a:r>
            <a:endParaRPr lang="en-US" altLang="en-US" sz="2800" kern="0" dirty="0" smtClean="0">
              <a:solidFill>
                <a:srgbClr val="A50021"/>
              </a:solidFill>
            </a:endParaRPr>
          </a:p>
        </p:txBody>
      </p:sp>
      <p:sp>
        <p:nvSpPr>
          <p:cNvPr id="5" name="Rectangle 4"/>
          <p:cNvSpPr/>
          <p:nvPr/>
        </p:nvSpPr>
        <p:spPr>
          <a:xfrm>
            <a:off x="517072" y="4540533"/>
            <a:ext cx="3557026" cy="261610"/>
          </a:xfrm>
          <a:prstGeom prst="rect">
            <a:avLst/>
          </a:prstGeom>
        </p:spPr>
        <p:txBody>
          <a:bodyPr wrap="square">
            <a:spAutoFit/>
          </a:bodyPr>
          <a:lstStyle/>
          <a:p>
            <a:r>
              <a:rPr lang="en-US" sz="1100" dirty="0"/>
              <a:t>http://www.pau.edu.tr/kavdem/tr/sayfa/sunumlar-3</a:t>
            </a:r>
          </a:p>
        </p:txBody>
      </p:sp>
    </p:spTree>
    <p:extLst>
      <p:ext uri="{BB962C8B-B14F-4D97-AF65-F5344CB8AC3E}">
        <p14:creationId xmlns:p14="http://schemas.microsoft.com/office/powerpoint/2010/main" val="17646692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52</a:t>
            </a:fld>
            <a:endParaRPr lang="en-US" altLang="en-US" sz="1400" smtClean="0"/>
          </a:p>
        </p:txBody>
      </p:sp>
      <p:sp>
        <p:nvSpPr>
          <p:cNvPr id="3075" name="Rectangle 2"/>
          <p:cNvSpPr>
            <a:spLocks noGrp="1" noChangeArrowheads="1"/>
          </p:cNvSpPr>
          <p:nvPr>
            <p:ph type="title"/>
          </p:nvPr>
        </p:nvSpPr>
        <p:spPr>
          <a:xfrm>
            <a:off x="1619672" y="-54409"/>
            <a:ext cx="6840760" cy="977314"/>
          </a:xfrm>
        </p:spPr>
        <p:txBody>
          <a:bodyPr/>
          <a:lstStyle/>
          <a:p>
            <a:pPr eaLnBrk="1" hangingPunct="1"/>
            <a:r>
              <a:rPr lang="tr-TR" altLang="en-US" sz="3200" dirty="0" smtClean="0">
                <a:solidFill>
                  <a:srgbClr val="A50021"/>
                </a:solidFill>
                <a:latin typeface="+mj-lt"/>
              </a:rPr>
              <a:t>Kontrol süreci ve iyileştirme basamakları</a:t>
            </a:r>
            <a:endParaRPr lang="en-US" altLang="en-US" sz="32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srgbClr val="003399"/>
                </a:solidFill>
              </a:rPr>
              <a:t>2017KRM004-PAÜ KalSİS Projesi Eğitimleri, 16 Ocak 2019 </a:t>
            </a:r>
            <a:endParaRPr lang="en-US" dirty="0"/>
          </a:p>
        </p:txBody>
      </p:sp>
      <p:graphicFrame>
        <p:nvGraphicFramePr>
          <p:cNvPr id="8" name="Diagram 7"/>
          <p:cNvGraphicFramePr/>
          <p:nvPr>
            <p:extLst/>
          </p:nvPr>
        </p:nvGraphicFramePr>
        <p:xfrm>
          <a:off x="323528" y="924237"/>
          <a:ext cx="8136904" cy="5514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2843808" y="692696"/>
            <a:ext cx="4248472" cy="5904656"/>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75656" y="1621854"/>
            <a:ext cx="2304256" cy="4183410"/>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97160" y="2564904"/>
            <a:ext cx="1378496" cy="576064"/>
          </a:xfrm>
          <a:prstGeom prst="wedgeRoundRectCallout">
            <a:avLst>
              <a:gd name="adj1" fmla="val 50503"/>
              <a:gd name="adj2" fmla="val 737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İyileştirme</a:t>
            </a:r>
            <a:endParaRPr lang="en-US" dirty="0">
              <a:solidFill>
                <a:srgbClr val="003399"/>
              </a:solidFill>
            </a:endParaRPr>
          </a:p>
        </p:txBody>
      </p:sp>
    </p:spTree>
    <p:extLst>
      <p:ext uri="{BB962C8B-B14F-4D97-AF65-F5344CB8AC3E}">
        <p14:creationId xmlns:p14="http://schemas.microsoft.com/office/powerpoint/2010/main" val="35121759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53</a:t>
            </a:fld>
            <a:endParaRPr lang="en-US"/>
          </a:p>
        </p:txBody>
      </p:sp>
      <p:pic>
        <p:nvPicPr>
          <p:cNvPr id="4" name="Picture 3"/>
          <p:cNvPicPr>
            <a:picLocks noChangeAspect="1"/>
          </p:cNvPicPr>
          <p:nvPr/>
        </p:nvPicPr>
        <p:blipFill>
          <a:blip r:embed="rId2"/>
          <a:stretch>
            <a:fillRect/>
          </a:stretch>
        </p:blipFill>
        <p:spPr>
          <a:xfrm>
            <a:off x="301197" y="3573016"/>
            <a:ext cx="8385603" cy="2952328"/>
          </a:xfrm>
          <a:prstGeom prst="rect">
            <a:avLst/>
          </a:prstGeom>
        </p:spPr>
      </p:pic>
      <p:pic>
        <p:nvPicPr>
          <p:cNvPr id="5" name="Picture 4"/>
          <p:cNvPicPr>
            <a:picLocks noChangeAspect="1"/>
          </p:cNvPicPr>
          <p:nvPr/>
        </p:nvPicPr>
        <p:blipFill>
          <a:blip r:embed="rId3"/>
          <a:stretch>
            <a:fillRect/>
          </a:stretch>
        </p:blipFill>
        <p:spPr>
          <a:xfrm>
            <a:off x="3107724" y="188640"/>
            <a:ext cx="5554522" cy="3436336"/>
          </a:xfrm>
          <a:prstGeom prst="rect">
            <a:avLst/>
          </a:prstGeom>
        </p:spPr>
      </p:pic>
      <p:sp>
        <p:nvSpPr>
          <p:cNvPr id="9" name="Rectangle 2"/>
          <p:cNvSpPr txBox="1">
            <a:spLocks noChangeArrowheads="1"/>
          </p:cNvSpPr>
          <p:nvPr/>
        </p:nvSpPr>
        <p:spPr>
          <a:xfrm>
            <a:off x="395536" y="980728"/>
            <a:ext cx="338437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3200" kern="0" dirty="0" smtClean="0">
                <a:solidFill>
                  <a:srgbClr val="A50021"/>
                </a:solidFill>
              </a:rPr>
              <a:t>PAÜ-PUSULA:</a:t>
            </a:r>
          </a:p>
          <a:p>
            <a:pPr algn="l" eaLnBrk="1" hangingPunct="1"/>
            <a:r>
              <a:rPr lang="tr-TR" altLang="en-US" sz="3200" kern="0" dirty="0" smtClean="0">
                <a:solidFill>
                  <a:srgbClr val="A50021"/>
                </a:solidFill>
              </a:rPr>
              <a:t>Süreç Yönetim Bilgi Sistemi</a:t>
            </a:r>
            <a:endParaRPr lang="en-US" altLang="en-US" sz="3200" kern="0" dirty="0" smtClean="0">
              <a:solidFill>
                <a:srgbClr val="A50021"/>
              </a:solidFill>
            </a:endParaRPr>
          </a:p>
        </p:txBody>
      </p:sp>
      <p:sp>
        <p:nvSpPr>
          <p:cNvPr id="10" name="Rounded Rectangle 9"/>
          <p:cNvSpPr/>
          <p:nvPr/>
        </p:nvSpPr>
        <p:spPr>
          <a:xfrm>
            <a:off x="4975684" y="404664"/>
            <a:ext cx="1972580"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1025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54</a:t>
            </a:fld>
            <a:endParaRPr lang="en-US"/>
          </a:p>
        </p:txBody>
      </p:sp>
      <p:pic>
        <p:nvPicPr>
          <p:cNvPr id="4" name="Picture 3"/>
          <p:cNvPicPr>
            <a:picLocks noChangeAspect="1"/>
          </p:cNvPicPr>
          <p:nvPr/>
        </p:nvPicPr>
        <p:blipFill>
          <a:blip r:embed="rId2"/>
          <a:stretch>
            <a:fillRect/>
          </a:stretch>
        </p:blipFill>
        <p:spPr>
          <a:xfrm>
            <a:off x="107504" y="1377301"/>
            <a:ext cx="8932626" cy="5344174"/>
          </a:xfrm>
          <a:prstGeom prst="rect">
            <a:avLst/>
          </a:prstGeom>
        </p:spPr>
      </p:pic>
      <p:sp>
        <p:nvSpPr>
          <p:cNvPr id="7" name="Rectangle 2"/>
          <p:cNvSpPr txBox="1">
            <a:spLocks noChangeArrowheads="1"/>
          </p:cNvSpPr>
          <p:nvPr/>
        </p:nvSpPr>
        <p:spPr>
          <a:xfrm>
            <a:off x="1547664" y="-48741"/>
            <a:ext cx="6840760" cy="15119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800" kern="0" dirty="0" smtClean="0">
                <a:solidFill>
                  <a:srgbClr val="A50021"/>
                </a:solidFill>
              </a:rPr>
              <a:t>Sürecin tasarlanması, planlanması, uygulanması, kontrol edilmesi, iyileştirilmesi-Örnek Çalışma</a:t>
            </a:r>
            <a:endParaRPr lang="en-US" altLang="en-US" sz="2800" kern="0" dirty="0" smtClean="0">
              <a:solidFill>
                <a:srgbClr val="A50021"/>
              </a:solidFill>
            </a:endParaRPr>
          </a:p>
        </p:txBody>
      </p:sp>
    </p:spTree>
    <p:extLst>
      <p:ext uri="{BB962C8B-B14F-4D97-AF65-F5344CB8AC3E}">
        <p14:creationId xmlns:p14="http://schemas.microsoft.com/office/powerpoint/2010/main" val="413199568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55</a:t>
            </a:fld>
            <a:endParaRPr lang="en-US"/>
          </a:p>
        </p:txBody>
      </p:sp>
      <p:sp>
        <p:nvSpPr>
          <p:cNvPr id="7" name="Rectangle 2"/>
          <p:cNvSpPr txBox="1">
            <a:spLocks noChangeArrowheads="1"/>
          </p:cNvSpPr>
          <p:nvPr/>
        </p:nvSpPr>
        <p:spPr>
          <a:xfrm>
            <a:off x="1475656" y="127978"/>
            <a:ext cx="6840760" cy="11055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800" kern="0" dirty="0" smtClean="0">
                <a:solidFill>
                  <a:srgbClr val="A50021"/>
                </a:solidFill>
              </a:rPr>
              <a:t>Süreç Akış Şeması </a:t>
            </a:r>
          </a:p>
          <a:p>
            <a:pPr eaLnBrk="1" hangingPunct="1"/>
            <a:r>
              <a:rPr lang="tr-TR" altLang="en-US" sz="2800" kern="0" dirty="0" smtClean="0">
                <a:solidFill>
                  <a:srgbClr val="A50021"/>
                </a:solidFill>
              </a:rPr>
              <a:t>Planlama aşamasında post-</a:t>
            </a:r>
            <a:r>
              <a:rPr lang="tr-TR" altLang="en-US" sz="2800" kern="0" dirty="0" err="1" smtClean="0">
                <a:solidFill>
                  <a:srgbClr val="A50021"/>
                </a:solidFill>
              </a:rPr>
              <a:t>it’lerle</a:t>
            </a:r>
            <a:r>
              <a:rPr lang="tr-TR" altLang="en-US" sz="2800" kern="0" dirty="0" smtClean="0">
                <a:solidFill>
                  <a:srgbClr val="A50021"/>
                </a:solidFill>
              </a:rPr>
              <a:t> çalışma örneği </a:t>
            </a:r>
            <a:endParaRPr lang="en-US" altLang="en-US" sz="2800" kern="0" dirty="0" smtClean="0">
              <a:solidFill>
                <a:srgbClr val="A50021"/>
              </a:solidFill>
            </a:endParaRPr>
          </a:p>
        </p:txBody>
      </p:sp>
      <p:pic>
        <p:nvPicPr>
          <p:cNvPr id="9" name="Picture 8"/>
          <p:cNvPicPr>
            <a:picLocks noChangeAspect="1"/>
          </p:cNvPicPr>
          <p:nvPr/>
        </p:nvPicPr>
        <p:blipFill>
          <a:blip r:embed="rId2"/>
          <a:stretch>
            <a:fillRect/>
          </a:stretch>
        </p:blipFill>
        <p:spPr>
          <a:xfrm>
            <a:off x="539552" y="1772816"/>
            <a:ext cx="4063558" cy="2810882"/>
          </a:xfrm>
          <a:prstGeom prst="rect">
            <a:avLst/>
          </a:prstGeom>
        </p:spPr>
      </p:pic>
      <p:sp>
        <p:nvSpPr>
          <p:cNvPr id="10" name="Rounded Rectangular Callout 9"/>
          <p:cNvSpPr/>
          <p:nvPr/>
        </p:nvSpPr>
        <p:spPr>
          <a:xfrm>
            <a:off x="6372200" y="3211266"/>
            <a:ext cx="2160240" cy="1064648"/>
          </a:xfrm>
          <a:prstGeom prst="wedgeRoundRectCallout">
            <a:avLst>
              <a:gd name="adj1" fmla="val -171620"/>
              <a:gd name="adj2" fmla="val 6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Planlama aşamasında</a:t>
            </a:r>
          </a:p>
          <a:p>
            <a:pPr algn="ctr"/>
            <a:r>
              <a:rPr lang="tr-TR" dirty="0" smtClean="0">
                <a:solidFill>
                  <a:schemeClr val="tx1"/>
                </a:solidFill>
              </a:rPr>
              <a:t>post-</a:t>
            </a:r>
            <a:r>
              <a:rPr lang="tr-TR" dirty="0" err="1" smtClean="0">
                <a:solidFill>
                  <a:schemeClr val="tx1"/>
                </a:solidFill>
              </a:rPr>
              <a:t>it’lerle</a:t>
            </a:r>
            <a:r>
              <a:rPr lang="tr-TR" dirty="0" smtClean="0">
                <a:solidFill>
                  <a:schemeClr val="tx1"/>
                </a:solidFill>
              </a:rPr>
              <a:t> çalışma</a:t>
            </a:r>
            <a:endParaRPr lang="en-US" dirty="0">
              <a:solidFill>
                <a:schemeClr val="tx1"/>
              </a:solidFill>
            </a:endParaRPr>
          </a:p>
        </p:txBody>
      </p:sp>
    </p:spTree>
    <p:extLst>
      <p:ext uri="{BB962C8B-B14F-4D97-AF65-F5344CB8AC3E}">
        <p14:creationId xmlns:p14="http://schemas.microsoft.com/office/powerpoint/2010/main" val="26372761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56</a:t>
            </a:fld>
            <a:endParaRPr lang="en-US"/>
          </a:p>
        </p:txBody>
      </p:sp>
      <p:sp>
        <p:nvSpPr>
          <p:cNvPr id="7" name="Rectangle 2"/>
          <p:cNvSpPr txBox="1">
            <a:spLocks noChangeArrowheads="1"/>
          </p:cNvSpPr>
          <p:nvPr/>
        </p:nvSpPr>
        <p:spPr>
          <a:xfrm>
            <a:off x="1475656" y="127978"/>
            <a:ext cx="6840760" cy="15119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800" kern="0" dirty="0" smtClean="0">
                <a:solidFill>
                  <a:srgbClr val="A50021"/>
                </a:solidFill>
              </a:rPr>
              <a:t>Süreç Dokümantasyonu</a:t>
            </a:r>
          </a:p>
          <a:p>
            <a:pPr eaLnBrk="1" hangingPunct="1"/>
            <a:r>
              <a:rPr lang="tr-TR" altLang="en-US" sz="2800" kern="0" dirty="0" smtClean="0">
                <a:solidFill>
                  <a:srgbClr val="A50021"/>
                </a:solidFill>
              </a:rPr>
              <a:t>Akış Şeması Örneği</a:t>
            </a:r>
          </a:p>
          <a:p>
            <a:pPr eaLnBrk="1" hangingPunct="1"/>
            <a:r>
              <a:rPr lang="tr-TR" altLang="en-US" sz="2800" kern="0" dirty="0" smtClean="0">
                <a:solidFill>
                  <a:srgbClr val="A50021"/>
                </a:solidFill>
              </a:rPr>
              <a:t>Microsoft Visio</a:t>
            </a:r>
            <a:endParaRPr lang="en-US" altLang="en-US" sz="2800" kern="0" dirty="0" smtClean="0">
              <a:solidFill>
                <a:srgbClr val="A50021"/>
              </a:solidFill>
            </a:endParaRPr>
          </a:p>
        </p:txBody>
      </p:sp>
      <p:pic>
        <p:nvPicPr>
          <p:cNvPr id="5" name="Picture 4"/>
          <p:cNvPicPr>
            <a:picLocks noChangeAspect="1"/>
          </p:cNvPicPr>
          <p:nvPr/>
        </p:nvPicPr>
        <p:blipFill>
          <a:blip r:embed="rId2"/>
          <a:stretch>
            <a:fillRect/>
          </a:stretch>
        </p:blipFill>
        <p:spPr>
          <a:xfrm>
            <a:off x="192434" y="1611949"/>
            <a:ext cx="4870700" cy="2870348"/>
          </a:xfrm>
          <a:prstGeom prst="rect">
            <a:avLst/>
          </a:prstGeom>
        </p:spPr>
      </p:pic>
      <p:pic>
        <p:nvPicPr>
          <p:cNvPr id="6" name="Picture 5"/>
          <p:cNvPicPr>
            <a:picLocks noChangeAspect="1"/>
          </p:cNvPicPr>
          <p:nvPr/>
        </p:nvPicPr>
        <p:blipFill>
          <a:blip r:embed="rId3"/>
          <a:stretch>
            <a:fillRect/>
          </a:stretch>
        </p:blipFill>
        <p:spPr>
          <a:xfrm>
            <a:off x="4789004" y="2494695"/>
            <a:ext cx="3528392" cy="3631468"/>
          </a:xfrm>
          <a:prstGeom prst="rect">
            <a:avLst/>
          </a:prstGeom>
        </p:spPr>
      </p:pic>
      <p:sp>
        <p:nvSpPr>
          <p:cNvPr id="11" name="Rectangle 10"/>
          <p:cNvSpPr/>
          <p:nvPr/>
        </p:nvSpPr>
        <p:spPr>
          <a:xfrm>
            <a:off x="251520" y="4716755"/>
            <a:ext cx="6552728" cy="471283"/>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Şekillerin anlamları öğrenilmeli</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772668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57</a:t>
            </a:fld>
            <a:endParaRPr lang="en-US"/>
          </a:p>
        </p:txBody>
      </p:sp>
      <p:sp>
        <p:nvSpPr>
          <p:cNvPr id="4" name="Rectangle 2"/>
          <p:cNvSpPr txBox="1">
            <a:spLocks noChangeArrowheads="1"/>
          </p:cNvSpPr>
          <p:nvPr/>
        </p:nvSpPr>
        <p:spPr bwMode="auto">
          <a:xfrm>
            <a:off x="3168824" y="6567"/>
            <a:ext cx="3384376"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Paylaşılanlar</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16 Ocak 2019 </a:t>
            </a:r>
            <a:endParaRPr lang="en-US" dirty="0"/>
          </a:p>
        </p:txBody>
      </p:sp>
      <p:sp>
        <p:nvSpPr>
          <p:cNvPr id="8" name="Rectangle 7"/>
          <p:cNvSpPr/>
          <p:nvPr/>
        </p:nvSpPr>
        <p:spPr>
          <a:xfrm>
            <a:off x="1079612" y="836712"/>
            <a:ext cx="8172908" cy="5620000"/>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hakkında</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KAVDEM-PETEK UZÖP</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 sunum ve videolarına erişim</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Süreç sahipleri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Rektörlük İdari süreçleriyle akademik birim idari süreçleri süreç sahibi ve müşteri/yararlanan ilişkileri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ana süreçleri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Kurumsal Değerlendirme süreçleri, kılavuzu, ölçütleri</a:t>
            </a:r>
          </a:p>
          <a:p>
            <a:pPr marL="342900" indent="-342900">
              <a:lnSpc>
                <a:spcPct val="114000"/>
              </a:lnSpc>
              <a:spcBef>
                <a:spcPct val="20000"/>
              </a:spcBef>
              <a:buFont typeface="Arial" panose="020B0604020202020204" pitchFamily="34" charset="0"/>
              <a:buChar char="•"/>
            </a:pPr>
            <a:r>
              <a:rPr lang="tr-TR" sz="2000" dirty="0" err="1">
                <a:solidFill>
                  <a:schemeClr val="accent2"/>
                </a:solidFill>
                <a:latin typeface="Tahoma" panose="020B0604030504040204" pitchFamily="34" charset="0"/>
                <a:ea typeface="Tahoma" panose="020B0604030504040204" pitchFamily="34" charset="0"/>
                <a:cs typeface="Tahoma" panose="020B0604030504040204" pitchFamily="34" charset="0"/>
              </a:rPr>
              <a:t>Universitedeki</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destek süreçler ve </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yönetiminde yararlanılan temel araçlar, süreç dokümantasyonu</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Rektörlük İdari Birimleriyle ilgili Süreç Yönetim Bilgi Sisteminden nasıl yararlanılmalı?</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tanımlama ve süreç akış şemaları için örnekler</a:t>
            </a:r>
          </a:p>
        </p:txBody>
      </p:sp>
    </p:spTree>
    <p:extLst>
      <p:ext uri="{BB962C8B-B14F-4D97-AF65-F5344CB8AC3E}">
        <p14:creationId xmlns:p14="http://schemas.microsoft.com/office/powerpoint/2010/main" val="19529844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58</a:t>
            </a:fld>
            <a:endParaRPr lang="en-US" altLang="en-US" sz="1400" smtClean="0"/>
          </a:p>
        </p:txBody>
      </p:sp>
      <p:sp>
        <p:nvSpPr>
          <p:cNvPr id="49156" name="Text Box 4"/>
          <p:cNvSpPr txBox="1">
            <a:spLocks noChangeArrowheads="1"/>
          </p:cNvSpPr>
          <p:nvPr/>
        </p:nvSpPr>
        <p:spPr bwMode="auto">
          <a:xfrm>
            <a:off x="1115616" y="2564904"/>
            <a:ext cx="7043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T</a:t>
            </a:r>
            <a:r>
              <a:rPr lang="en-US" altLang="en-US" sz="2800" dirty="0" err="1" smtClean="0">
                <a:solidFill>
                  <a:srgbClr val="C00000"/>
                </a:solidFill>
                <a:latin typeface="+mj-lt"/>
              </a:rPr>
              <a:t>eşekkürler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16 Ocak 2019 </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a:p>
        </p:txBody>
      </p:sp>
      <p:sp>
        <p:nvSpPr>
          <p:cNvPr id="3" name="Rectangle 2"/>
          <p:cNvSpPr/>
          <p:nvPr/>
        </p:nvSpPr>
        <p:spPr>
          <a:xfrm>
            <a:off x="1187624" y="2715338"/>
            <a:ext cx="6984776" cy="1338828"/>
          </a:xfrm>
          <a:prstGeom prst="rect">
            <a:avLst/>
          </a:prstGeom>
        </p:spPr>
        <p:txBody>
          <a:bodyPr wrap="square">
            <a:spAutoFit/>
          </a:bodyPr>
          <a:lstStyle/>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http://</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petek.pau.edu.tr/moodle/course/index.php?categoryid=5</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PUSULA Sistemine erişimde kullanılan kullanıcı adı ve şifreyle erişilebilir</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476672"/>
            <a:ext cx="8604448" cy="147877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Petek-KAVDEM Uzaktan Öğrenme Platformuna Erişim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16 Ocak 2019 </a:t>
            </a:r>
            <a:endParaRPr lang="en-US" sz="1050" dirty="0">
              <a:solidFill>
                <a:srgbClr val="333399"/>
              </a:solidFill>
              <a:latin typeface="+mj-lt"/>
            </a:endParaRPr>
          </a:p>
        </p:txBody>
      </p:sp>
    </p:spTree>
    <p:extLst>
      <p:ext uri="{BB962C8B-B14F-4D97-AF65-F5344CB8AC3E}">
        <p14:creationId xmlns:p14="http://schemas.microsoft.com/office/powerpoint/2010/main" val="23040477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7</a:t>
            </a:fld>
            <a:endParaRPr lang="en-US"/>
          </a:p>
        </p:txBody>
      </p:sp>
      <p:sp>
        <p:nvSpPr>
          <p:cNvPr id="3" name="Rectangle 2"/>
          <p:cNvSpPr/>
          <p:nvPr/>
        </p:nvSpPr>
        <p:spPr>
          <a:xfrm>
            <a:off x="1187624" y="2715338"/>
            <a:ext cx="6984776" cy="1754326"/>
          </a:xfrm>
          <a:prstGeom prst="rect">
            <a:avLst/>
          </a:prstGeom>
        </p:spPr>
        <p:txBody>
          <a:bodyPr wrap="square">
            <a:spAutoFit/>
          </a:bodyPr>
          <a:lstStyle/>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Web Sitesi &gt; </a:t>
            </a:r>
          </a:p>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Hakkımızda &gt; </a:t>
            </a:r>
          </a:p>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Kalite Yönetim Sistemi &gt; </a:t>
            </a:r>
          </a:p>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Gerçekleştirilen Etkinlikler</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82352" y="620688"/>
            <a:ext cx="8604448" cy="1800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50000"/>
              </a:lnSpc>
              <a:spcBef>
                <a:spcPts val="0"/>
              </a:spcBef>
              <a:spcAft>
                <a:spcPts val="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Bu eğitimin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sunum</a:t>
            </a:r>
            <a:endPar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50000"/>
              </a:lnSpc>
              <a:spcBef>
                <a:spcPts val="0"/>
              </a:spcBef>
              <a:spcAft>
                <a:spcPts val="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 videolarına erişim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16 Ocak 2019 </a:t>
            </a:r>
            <a:endParaRPr lang="en-US" sz="1050" dirty="0">
              <a:solidFill>
                <a:srgbClr val="333399"/>
              </a:solidFill>
              <a:latin typeface="+mj-lt"/>
            </a:endParaRPr>
          </a:p>
        </p:txBody>
      </p:sp>
    </p:spTree>
    <p:extLst>
      <p:ext uri="{BB962C8B-B14F-4D97-AF65-F5344CB8AC3E}">
        <p14:creationId xmlns:p14="http://schemas.microsoft.com/office/powerpoint/2010/main" val="5867614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8</a:t>
            </a:fld>
            <a:endParaRPr lang="en-US"/>
          </a:p>
        </p:txBody>
      </p:sp>
      <p:pic>
        <p:nvPicPr>
          <p:cNvPr id="4" name="Picture 3"/>
          <p:cNvPicPr>
            <a:picLocks noChangeAspect="1"/>
          </p:cNvPicPr>
          <p:nvPr/>
        </p:nvPicPr>
        <p:blipFill>
          <a:blip r:embed="rId2"/>
          <a:stretch>
            <a:fillRect/>
          </a:stretch>
        </p:blipFill>
        <p:spPr>
          <a:xfrm>
            <a:off x="401674" y="1828261"/>
            <a:ext cx="8052619" cy="3684144"/>
          </a:xfrm>
          <a:prstGeom prst="rect">
            <a:avLst/>
          </a:prstGeom>
        </p:spPr>
      </p:pic>
      <p:sp>
        <p:nvSpPr>
          <p:cNvPr id="5" name="Rectangle 2"/>
          <p:cNvSpPr txBox="1">
            <a:spLocks noChangeArrowheads="1"/>
          </p:cNvSpPr>
          <p:nvPr/>
        </p:nvSpPr>
        <p:spPr bwMode="auto">
          <a:xfrm>
            <a:off x="1043608" y="900604"/>
            <a:ext cx="7488832"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a:t>
            </a:r>
            <a:endParaRPr lang="en-US" altLang="tr-TR" sz="20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627784" y="6014393"/>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a:xfrm>
            <a:off x="2771800" y="6510982"/>
            <a:ext cx="4328120" cy="230832"/>
          </a:xfrm>
        </p:spPr>
        <p:txBody>
          <a:bodyPr/>
          <a:lstStyle/>
          <a:p>
            <a:pPr>
              <a:defRPr/>
            </a:pPr>
            <a:r>
              <a:rPr lang="en-US" sz="1050" smtClean="0">
                <a:solidFill>
                  <a:srgbClr val="003399"/>
                </a:solidFill>
                <a:latin typeface="+mj-lt"/>
              </a:rPr>
              <a:t>2017KRM004-PAÜ KalSİS Projesi Eğitimleri, 16 Ocak 2019 </a:t>
            </a:r>
            <a:endParaRPr lang="en-US" sz="1050" dirty="0">
              <a:solidFill>
                <a:srgbClr val="003399"/>
              </a:solidFill>
              <a:latin typeface="+mj-lt"/>
            </a:endParaRPr>
          </a:p>
        </p:txBody>
      </p:sp>
      <p:sp>
        <p:nvSpPr>
          <p:cNvPr id="7" name="Rectangle 2"/>
          <p:cNvSpPr txBox="1">
            <a:spLocks noChangeArrowheads="1"/>
          </p:cNvSpPr>
          <p:nvPr/>
        </p:nvSpPr>
        <p:spPr bwMode="auto">
          <a:xfrm>
            <a:off x="1233344" y="167784"/>
            <a:ext cx="7488832"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Katılımcı Seçilmesi</a:t>
            </a:r>
            <a:endParaRPr lang="en-US" altLang="tr-TR" sz="20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2699792" y="3933056"/>
            <a:ext cx="5616624"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8551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9</a:t>
            </a:fld>
            <a:endParaRPr lang="en-US"/>
          </a:p>
        </p:txBody>
      </p:sp>
      <p:pic>
        <p:nvPicPr>
          <p:cNvPr id="3" name="Picture 2"/>
          <p:cNvPicPr>
            <a:picLocks noChangeAspect="1"/>
          </p:cNvPicPr>
          <p:nvPr/>
        </p:nvPicPr>
        <p:blipFill>
          <a:blip r:embed="rId2"/>
          <a:stretch>
            <a:fillRect/>
          </a:stretch>
        </p:blipFill>
        <p:spPr>
          <a:xfrm>
            <a:off x="401455" y="1196752"/>
            <a:ext cx="8053058" cy="4790585"/>
          </a:xfrm>
          <a:prstGeom prst="rect">
            <a:avLst/>
          </a:prstGeom>
        </p:spPr>
      </p:pic>
      <p:sp>
        <p:nvSpPr>
          <p:cNvPr id="4" name="Rectangle 2"/>
          <p:cNvSpPr txBox="1">
            <a:spLocks noChangeArrowheads="1"/>
          </p:cNvSpPr>
          <p:nvPr/>
        </p:nvSpPr>
        <p:spPr bwMode="auto">
          <a:xfrm>
            <a:off x="467544" y="506561"/>
            <a:ext cx="7920880"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 (devamı)</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048000" y="6288432"/>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p:txBody>
          <a:bodyPr/>
          <a:lstStyle/>
          <a:p>
            <a:pPr>
              <a:defRPr/>
            </a:pPr>
            <a:r>
              <a:rPr lang="en-US" smtClean="0"/>
              <a:t>2017KRM004-PAÜ KalSİS Projesi Eğitimleri, 16 Ocak 2019 </a:t>
            </a:r>
            <a:endParaRPr lang="en-US"/>
          </a:p>
        </p:txBody>
      </p:sp>
      <p:sp>
        <p:nvSpPr>
          <p:cNvPr id="7" name="Rounded Rectangle 6"/>
          <p:cNvSpPr/>
          <p:nvPr/>
        </p:nvSpPr>
        <p:spPr>
          <a:xfrm>
            <a:off x="2699792" y="3140968"/>
            <a:ext cx="561662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76419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27984</TotalTime>
  <Words>4808</Words>
  <Application>Microsoft Office PowerPoint</Application>
  <PresentationFormat>On-screen Show (4:3)</PresentationFormat>
  <Paragraphs>1320</Paragraphs>
  <Slides>58</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Calibri Light</vt:lpstr>
      <vt:lpstr>Comic Sans MS</vt:lpstr>
      <vt:lpstr>Tahoma</vt:lpstr>
      <vt:lpstr>Times New Roman</vt:lpstr>
      <vt:lpstr>Wingdings</vt:lpstr>
      <vt:lpstr>Varsayılan Tasarım</vt:lpstr>
      <vt:lpstr>Custom Design</vt:lpstr>
      <vt:lpstr>“Yönetim Sistemi ve Destek Süreçlerin Tanımlanması ve  Süreç Dokümantasyonu</vt:lpstr>
      <vt:lpstr>“En iyi süreç tanımlamayı ve dokümantasyonunu  işi yapan oluşturur»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 birimin kendi süreç ve alt süreçlerini belirlemesi beklenir.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Süreç</vt:lpstr>
      <vt:lpstr>PowerPoint Presentation</vt:lpstr>
      <vt:lpstr>PowerPoint Presentation</vt:lpstr>
      <vt:lpstr>Kontrol süreci ve iyileştirme basamakları</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Vazoaktif Moleküller</dc:title>
  <dc:creator>Diler Aslan</dc:creator>
  <cp:lastModifiedBy>Diler Aslan</cp:lastModifiedBy>
  <cp:revision>2180</cp:revision>
  <cp:lastPrinted>2013-09-24T10:22:21Z</cp:lastPrinted>
  <dcterms:created xsi:type="dcterms:W3CDTF">2003-01-15T18:41:07Z</dcterms:created>
  <dcterms:modified xsi:type="dcterms:W3CDTF">2019-01-16T10:39:35Z</dcterms:modified>
</cp:coreProperties>
</file>