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864" r:id="rId3"/>
    <p:sldId id="949" r:id="rId4"/>
    <p:sldId id="1017" r:id="rId5"/>
    <p:sldId id="1004" r:id="rId6"/>
    <p:sldId id="983" r:id="rId7"/>
    <p:sldId id="988" r:id="rId8"/>
    <p:sldId id="991" r:id="rId9"/>
    <p:sldId id="998" r:id="rId10"/>
    <p:sldId id="1000" r:id="rId11"/>
    <p:sldId id="1001" r:id="rId12"/>
    <p:sldId id="1002" r:id="rId13"/>
    <p:sldId id="1003" r:id="rId14"/>
    <p:sldId id="992" r:id="rId15"/>
    <p:sldId id="994" r:id="rId16"/>
    <p:sldId id="978" r:id="rId17"/>
    <p:sldId id="979" r:id="rId18"/>
    <p:sldId id="980" r:id="rId19"/>
    <p:sldId id="981" r:id="rId20"/>
    <p:sldId id="982" r:id="rId21"/>
    <p:sldId id="1016" r:id="rId22"/>
    <p:sldId id="1005" r:id="rId23"/>
    <p:sldId id="1006" r:id="rId24"/>
    <p:sldId id="1007" r:id="rId25"/>
    <p:sldId id="1008" r:id="rId26"/>
    <p:sldId id="1009" r:id="rId27"/>
    <p:sldId id="1010" r:id="rId28"/>
    <p:sldId id="1011" r:id="rId29"/>
    <p:sldId id="1012" r:id="rId30"/>
    <p:sldId id="1013" r:id="rId31"/>
    <p:sldId id="1014" r:id="rId32"/>
    <p:sldId id="1015" r:id="rId3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6AE"/>
    <a:srgbClr val="A50021"/>
    <a:srgbClr val="181A72"/>
    <a:srgbClr val="DCF0C6"/>
    <a:srgbClr val="333399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1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585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42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104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9ardqUkg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err="1" smtClean="0">
                <a:solidFill>
                  <a:srgbClr val="A50021"/>
                </a:solidFill>
              </a:rPr>
              <a:t>Uluslararasılaşma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3284984"/>
            <a:ext cx="7750969" cy="2816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>
                <a:solidFill>
                  <a:schemeClr val="accent2"/>
                </a:solidFill>
              </a:rPr>
              <a:t>Diler </a:t>
            </a:r>
            <a:r>
              <a:rPr lang="tr-TR" altLang="en-US" sz="2400" dirty="0" smtClean="0">
                <a:solidFill>
                  <a:schemeClr val="accent2"/>
                </a:solidFill>
              </a:rPr>
              <a:t>Aslan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Kalite Koordinatörü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Kalite Komisyonu Üyesi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Merkezi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Müdürü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Tıp Fakültesi Öğretim Üyesi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910440" y="332656"/>
            <a:ext cx="5472608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Uluslararası İlişkiler Koordinatörlüğü</a:t>
            </a:r>
          </a:p>
          <a:p>
            <a:pPr eaLnBrk="1" hangingPunct="1"/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671691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>
                <a:solidFill>
                  <a:srgbClr val="0000FF"/>
                </a:solidFill>
                <a:latin typeface="Roboto"/>
              </a:rPr>
              <a:t>j)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Her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türlü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uluslararası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proje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çağrı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duyurularını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öğrenci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personeline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iletir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bilgilendirme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toplantıları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düzenler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proje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hazırlama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yürütme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konusunda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destek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sağlar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85750" indent="-285750"/>
            <a:r>
              <a:rPr lang="en-US" b="1" dirty="0">
                <a:solidFill>
                  <a:srgbClr val="0000FF"/>
                </a:solidFill>
                <a:latin typeface="Roboto"/>
              </a:rPr>
              <a:t>k)</a:t>
            </a:r>
            <a:r>
              <a:rPr lang="en-US" b="1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Üniversitenin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Avrupa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Araştırma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Alanına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entegrasyonunu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sağlamak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amacına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yönelik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olarak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Avrupa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Birliği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Çerçeve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Programları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diğer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Avrupa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Birliği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araştırma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programlarındaki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gelişmeleri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takip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eder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bireysel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kurumsal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girişimlere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destek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verir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proje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yönetimi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konularında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rehberlik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eğitim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hizmetleri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sunar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 Bu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konuda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üniversitenin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araştırma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alanında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faaliyet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gösteren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birimleriyle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örneğin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Bilimsel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Araştırma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Birimi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(BAP)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Araştırma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Uygulama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Merkezleri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koordinasyon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içinde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çalışır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85750" indent="-285750"/>
            <a:r>
              <a:rPr lang="en-US" b="1" dirty="0">
                <a:solidFill>
                  <a:srgbClr val="0000FF"/>
                </a:solidFill>
                <a:latin typeface="Roboto"/>
              </a:rPr>
              <a:t>l)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Yürütücü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veya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ortak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olarak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dahil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olunan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uluslararası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projelerin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yürütülmesine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katkıda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bulunur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projelerle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ilgili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birimlerin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koordinasyonunu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sağlar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85750" indent="-285750"/>
            <a:r>
              <a:rPr lang="en-US" b="1" dirty="0">
                <a:solidFill>
                  <a:srgbClr val="0000FF"/>
                </a:solidFill>
                <a:latin typeface="Roboto"/>
              </a:rPr>
              <a:t>m)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Üniversitenin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uluslararası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ortakları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ulusal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ortakları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diğer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üniversiteler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sanayi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gibi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arasındaki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işbirliğini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destekler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, organize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koordine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eder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Böylece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merkezli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ağ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oluşturmaya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çalışır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85750" indent="-285750"/>
            <a:r>
              <a:rPr lang="en-US" b="1" dirty="0">
                <a:solidFill>
                  <a:srgbClr val="0000FF"/>
                </a:solidFill>
                <a:latin typeface="Roboto"/>
              </a:rPr>
              <a:t>n)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Üniversitenin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uluslararası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düzeyde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tanıtımına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yönelik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olarak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her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türlü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materyalin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hazırlanmasına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katkıda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bulunur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Uluslararası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ilişkiler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alanına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giren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konularda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içinde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her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türlü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duyuru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tanıtım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bilgilendirmeyi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yaparak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yazışma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haberleşme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doküman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hazırlama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konularında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teknik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destek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sağlar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85750" indent="-285750"/>
            <a:r>
              <a:rPr lang="en-US" b="1" dirty="0">
                <a:solidFill>
                  <a:srgbClr val="0000FF"/>
                </a:solidFill>
                <a:latin typeface="Roboto"/>
              </a:rPr>
              <a:t>o)</a:t>
            </a:r>
            <a:r>
              <a:rPr lang="en-US" dirty="0">
                <a:solidFill>
                  <a:srgbClr val="0000FF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Üniversitesinin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uluslararası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projelerinden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elde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edilen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makine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teçhizat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sistem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cihaz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envanterinin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üniversitenin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ilgili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birimleri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koordinasyon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halinde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kayıt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altına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alınmasına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katkıda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bulunur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833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910440" y="332656"/>
            <a:ext cx="5472608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Pamukkale Üniversitesi Yurtdışı Öğrenci Koordinatörlüğü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910440" y="332656"/>
            <a:ext cx="5472608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Pamukkale Üniversitesi Yurtdışı Öğrenci Koordinatörlüğü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2757" y="6467155"/>
            <a:ext cx="4069432" cy="280119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Eylül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20899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30" y="5173385"/>
            <a:ext cx="7842653" cy="1314518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43" y="1211335"/>
            <a:ext cx="8538914" cy="3931920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4069122" y="4194270"/>
            <a:ext cx="1368152" cy="11789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172802" y="3068960"/>
            <a:ext cx="4393572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Örnek Çalışma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2" y="993650"/>
            <a:ext cx="8877756" cy="487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23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9" y="1155583"/>
            <a:ext cx="8782501" cy="454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76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38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" y="1136532"/>
            <a:ext cx="8757100" cy="458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35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40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127006"/>
            <a:ext cx="8769801" cy="4603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87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88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" y="1158758"/>
            <a:ext cx="8763450" cy="454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28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72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812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Panel: Türkiye’de Yükseköğretimin </a:t>
            </a:r>
            <a:r>
              <a:rPr lang="tr-TR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Uluslararasılaşması</a:t>
            </a:r>
            <a:endParaRPr lang="tr-TR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u="sng" dirty="0">
                <a:hlinkClick r:id="rId3"/>
              </a:rPr>
              <a:t>https://www.youtube.com/watch?v=qP9ardqUkgI</a:t>
            </a:r>
            <a:r>
              <a:rPr lang="tr-TR" dirty="0"/>
              <a:t> </a:t>
            </a:r>
            <a:r>
              <a:rPr lang="tr-TR" dirty="0" smtClean="0"/>
              <a:t> (Erişim: Mayıs 2019)</a:t>
            </a:r>
            <a:endParaRPr lang="tr-TR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366054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Önerilir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08 Mayıs 2019 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68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" y="1104780"/>
            <a:ext cx="8744399" cy="464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54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04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8123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 haritasının hazırlanmasında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SIPOC Diyagramı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CATWOE Analizi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Grupların süreç haritalarını hazırlamaları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366054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08 Mayıs 2019 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0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</a:t>
            </a:r>
          </a:p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Göstergeler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0098"/>
              </p:ext>
            </p:extLst>
          </p:nvPr>
        </p:nvGraphicFramePr>
        <p:xfrm>
          <a:off x="899592" y="1397657"/>
          <a:ext cx="7056784" cy="4740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1884073152"/>
                    </a:ext>
                  </a:extLst>
                </a:gridCol>
              </a:tblGrid>
              <a:tr h="38598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10- </a:t>
                      </a:r>
                      <a:r>
                        <a:rPr lang="en-US" sz="1800" u="none" strike="noStrike" dirty="0" err="1">
                          <a:effectLst/>
                        </a:rPr>
                        <a:t>Uluslarasılaşma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215" marR="9234" marT="9234" marB="0"/>
                </a:tc>
                <a:extLst>
                  <a:ext uri="{0D108BD9-81ED-4DB2-BD59-A6C34878D82A}">
                    <a16:rowId xmlns:a16="http://schemas.microsoft.com/office/drawing/2014/main" val="4047304039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3- URAP </a:t>
                      </a:r>
                      <a:r>
                        <a:rPr lang="en-US" sz="1800" u="none" strike="noStrike" dirty="0" err="1">
                          <a:effectLst/>
                        </a:rPr>
                        <a:t>Sıralaması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3557175096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4- Webometrics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1911611301"/>
                  </a:ext>
                </a:extLst>
              </a:tr>
              <a:tr h="47832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6- Erasmus </a:t>
                      </a:r>
                      <a:r>
                        <a:rPr lang="en-US" sz="1800" u="none" strike="noStrike" dirty="0" err="1">
                          <a:effectLst/>
                        </a:rPr>
                        <a:t>Gelen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 (</a:t>
                      </a:r>
                      <a:r>
                        <a:rPr lang="en-US" sz="1800" u="none" strike="noStrike" dirty="0" err="1">
                          <a:effectLst/>
                        </a:rPr>
                        <a:t>Öğrenimve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staj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hareketliliği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4003633519"/>
                  </a:ext>
                </a:extLst>
              </a:tr>
              <a:tr h="450626">
                <a:tc>
                  <a:txBody>
                    <a:bodyPr/>
                    <a:lstStyle/>
                    <a:p>
                      <a:pPr marL="285750" indent="-285750" algn="l" fontAlgn="t"/>
                      <a:r>
                        <a:rPr lang="en-US" sz="1800" u="none" strike="noStrike" dirty="0">
                          <a:effectLst/>
                        </a:rPr>
                        <a:t>7- Erasmus </a:t>
                      </a:r>
                      <a:r>
                        <a:rPr lang="en-US" sz="1800" u="none" strike="noStrike" dirty="0" err="1">
                          <a:effectLst/>
                        </a:rPr>
                        <a:t>Gelen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elemanı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 (</a:t>
                      </a:r>
                      <a:r>
                        <a:rPr lang="en-US" sz="1800" u="none" strike="noStrike" dirty="0" err="1">
                          <a:effectLst/>
                        </a:rPr>
                        <a:t>Ders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verme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ve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eğitim</a:t>
                      </a:r>
                      <a:r>
                        <a:rPr lang="tr-TR" sz="1800" u="none" strike="noStrike" dirty="0" smtClean="0">
                          <a:effectLst/>
                        </a:rPr>
                        <a:t>  </a:t>
                      </a:r>
                      <a:r>
                        <a:rPr lang="en-US" sz="1800" u="none" strike="noStrike" dirty="0" smtClean="0">
                          <a:effectLst/>
                        </a:rPr>
                        <a:t>alma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677299331"/>
                  </a:ext>
                </a:extLst>
              </a:tr>
              <a:tr h="4506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8- Erasmus </a:t>
                      </a:r>
                      <a:r>
                        <a:rPr lang="en-US" sz="1800" u="none" strike="noStrike" dirty="0" err="1">
                          <a:effectLst/>
                        </a:rPr>
                        <a:t>Giden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 (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ve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staj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hareketliliği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3715191350"/>
                  </a:ext>
                </a:extLst>
              </a:tr>
              <a:tr h="450626">
                <a:tc>
                  <a:txBody>
                    <a:bodyPr/>
                    <a:lstStyle/>
                    <a:p>
                      <a:pPr marL="400050" indent="-400050" algn="l" fontAlgn="t"/>
                      <a:r>
                        <a:rPr lang="en-US" sz="1800" u="none" strike="noStrike" dirty="0">
                          <a:effectLst/>
                        </a:rPr>
                        <a:t>9- Erasmus </a:t>
                      </a:r>
                      <a:r>
                        <a:rPr lang="en-US" sz="1800" u="none" strike="noStrike" dirty="0" err="1">
                          <a:effectLst/>
                        </a:rPr>
                        <a:t>Giden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öğretimelemanı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 (</a:t>
                      </a:r>
                      <a:r>
                        <a:rPr lang="en-US" sz="1800" u="none" strike="noStrike" dirty="0" err="1">
                          <a:effectLst/>
                        </a:rPr>
                        <a:t>Ders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verme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ve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eğitim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alma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1707733323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10- </a:t>
                      </a:r>
                      <a:r>
                        <a:rPr lang="en-US" sz="1800" u="none" strike="noStrike" dirty="0" err="1">
                          <a:effectLst/>
                        </a:rPr>
                        <a:t>Farabi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Gelen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576338175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11- </a:t>
                      </a:r>
                      <a:r>
                        <a:rPr lang="en-US" sz="1800" u="none" strike="noStrike" dirty="0" err="1">
                          <a:effectLst/>
                        </a:rPr>
                        <a:t>Farabi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Giden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3594088511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12- </a:t>
                      </a:r>
                      <a:r>
                        <a:rPr lang="en-US" sz="1800" u="none" strike="noStrike" dirty="0" err="1">
                          <a:effectLst/>
                        </a:rPr>
                        <a:t>Mevlana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gelen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4171430832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13- Mevlana Giden Öğrenci Sayısı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168767335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14- </a:t>
                      </a:r>
                      <a:r>
                        <a:rPr lang="en-US" sz="1800" u="none" strike="noStrike" dirty="0" err="1">
                          <a:effectLst/>
                        </a:rPr>
                        <a:t>Mevlana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Gelen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elemanı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2497711003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15- </a:t>
                      </a:r>
                      <a:r>
                        <a:rPr lang="en-US" sz="1800" u="none" strike="noStrike" dirty="0" err="1">
                          <a:effectLst/>
                        </a:rPr>
                        <a:t>Mevlana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Giden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elemanı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322" marR="9234" marT="9234" marB="0"/>
                </a:tc>
                <a:extLst>
                  <a:ext uri="{0D108BD9-81ED-4DB2-BD59-A6C34878D82A}">
                    <a16:rowId xmlns:a16="http://schemas.microsoft.com/office/drawing/2014/main" val="2773063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2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Stratejik Plan 2019-2023</a:t>
            </a:r>
          </a:p>
        </p:txBody>
      </p:sp>
    </p:spTree>
    <p:extLst>
      <p:ext uri="{BB962C8B-B14F-4D97-AF65-F5344CB8AC3E}">
        <p14:creationId xmlns:p14="http://schemas.microsoft.com/office/powerpoint/2010/main" val="10713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49958" y="476672"/>
            <a:ext cx="4393572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Uluslararası İlişkiler Koordinatörlüğü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553376" y="202964"/>
            <a:ext cx="6060100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Uluslararası İlişkiler Koordinatörlüğün Görev ve Sorumlulukları 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236939"/>
            <a:ext cx="80808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Roboto"/>
              </a:rPr>
              <a:t>Uluslararası</a:t>
            </a:r>
            <a:r>
              <a:rPr lang="en-US" dirty="0">
                <a:solidFill>
                  <a:srgbClr val="0000FF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Roboto"/>
              </a:rPr>
              <a:t>İlişkiler</a:t>
            </a:r>
            <a:r>
              <a:rPr lang="en-US" dirty="0">
                <a:solidFill>
                  <a:srgbClr val="0000FF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Roboto"/>
              </a:rPr>
              <a:t>Koordinatörlüğün</a:t>
            </a:r>
            <a:r>
              <a:rPr lang="en-US" dirty="0">
                <a:solidFill>
                  <a:srgbClr val="0000FF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Roboto"/>
              </a:rPr>
              <a:t>Görev</a:t>
            </a:r>
            <a:r>
              <a:rPr lang="en-US" dirty="0">
                <a:solidFill>
                  <a:srgbClr val="0000FF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Roboto"/>
              </a:rPr>
              <a:t>ve</a:t>
            </a:r>
            <a:r>
              <a:rPr lang="en-US" dirty="0">
                <a:solidFill>
                  <a:srgbClr val="0000FF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Roboto"/>
              </a:rPr>
              <a:t>Sorumlulukları</a:t>
            </a:r>
            <a:r>
              <a:rPr lang="en-US" dirty="0">
                <a:solidFill>
                  <a:srgbClr val="0000FF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Roboto"/>
              </a:rPr>
              <a:t>şöyledir</a:t>
            </a:r>
            <a:r>
              <a:rPr lang="en-US" dirty="0">
                <a:solidFill>
                  <a:srgbClr val="0000FF"/>
                </a:solidFill>
                <a:latin typeface="Roboto"/>
              </a:rPr>
              <a:t>:</a:t>
            </a:r>
            <a:endParaRPr lang="en-US" dirty="0">
              <a:solidFill>
                <a:srgbClr val="333333"/>
              </a:solidFill>
              <a:latin typeface="Roboto"/>
            </a:endParaRPr>
          </a:p>
          <a:p>
            <a:r>
              <a:rPr lang="en-US" dirty="0">
                <a:solidFill>
                  <a:srgbClr val="0000FF"/>
                </a:solidFill>
                <a:latin typeface="Roboto"/>
              </a:rPr>
              <a:t/>
            </a:r>
            <a:br>
              <a:rPr lang="en-US" dirty="0">
                <a:solidFill>
                  <a:srgbClr val="0000FF"/>
                </a:solidFill>
                <a:latin typeface="Roboto"/>
              </a:rPr>
            </a:br>
            <a:endParaRPr lang="en-US" dirty="0">
              <a:solidFill>
                <a:srgbClr val="333333"/>
              </a:solidFill>
              <a:latin typeface="Roboto"/>
            </a:endParaRPr>
          </a:p>
          <a:p>
            <a:pPr marL="342900" indent="-342900"/>
            <a:r>
              <a:rPr lang="en-US" b="1" dirty="0">
                <a:solidFill>
                  <a:srgbClr val="0000FF"/>
                </a:solidFill>
                <a:latin typeface="Roboto"/>
              </a:rPr>
              <a:t>a)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Yabancı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ülkelerdeki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yüksek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öğrenim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kurumları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diğer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organizasyonlar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yapılan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işbirliği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anlaşmalarının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protokollerinin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hazırlık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yürütme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çalışmalarını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yapar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342900" indent="-342900"/>
            <a:r>
              <a:rPr lang="en-US" b="1" dirty="0">
                <a:solidFill>
                  <a:srgbClr val="0000FF"/>
                </a:solidFill>
                <a:latin typeface="Roboto"/>
              </a:rPr>
              <a:t>b)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Avrupa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Birliği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Eğitim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Programları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(Erasmus , Comenius , Leonardo da Vinci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Grundtvig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vb.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gibi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programların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alt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alanlarıyla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ilgili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olarak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Devlet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Planlama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Teşkilatı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AB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Eğitim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Gençlik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Programları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Merkezi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Başkanlığı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Ulusal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Ajans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veya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Avrupa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Komisyonu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tarafından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Erasmus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Hareketlilik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veya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diğer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proje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başlıkları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konusunda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yapılan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teklif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çağrılarını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değerlendirir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başvuruları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yapar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sözleşmeleri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imzalar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düzenli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olarak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ara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final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raporlarını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gönderir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Tüm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faaliyetlerin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organizasyonunu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yapar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gerekli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altyapı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çalışmalarını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gerçekleştirir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programlara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katılımın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nitelik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nicelik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yönünden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arttırılmasını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sağlar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342900" indent="-342900"/>
            <a:r>
              <a:rPr lang="en-US" b="1" dirty="0">
                <a:solidFill>
                  <a:srgbClr val="0000FF"/>
                </a:solidFill>
                <a:latin typeface="Roboto"/>
              </a:rPr>
              <a:t>c)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 smtClean="0">
                <a:solidFill>
                  <a:srgbClr val="333333"/>
                </a:solidFill>
                <a:latin typeface="Roboto"/>
              </a:rPr>
              <a:t>Üniversitenin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Avrupa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Yüksek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Öğrenim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Alanına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entegrasyonu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ilgili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çalışmaları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destekler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.</a:t>
            </a:r>
            <a:endParaRPr lang="en-US" dirty="0">
              <a:solidFill>
                <a:srgbClr val="33333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368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910440" y="332656"/>
            <a:ext cx="5472608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Uluslararası İlişkiler Koordinatörlüğü</a:t>
            </a:r>
          </a:p>
          <a:p>
            <a:pPr eaLnBrk="1" hangingPunct="1"/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321318"/>
            <a:ext cx="8316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b="1" dirty="0">
                <a:solidFill>
                  <a:srgbClr val="0000FF"/>
                </a:solidFill>
                <a:latin typeface="Roboto"/>
              </a:rPr>
              <a:t>d)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Anlaşmalar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protokoller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çerçevesinde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(Erasmus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Programı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gibi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gerçekleşen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öğrenci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personel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hareketliliğinde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seçim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aşamasından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hareketliliğin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organizasyonu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takibi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sonuçlandırılmasına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kadar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tüm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işlerin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koordinasyonunu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yürütülmesini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sağlar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28600" indent="-228600"/>
            <a:r>
              <a:rPr lang="en-US" b="1" dirty="0">
                <a:solidFill>
                  <a:srgbClr val="0000FF"/>
                </a:solidFill>
                <a:latin typeface="Roboto"/>
              </a:rPr>
              <a:t>e)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Üniversiteye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gelen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yabancı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öğrencilerin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personelin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her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türlü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başvuru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kabul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karşılama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yerleştirme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takiplerinin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yapılmasını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sağlar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28600" indent="-228600"/>
            <a:r>
              <a:rPr lang="en-US" b="1" dirty="0">
                <a:solidFill>
                  <a:srgbClr val="0000FF"/>
                </a:solidFill>
                <a:latin typeface="Roboto"/>
              </a:rPr>
              <a:t>f)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Yurtdışına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giden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öğrenci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personelin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hareketliliği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için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gerekli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işlemlerin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gerçekleştirilmesiyle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ilgili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prosedürleri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uygular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resmi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yazıları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hazırlar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kişileri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yönlendirir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yol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gösterir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28600" indent="-228600"/>
            <a:r>
              <a:rPr lang="en-US" b="1" dirty="0">
                <a:solidFill>
                  <a:srgbClr val="0000FF"/>
                </a:solidFill>
                <a:latin typeface="Roboto"/>
              </a:rPr>
              <a:t>g)</a:t>
            </a:r>
            <a:r>
              <a:rPr lang="en-US" b="1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Çalışma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alanına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giren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tüm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ulusal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uluslararası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eğitim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fuar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konferans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seminer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vb.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aktivitelerde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Üniversitenin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temsilini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sağlar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28600" indent="-228600"/>
            <a:r>
              <a:rPr lang="en-US" b="1" dirty="0">
                <a:solidFill>
                  <a:srgbClr val="0000FF"/>
                </a:solidFill>
                <a:latin typeface="Roboto"/>
              </a:rPr>
              <a:t>h)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Uluslararası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organizasyonlar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ilişkilerde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üyelik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başvurularını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bilgi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güncellemelerini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yazışmaları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yapar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takip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eder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</a:p>
          <a:p>
            <a:pPr marL="228600" indent="-228600"/>
            <a:r>
              <a:rPr lang="en-US" b="1" dirty="0" err="1">
                <a:solidFill>
                  <a:srgbClr val="0000FF"/>
                </a:solidFill>
                <a:latin typeface="Roboto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Roboto"/>
              </a:rPr>
              <a:t>)</a:t>
            </a:r>
            <a:r>
              <a:rPr lang="en-US" b="1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Yurtdışındaki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üniversitelerle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yürütülecek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olan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lisans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yüksek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lisans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doktora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programlarının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hazırlık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yürütme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aşamalarında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ilgili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birimlere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destek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sağlar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koordinasyonunu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gerçekleştirir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Yurtdışı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/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yurtiçi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kaynaklı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proje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başvuruları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yapar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veya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başvuru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yapan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birimleri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destekl</a:t>
            </a:r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40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28949</TotalTime>
  <Words>880</Words>
  <Application>Microsoft Office PowerPoint</Application>
  <PresentationFormat>On-screen Show (4:3)</PresentationFormat>
  <Paragraphs>209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Roboto</vt:lpstr>
      <vt:lpstr>Tahoma</vt:lpstr>
      <vt:lpstr>Times New Roman</vt:lpstr>
      <vt:lpstr>Varsayılan Tasarım</vt:lpstr>
      <vt:lpstr>Custom Design</vt:lpstr>
      <vt:lpstr>Süreç Dokümantasyonu Eğitimi Uluslararasılaşma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2281</cp:revision>
  <cp:lastPrinted>2013-09-24T10:22:21Z</cp:lastPrinted>
  <dcterms:created xsi:type="dcterms:W3CDTF">2003-01-15T18:41:07Z</dcterms:created>
  <dcterms:modified xsi:type="dcterms:W3CDTF">2019-05-08T09:55:43Z</dcterms:modified>
</cp:coreProperties>
</file>