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1038" r:id="rId3"/>
    <p:sldId id="1003" r:id="rId4"/>
    <p:sldId id="1007" r:id="rId5"/>
    <p:sldId id="1009" r:id="rId6"/>
    <p:sldId id="1010" r:id="rId7"/>
    <p:sldId id="1011" r:id="rId8"/>
    <p:sldId id="1015" r:id="rId9"/>
    <p:sldId id="1016" r:id="rId10"/>
    <p:sldId id="1017" r:id="rId11"/>
    <p:sldId id="1018" r:id="rId12"/>
    <p:sldId id="1019" r:id="rId13"/>
    <p:sldId id="1020" r:id="rId14"/>
    <p:sldId id="1022" r:id="rId15"/>
    <p:sldId id="1023" r:id="rId16"/>
    <p:sldId id="1024" r:id="rId17"/>
    <p:sldId id="1025" r:id="rId18"/>
    <p:sldId id="1027" r:id="rId19"/>
    <p:sldId id="1028" r:id="rId20"/>
    <p:sldId id="1026" r:id="rId21"/>
    <p:sldId id="1029" r:id="rId22"/>
    <p:sldId id="1030" r:id="rId23"/>
    <p:sldId id="1031" r:id="rId24"/>
    <p:sldId id="1033" r:id="rId25"/>
    <p:sldId id="1036" r:id="rId26"/>
    <p:sldId id="1034" r:id="rId27"/>
    <p:sldId id="1035" r:id="rId28"/>
    <p:sldId id="1037" r:id="rId29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A50021"/>
    <a:srgbClr val="181A72"/>
    <a:srgbClr val="DCF0C6"/>
    <a:srgbClr val="1216AE"/>
    <a:srgbClr val="FFCCFF"/>
    <a:srgbClr val="0066FF"/>
    <a:srgbClr val="A3FBFB"/>
    <a:srgbClr val="00FFCC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0493" autoAdjust="0"/>
  </p:normalViewPr>
  <p:slideViewPr>
    <p:cSldViewPr>
      <p:cViewPr varScale="1">
        <p:scale>
          <a:sx n="88" d="100"/>
          <a:sy n="88" d="100"/>
        </p:scale>
        <p:origin x="1652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6E407F4-A499-458F-AC3F-EF894E189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75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 dirty="0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4063" indent="-2889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8875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401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87563" indent="-2317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447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019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591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16363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560FCC-2F57-4093-8670-D36A108A922F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0550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8B25B-BFFD-47D1-A3C5-25CCFE689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3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9D51C-DF53-43D1-AEC3-457A91E5D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2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8F36A-633A-4323-8F3D-F7986C0DF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1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41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74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18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50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28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00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50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60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3964" y="6511172"/>
            <a:ext cx="3896072" cy="208111"/>
          </a:xfrm>
          <a:ln/>
        </p:spPr>
        <p:txBody>
          <a:bodyPr/>
          <a:lstStyle>
            <a:lvl1pPr>
              <a:defRPr sz="1050">
                <a:solidFill>
                  <a:srgbClr val="33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</a:t>
            </a:r>
            <a:r>
              <a:rPr lang="tr-TR" dirty="0" smtClean="0"/>
              <a:t>09 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A909C909-1AEF-482A-9402-771828023E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3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10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57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8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5EF11-B518-41E0-A888-5D7C25CB4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0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149E9-4861-44A7-9654-886759201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DEED4-4212-478D-BED7-2074731C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9FFB-59EC-410C-8E2C-86CA5BB3A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7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83350"/>
            <a:ext cx="4040088" cy="280119"/>
          </a:xfrm>
          <a:ln/>
        </p:spPr>
        <p:txBody>
          <a:bodyPr/>
          <a:lstStyle>
            <a:lvl1pPr>
              <a:defRPr sz="1050">
                <a:solidFill>
                  <a:srgbClr val="333399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</a:t>
            </a:r>
            <a:r>
              <a:rPr lang="tr-TR" dirty="0" smtClean="0"/>
              <a:t>9</a:t>
            </a:r>
            <a:r>
              <a:rPr lang="en-US" dirty="0" smtClean="0"/>
              <a:t>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1AE22-8014-4564-BCD7-FB836EBB2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6" descr="C:\Users\Diler\Pictures\pau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31750"/>
            <a:ext cx="10414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878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A387D-7B6D-4938-8997-518F93D5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0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DC4AB-46A8-4A33-84B5-C0598E75FC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8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91ECF4C-D575-4644-8564-C859B4C42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 smtClean="0"/>
              <a:t>2017KRM004-PAÜ </a:t>
            </a:r>
            <a:r>
              <a:rPr lang="tr-TR" dirty="0" err="1" smtClean="0"/>
              <a:t>KalSİS</a:t>
            </a:r>
            <a:r>
              <a:rPr lang="tr-TR" dirty="0" smtClean="0"/>
              <a:t> Projesi Eğitimleri, 09 Mayıs 2019 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04246-F30F-42F9-90A1-9A5CEA31CF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98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C619DA7-3A2C-4066-B615-D681A21821B6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>
          <a:xfrm>
            <a:off x="269775" y="260648"/>
            <a:ext cx="8604448" cy="2664296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1200"/>
              </a:spcBef>
              <a:spcAft>
                <a:spcPts val="1800"/>
              </a:spcAft>
            </a:pPr>
            <a:r>
              <a:rPr lang="tr-TR" altLang="en-US" sz="3200" dirty="0" smtClean="0">
                <a:solidFill>
                  <a:srgbClr val="A50021"/>
                </a:solidFill>
              </a:rPr>
              <a:t>Süreç Dokümantasyonu </a:t>
            </a:r>
            <a:r>
              <a:rPr lang="tr-TR" altLang="en-US" sz="3200" dirty="0" smtClean="0">
                <a:solidFill>
                  <a:srgbClr val="A50021"/>
                </a:solidFill>
              </a:rPr>
              <a:t>Eğitimi</a:t>
            </a:r>
            <a:br>
              <a:rPr lang="tr-TR" altLang="en-US" sz="3200" dirty="0" smtClean="0">
                <a:solidFill>
                  <a:srgbClr val="A50021"/>
                </a:solidFill>
              </a:rPr>
            </a:br>
            <a:r>
              <a:rPr lang="tr-TR" altLang="en-US" sz="3200" dirty="0" smtClean="0">
                <a:solidFill>
                  <a:srgbClr val="A50021"/>
                </a:solidFill>
              </a:rPr>
              <a:t>Destek Süreçler</a:t>
            </a:r>
            <a:r>
              <a:rPr lang="tr-TR" altLang="en-US" sz="3200">
                <a:solidFill>
                  <a:srgbClr val="A50021"/>
                </a:solidFill>
              </a:rPr>
              <a:t/>
            </a:r>
            <a:br>
              <a:rPr lang="tr-TR" altLang="en-US" sz="3200">
                <a:solidFill>
                  <a:srgbClr val="A50021"/>
                </a:solidFill>
              </a:rPr>
            </a:br>
            <a:r>
              <a:rPr lang="tr-TR" altLang="en-US" sz="3200" smtClean="0">
                <a:solidFill>
                  <a:srgbClr val="A50021"/>
                </a:solidFill>
              </a:rPr>
              <a:t>«Pamukkale </a:t>
            </a:r>
            <a:r>
              <a:rPr lang="tr-TR" altLang="en-US" sz="3200" dirty="0" smtClean="0">
                <a:solidFill>
                  <a:srgbClr val="A50021"/>
                </a:solidFill>
              </a:rPr>
              <a:t>Üniversitesi Rektörlük Birimleri için </a:t>
            </a:r>
            <a:r>
              <a:rPr lang="tr-TR" altLang="en-US" sz="3200" smtClean="0">
                <a:solidFill>
                  <a:srgbClr val="A50021"/>
                </a:solidFill>
              </a:rPr>
              <a:t>hazırlanmış olan Sür</a:t>
            </a:r>
            <a:r>
              <a:rPr lang="tr-TR" altLang="en-US" sz="3200" smtClean="0">
                <a:solidFill>
                  <a:srgbClr val="A50021"/>
                </a:solidFill>
              </a:rPr>
              <a:t>eçler»</a:t>
            </a:r>
            <a:endParaRPr lang="en-US" altLang="en-US" sz="3200" dirty="0" smtClean="0">
              <a:solidFill>
                <a:srgbClr val="A50021"/>
              </a:solidFill>
            </a:endParaRP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96515" y="3284984"/>
            <a:ext cx="7750969" cy="28162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tr-TR" altLang="en-US" sz="2400" dirty="0">
                <a:solidFill>
                  <a:schemeClr val="accent2"/>
                </a:solidFill>
              </a:rPr>
              <a:t>Diler </a:t>
            </a:r>
            <a:r>
              <a:rPr lang="tr-TR" altLang="en-US" sz="2400" dirty="0" smtClean="0">
                <a:solidFill>
                  <a:schemeClr val="accent2"/>
                </a:solidFill>
              </a:rPr>
              <a:t>Aslan</a:t>
            </a:r>
          </a:p>
          <a:p>
            <a:pPr algn="ctr" eaLnBrk="1" hangingPunct="1">
              <a:buFontTx/>
              <a:buNone/>
            </a:pPr>
            <a:r>
              <a:rPr lang="tr-TR" altLang="en-US" sz="2000" dirty="0" smtClean="0">
                <a:solidFill>
                  <a:schemeClr val="accent2"/>
                </a:solidFill>
              </a:rPr>
              <a:t>PAÜ Kalite Koordinatörü</a:t>
            </a:r>
          </a:p>
          <a:p>
            <a:pPr algn="ctr" eaLnBrk="1" hangingPunct="1">
              <a:buFontTx/>
              <a:buNone/>
            </a:pPr>
            <a:r>
              <a:rPr lang="tr-TR" altLang="en-US" sz="2000" dirty="0" smtClean="0">
                <a:solidFill>
                  <a:schemeClr val="accent2"/>
                </a:solidFill>
              </a:rPr>
              <a:t>Kalite Komisyonu Üyesi</a:t>
            </a:r>
          </a:p>
          <a:p>
            <a:pPr algn="ctr" eaLnBrk="1" hangingPunct="1">
              <a:buFontTx/>
              <a:buNone/>
            </a:pPr>
            <a:r>
              <a:rPr lang="tr-TR" altLang="en-US" sz="2000" dirty="0" smtClean="0">
                <a:solidFill>
                  <a:schemeClr val="accent2"/>
                </a:solidFill>
              </a:rPr>
              <a:t>PAÜ </a:t>
            </a:r>
            <a:r>
              <a:rPr lang="tr-TR" altLang="en-US" sz="2000" dirty="0">
                <a:solidFill>
                  <a:schemeClr val="accent2"/>
                </a:solidFill>
              </a:rPr>
              <a:t>Kalite Yönetimi ve Veri </a:t>
            </a:r>
            <a:r>
              <a:rPr lang="tr-TR" altLang="en-US" sz="2000" dirty="0" smtClean="0">
                <a:solidFill>
                  <a:schemeClr val="accent2"/>
                </a:solidFill>
              </a:rPr>
              <a:t>Değerlendirme (KAVDEM) </a:t>
            </a:r>
            <a:r>
              <a:rPr lang="tr-TR" altLang="en-US" sz="2000" dirty="0">
                <a:solidFill>
                  <a:schemeClr val="accent2"/>
                </a:solidFill>
              </a:rPr>
              <a:t>Uygulama ve Araştırma Merkezi</a:t>
            </a:r>
          </a:p>
          <a:p>
            <a:pPr algn="ctr" eaLnBrk="1" hangingPunct="1">
              <a:buFontTx/>
              <a:buNone/>
            </a:pPr>
            <a:r>
              <a:rPr lang="tr-TR" altLang="en-US" sz="2000" dirty="0" smtClean="0">
                <a:solidFill>
                  <a:schemeClr val="accent2"/>
                </a:solidFill>
              </a:rPr>
              <a:t>Müdürü</a:t>
            </a:r>
          </a:p>
          <a:p>
            <a:pPr algn="ctr" eaLnBrk="1" hangingPunct="1">
              <a:buFontTx/>
              <a:buNone/>
            </a:pPr>
            <a:r>
              <a:rPr lang="tr-TR" altLang="en-US" sz="2000" dirty="0" smtClean="0">
                <a:solidFill>
                  <a:schemeClr val="accent2"/>
                </a:solidFill>
              </a:rPr>
              <a:t>Tıp Fakültesi Öğretim Üyesi</a:t>
            </a:r>
            <a:endParaRPr lang="en-US" altLang="en-US" sz="1800" dirty="0">
              <a:solidFill>
                <a:schemeClr val="accent2"/>
              </a:solidFill>
            </a:endParaRPr>
          </a:p>
        </p:txBody>
      </p:sp>
      <p:pic>
        <p:nvPicPr>
          <p:cNvPr id="2054" name="Picture 6" descr="C:\Users\Diler\Pictures\pau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10414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2017KRM004-PAÜ KalSİS Projesi Eğitimleri, 09 Mayıs 2019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3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187624" y="548680"/>
            <a:ext cx="707638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400" kern="0" dirty="0">
                <a:solidFill>
                  <a:srgbClr val="A50021"/>
                </a:solidFill>
              </a:rPr>
              <a:t>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– 2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687824"/>
              </p:ext>
            </p:extLst>
          </p:nvPr>
        </p:nvGraphicFramePr>
        <p:xfrm>
          <a:off x="971600" y="1655672"/>
          <a:ext cx="7776864" cy="4819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40-a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Maddesi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 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40-a Ve 40-d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Maddesi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Görevlendirmeler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Başka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Kurumdan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Paü</a:t>
                      </a:r>
                      <a:r>
                        <a:rPr lang="en-CA" sz="2200" u="none" strike="noStrike" dirty="0" smtClean="0">
                          <a:effectLst/>
                        </a:rPr>
                        <a:t>' Ye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Özlük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Dosyası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Aktarım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Paü’den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Başka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Giden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Özlük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Dosyası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Aktarım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Mal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Bildirimi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Birim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Faaliyet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Raporunun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Akademik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Sicil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8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Disiplin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Ceza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27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 Yurt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Yüksek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Lisans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Doktora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Öğrencilerinin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079612" y="483815"/>
            <a:ext cx="7128792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400" kern="0" dirty="0">
                <a:solidFill>
                  <a:srgbClr val="A50021"/>
                </a:solidFill>
              </a:rPr>
              <a:t>Daire Başkanlığı -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3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37275"/>
              </p:ext>
            </p:extLst>
          </p:nvPr>
        </p:nvGraphicFramePr>
        <p:xfrm>
          <a:off x="755576" y="1334280"/>
          <a:ext cx="7776864" cy="48874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1814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35.Madde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Araştırma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Görevlisi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Kadrosunun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Lisansüstü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Başka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Üniversiteye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Tahsisi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6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Diğer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Üniversitelerden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Mecburi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0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Kadro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Derecesi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Değişikliği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0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Yurtdışı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Uzatma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6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Akademik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Atanma-nakil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6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35.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Madde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Kadrosu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Başka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Olup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Paü’de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Lisansüstü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Yapılması</a:t>
                      </a:r>
                      <a:r>
                        <a:rPr lang="en-CA" sz="2200" u="none" strike="noStrike" dirty="0" smtClean="0">
                          <a:effectLst/>
                        </a:rPr>
                        <a:t> 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0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Diğer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Üniversitelerde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Mecburi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41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Uzmanlığını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</a:t>
                      </a:r>
                      <a:r>
                        <a:rPr lang="en-CA" sz="2200" u="none" strike="noStrike" dirty="0" smtClean="0">
                          <a:effectLst/>
                        </a:rPr>
                        <a:t> Da Yan Dal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Uzmanlığını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Tamamlayan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Asistanların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69674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000" kern="0" dirty="0">
                <a:solidFill>
                  <a:srgbClr val="A50021"/>
                </a:solidFill>
              </a:rPr>
              <a:t>Süreç </a:t>
            </a:r>
            <a:r>
              <a:rPr lang="tr-TR" altLang="en-US" sz="20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0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0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0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000" kern="0" dirty="0">
                <a:solidFill>
                  <a:srgbClr val="A50021"/>
                </a:solidFill>
              </a:rPr>
              <a:t>Daire Başkanlığı - </a:t>
            </a:r>
            <a:r>
              <a:rPr lang="tr-TR" altLang="en-US" sz="2000" kern="0" dirty="0" smtClean="0">
                <a:solidFill>
                  <a:srgbClr val="A50021"/>
                </a:solidFill>
              </a:rPr>
              <a:t>4</a:t>
            </a:r>
            <a:endParaRPr lang="en-US" altLang="en-US" sz="1800" kern="0" dirty="0">
              <a:solidFill>
                <a:srgbClr val="A50021"/>
              </a:solidFill>
            </a:endParaRPr>
          </a:p>
          <a:p>
            <a:pPr eaLnBrk="1" hangingPunct="1"/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429159"/>
              </p:ext>
            </p:extLst>
          </p:nvPr>
        </p:nvGraphicFramePr>
        <p:xfrm>
          <a:off x="1115616" y="1456694"/>
          <a:ext cx="7416824" cy="4713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16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271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Yardımcı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Doçent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Görevlisi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Okutman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Uzman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Araştırma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Görevlisi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Uzatım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2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Naklen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51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Engelli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Çalıştırma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2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Görevde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Yükselme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2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Açıktan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87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Çalışan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Naklen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Başka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Kurumlara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Yurt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Geçici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Korunmaya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Muhtaç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Çocukların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Çalıştırılması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99512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400" kern="0" dirty="0">
                <a:solidFill>
                  <a:srgbClr val="A50021"/>
                </a:solidFill>
              </a:rPr>
              <a:t>Daire Başkanlığı -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5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33548"/>
              </p:ext>
            </p:extLst>
          </p:nvPr>
        </p:nvGraphicFramePr>
        <p:xfrm>
          <a:off x="1043608" y="1567802"/>
          <a:ext cx="7560840" cy="4584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75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Şehit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Gazi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Yakınlarının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Çalıştırılması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3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Unvan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Değişikliği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4/B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Sözleşmeli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Çalıştırma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4/C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Geçici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Çalıştırma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Aylık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Maaş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Hesaplama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Şantiye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Tazminatı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Ücretlerinin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Nakil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Bildirim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Emekli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İkramiyesi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65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Sgk'ya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Bildirimi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413992" y="467804"/>
            <a:ext cx="7272808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400" kern="0" dirty="0">
                <a:solidFill>
                  <a:srgbClr val="A50021"/>
                </a:solidFill>
              </a:rPr>
              <a:t>Daire Başkanlığı -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6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955458"/>
              </p:ext>
            </p:extLst>
          </p:nvPr>
        </p:nvGraphicFramePr>
        <p:xfrm>
          <a:off x="1259632" y="1419569"/>
          <a:ext cx="7344816" cy="4778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Doğum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Yardımı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Süreç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Analizi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Fazla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Karşılığının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Sendika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Kesintisi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Yetkili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Sendika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Belirleme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8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İşe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Yeni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Başlayan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Kısıtlı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Maaş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Hesaplama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Yurtdışı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Maaş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Hesaplama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Aday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Memurların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Görevde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Yükselme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Eğitimi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Ünvan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Değişikliği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Sınav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Eğitim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34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Müstafi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259632" y="404664"/>
            <a:ext cx="699512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Personel </a:t>
            </a:r>
            <a:r>
              <a:rPr lang="tr-TR" altLang="en-US" sz="2400" kern="0" dirty="0">
                <a:solidFill>
                  <a:srgbClr val="A50021"/>
                </a:solidFill>
              </a:rPr>
              <a:t>Daire Başkanlığı -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7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432373"/>
              </p:ext>
            </p:extLst>
          </p:nvPr>
        </p:nvGraphicFramePr>
        <p:xfrm>
          <a:off x="1187624" y="1543886"/>
          <a:ext cx="7344816" cy="4597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İstifa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Ssk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Bağkur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Birleştirme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Askerlik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Değerlendirme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Fiili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Zammı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Yabancı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Dil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Tazminatı</a:t>
                      </a:r>
                      <a:r>
                        <a:rPr lang="en-CA" sz="2200" u="none" strike="noStrike" dirty="0" smtClean="0">
                          <a:effectLst/>
                        </a:rPr>
                        <a:t> (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Kpds</a:t>
                      </a:r>
                      <a:r>
                        <a:rPr lang="en-CA" sz="2200" u="none" strike="noStrike" dirty="0" smtClean="0">
                          <a:effectLst/>
                        </a:rPr>
                        <a:t>)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Onaylarının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Alınması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Emeklilik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Öğrenim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Değerlendirmeleri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1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Açıktan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Atanan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Asalet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Onaylarının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Alınması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72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Askerlik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Borçlanma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331640" y="415031"/>
            <a:ext cx="7128792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Öğrenci İşleri Daire Başkanlığı -1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885834"/>
              </p:ext>
            </p:extLst>
          </p:nvPr>
        </p:nvGraphicFramePr>
        <p:xfrm>
          <a:off x="971600" y="1412776"/>
          <a:ext cx="7632848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Yeni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Kazanan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Kayıt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Yatay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Geçiş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Dikey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Geçiş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Özel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Yetenek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Kazanan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Af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Yasası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Kayıt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Özel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Kayıt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ÖĞRENCİ KİMLİĞİ ÇIKARMA Ve YENİLEME SÜRECİ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0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Kayıp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Kimliği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Çıkarma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187624" y="548680"/>
            <a:ext cx="705678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Öğrenci </a:t>
            </a:r>
            <a:r>
              <a:rPr lang="tr-TR" altLang="en-US" sz="2400" kern="0" dirty="0">
                <a:solidFill>
                  <a:srgbClr val="A50021"/>
                </a:solidFill>
              </a:rPr>
              <a:t>İşleri 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-2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096286"/>
              </p:ext>
            </p:extLst>
          </p:nvPr>
        </p:nvGraphicFramePr>
        <p:xfrm>
          <a:off x="981944" y="1628800"/>
          <a:ext cx="7704856" cy="46805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Ekle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Sil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Onayla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Formlarını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Tasnif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Etme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Not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Kontrol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Formlarını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Tasnif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Etme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0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Belgesi</a:t>
                      </a:r>
                      <a:r>
                        <a:rPr lang="en-CA" sz="2200" u="none" strike="noStrike" dirty="0" smtClean="0">
                          <a:effectLst/>
                        </a:rPr>
                        <a:t> Alma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Temsilcisi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Seçme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Yaz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Öğretimi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İşleyiş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Farabi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Programı</a:t>
                      </a:r>
                      <a:r>
                        <a:rPr lang="en-CA" sz="2200" u="none" strike="noStrike" dirty="0" smtClean="0">
                          <a:effectLst/>
                        </a:rPr>
                        <a:t> İle Gide</a:t>
                      </a:r>
                      <a:r>
                        <a:rPr lang="tr-TR" sz="2200" u="none" strike="noStrike" dirty="0" smtClean="0">
                          <a:effectLst/>
                        </a:rPr>
                        <a:t>s</a:t>
                      </a:r>
                      <a:r>
                        <a:rPr lang="en-CA" sz="2200" u="none" strike="noStrike" dirty="0" smtClean="0">
                          <a:effectLst/>
                        </a:rPr>
                        <a:t>n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Farabi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Programları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05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Ayrılma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Belgesi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Çıkarma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68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187624" y="493460"/>
            <a:ext cx="7128792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Bilgi Yönetimi Sistemi’nde 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Öğrenci </a:t>
            </a:r>
            <a:r>
              <a:rPr lang="tr-TR" altLang="en-US" sz="2400" kern="0" dirty="0">
                <a:solidFill>
                  <a:srgbClr val="A50021"/>
                </a:solidFill>
              </a:rPr>
              <a:t>İşleri 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-3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349133"/>
              </p:ext>
            </p:extLst>
          </p:nvPr>
        </p:nvGraphicFramePr>
        <p:xfrm>
          <a:off x="827584" y="1628804"/>
          <a:ext cx="7992888" cy="38705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Erkek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Askerlik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Burs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Tek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Sınavı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Diploma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Akademik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Takvim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Lisansüstü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Öğrenci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Yazışmaları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55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Eğitim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Öğretim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Mevzuat</a:t>
                      </a:r>
                      <a:r>
                        <a:rPr lang="en-CA" sz="2200" u="none" strike="noStrike" dirty="0" smtClean="0">
                          <a:effectLst/>
                        </a:rPr>
                        <a:t> -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Müfredat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Çalışmalarını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Koordine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Etme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12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Bütçenin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68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259632" y="404664"/>
            <a:ext cx="699512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İdari Ve Mali İşler Daire Başkanlığı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327187"/>
              </p:ext>
            </p:extLst>
          </p:nvPr>
        </p:nvGraphicFramePr>
        <p:xfrm>
          <a:off x="1043608" y="1412772"/>
          <a:ext cx="7632848" cy="49940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09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Kuruma</a:t>
                      </a:r>
                      <a:r>
                        <a:rPr lang="en-CA" sz="2200" u="none" strike="noStrike" dirty="0" smtClean="0">
                          <a:effectLst/>
                        </a:rPr>
                        <a:t> Ait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Araçların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İstekliye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Edilmesi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Trafik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Sigortası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Yapılması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Teknik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Hizmetler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Kamu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Konutları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Giriş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Kamu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Konutları</a:t>
                      </a:r>
                      <a:r>
                        <a:rPr lang="en-CA" sz="2200" u="none" strike="noStrike" dirty="0" smtClean="0">
                          <a:effectLst/>
                        </a:rPr>
                        <a:t> Geri Alma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Genel</a:t>
                      </a:r>
                      <a:r>
                        <a:rPr lang="en-CA" sz="2200" u="none" strike="noStrike" dirty="0" smtClean="0">
                          <a:effectLst/>
                        </a:rPr>
                        <a:t> Satın Alma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Kiralama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Yolluk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Tahakkuk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Hizmetleri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09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Görevden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Ayrılan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Taşınırları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İade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Dayanıklı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Taşınırların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Yıllık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Kontrolü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7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Personele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Teslim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1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54211" y="188640"/>
            <a:ext cx="8362950" cy="6492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Yer Alan </a:t>
            </a:r>
            <a:r>
              <a:rPr lang="tr-TR" altLang="en-US" sz="2400" kern="0" dirty="0">
                <a:solidFill>
                  <a:srgbClr val="A50021"/>
                </a:solidFill>
              </a:rPr>
              <a:t>Süreçler </a:t>
            </a:r>
          </a:p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Hukuk Müşavirliği</a:t>
            </a: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849243"/>
              </p:ext>
            </p:extLst>
          </p:nvPr>
        </p:nvGraphicFramePr>
        <p:xfrm>
          <a:off x="554211" y="1484786"/>
          <a:ext cx="7978230" cy="4536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78230">
                  <a:extLst>
                    <a:ext uri="{9D8B030D-6E8A-4147-A177-3AD203B41FA5}">
                      <a16:colId xmlns:a16="http://schemas.microsoft.com/office/drawing/2014/main" val="351148647"/>
                    </a:ext>
                  </a:extLst>
                </a:gridCol>
              </a:tblGrid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Tarafından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Açılan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Adli</a:t>
                      </a:r>
                      <a:r>
                        <a:rPr lang="en-CA" sz="1600" u="none" strike="noStrike" dirty="0" smtClean="0">
                          <a:effectLst/>
                        </a:rPr>
                        <a:t> Ve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Yargı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Davaları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0939209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Karşı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Açılan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Adli</a:t>
                      </a:r>
                      <a:r>
                        <a:rPr lang="en-CA" sz="1600" u="none" strike="noStrike" dirty="0" smtClean="0">
                          <a:effectLst/>
                        </a:rPr>
                        <a:t> Ve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İdari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Yargı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Davaları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Kurumun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Alacaklı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Olduğu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İcra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Takipleri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Kurumun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Borçlu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Olduğu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İcra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Takipleri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Tarafından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Çekilen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İhtarname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Noter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Veya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Resmi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Kurumdan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İhtarname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Haciz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İhbarnamesi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Hukuki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Mütaalalar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Karşı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Yapılan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Delil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Tespiti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Tarafından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Yapılan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Delil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Tespiti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5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Kurum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Alacağının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Terkini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6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Avanstan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Yapılan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Ödemeler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313801"/>
                  </a:ext>
                </a:extLst>
              </a:tr>
              <a:tr h="3066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1600" u="none" strike="noStrike" dirty="0" err="1" smtClean="0">
                          <a:effectLst/>
                        </a:rPr>
                        <a:t>Hukuki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Uyuşmazlık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Değerlendirme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Komisyonu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Sekreterya</a:t>
                      </a:r>
                      <a:r>
                        <a:rPr lang="en-CA" sz="1600" u="none" strike="noStrike" dirty="0" smtClean="0">
                          <a:effectLst/>
                        </a:rPr>
                        <a:t>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1600" u="none" strike="noStrike" dirty="0" smtClean="0">
                          <a:effectLst/>
                        </a:rPr>
                        <a:t>  </a:t>
                      </a:r>
                      <a:r>
                        <a:rPr lang="en-CA" sz="1600" u="none" strike="noStrike" dirty="0" err="1" smtClean="0">
                          <a:effectLst/>
                        </a:rPr>
                        <a:t>Süreci</a:t>
                      </a:r>
                      <a:endParaRPr lang="en-CA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8376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2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705678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Bilgi İşlem Daire Başkanlığı -1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342703"/>
              </p:ext>
            </p:extLst>
          </p:nvPr>
        </p:nvGraphicFramePr>
        <p:xfrm>
          <a:off x="971600" y="1412772"/>
          <a:ext cx="7704857" cy="4987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4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Analiz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Tasarım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Yazılım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Geliştirme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Test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Eğitim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Arayüz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İyileştirme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/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Revizyon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Çağrı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Merkezi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Problem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Çözme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Bütçe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Gelen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Evrak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Hizmet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İzin Ve Rapor Alma Süreci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2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Değiştirilebilir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Parça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Temin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55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55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82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413992" y="369584"/>
            <a:ext cx="7272808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Bilgi </a:t>
            </a:r>
            <a:r>
              <a:rPr lang="tr-TR" altLang="en-US" sz="2400" kern="0" dirty="0">
                <a:solidFill>
                  <a:srgbClr val="A50021"/>
                </a:solidFill>
              </a:rPr>
              <a:t>İşlem 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-2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329066"/>
              </p:ext>
            </p:extLst>
          </p:nvPr>
        </p:nvGraphicFramePr>
        <p:xfrm>
          <a:off x="1115616" y="1412774"/>
          <a:ext cx="7560840" cy="408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Kablolu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/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Kablosuz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Arıza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Giderme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Akıllı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Kart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Basım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Tanımlama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Hesap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Açma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Server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Kablosuz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Cihazları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Kablosuz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Cihazları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Genişletme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Kablolu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Cihazları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Kablolu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Cihazları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Genişletme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Yüksek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Hesaplama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Grıd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Sistemleri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5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Yüksek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Hesaplama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Grıd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Sistemleri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Destek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83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547664" y="415344"/>
            <a:ext cx="6984776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Bilgi </a:t>
            </a:r>
            <a:r>
              <a:rPr lang="tr-TR" altLang="en-US" sz="2400" kern="0" dirty="0">
                <a:solidFill>
                  <a:srgbClr val="A50021"/>
                </a:solidFill>
              </a:rPr>
              <a:t>İşlem 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-3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89712"/>
              </p:ext>
            </p:extLst>
          </p:nvPr>
        </p:nvGraphicFramePr>
        <p:xfrm>
          <a:off x="837928" y="1682329"/>
          <a:ext cx="7848872" cy="3777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Web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Sayfaları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Alt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Yapı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Tasarım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Web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Sayfaları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Güncelleme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Web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Sayfaları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Tasarım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Bakım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Ekipman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Temini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Arıza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Giderme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Akıllı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Kart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Cihaz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Problemlerini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Giderme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Hazır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Yazılım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Uyarlama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76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7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403648" y="404664"/>
            <a:ext cx="705678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Kütüphane Ve Dokümantasyon Daire Başkanlığı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202809"/>
              </p:ext>
            </p:extLst>
          </p:nvPr>
        </p:nvGraphicFramePr>
        <p:xfrm>
          <a:off x="1043608" y="1700805"/>
          <a:ext cx="7776864" cy="45365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Dokümantasyon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Kaynak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Sağlama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Kullanıcı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Referans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Hizmetleri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Yayım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Dokümantasyon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Kaynak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Sağlama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Kullanıcı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Referans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Hizmetleri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Yayım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9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78023" y="400803"/>
            <a:ext cx="6912768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Yapı İşleri ve Teknik Daire Başkanlığı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179233"/>
              </p:ext>
            </p:extLst>
          </p:nvPr>
        </p:nvGraphicFramePr>
        <p:xfrm>
          <a:off x="1115616" y="1700808"/>
          <a:ext cx="7488832" cy="374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İhale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Kesin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Hesap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Değerlendirme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Yapım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İhale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Kesin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Hesap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Değerlendirme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Yapım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52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9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705678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Kamu Düzeni Ve Güvenlik Hizmetleri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541797"/>
              </p:ext>
            </p:extLst>
          </p:nvPr>
        </p:nvGraphicFramePr>
        <p:xfrm>
          <a:off x="1187624" y="1556792"/>
          <a:ext cx="7344816" cy="2376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813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Olay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İnceleme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13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Nöbet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Hazırlama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9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99512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Kongre Kültür Merkezi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220414"/>
              </p:ext>
            </p:extLst>
          </p:nvPr>
        </p:nvGraphicFramePr>
        <p:xfrm>
          <a:off x="1115616" y="1844824"/>
          <a:ext cx="7488832" cy="3448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Organizasyon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Talep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Gerçekleştirme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92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331640" y="382665"/>
            <a:ext cx="7128792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Bilimsel Araştırma Projeleri Koordinatörlüğü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599998"/>
              </p:ext>
            </p:extLst>
          </p:nvPr>
        </p:nvGraphicFramePr>
        <p:xfrm>
          <a:off x="1197968" y="1484784"/>
          <a:ext cx="7488832" cy="1620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16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Bap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Genel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16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Bap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Projelerini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Koordine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16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Satın Alma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23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746716" y="6504986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72132" y="6266861"/>
            <a:ext cx="2133600" cy="476250"/>
          </a:xfrm>
        </p:spPr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83568" y="360281"/>
            <a:ext cx="8362950" cy="1080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800" kern="0" dirty="0">
                <a:solidFill>
                  <a:srgbClr val="A50021"/>
                </a:solidFill>
              </a:rPr>
              <a:t>Süreç </a:t>
            </a:r>
            <a:r>
              <a:rPr lang="tr-TR" altLang="en-US" sz="28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8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800" kern="0" dirty="0">
                <a:solidFill>
                  <a:srgbClr val="A50021"/>
                </a:solidFill>
              </a:rPr>
              <a:t>Yer Alan </a:t>
            </a:r>
            <a:r>
              <a:rPr lang="tr-TR" altLang="en-US" sz="2800" kern="0" dirty="0" smtClean="0">
                <a:solidFill>
                  <a:srgbClr val="A50021"/>
                </a:solidFill>
              </a:rPr>
              <a:t>Süreçler Basın ve Halkla İlişkiler  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42531"/>
              </p:ext>
            </p:extLst>
          </p:nvPr>
        </p:nvGraphicFramePr>
        <p:xfrm>
          <a:off x="1043608" y="1290396"/>
          <a:ext cx="7247724" cy="48245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47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71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Afiş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Broşür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Davetiye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Katalog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Tasarım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Basım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1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Eğitim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Fuarlarına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Katılım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1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Günlük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Gazetelerin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Derlenmesi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718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Haber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578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Yerel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Ulusal</a:t>
                      </a:r>
                      <a:r>
                        <a:rPr lang="en-CA" sz="2200" u="none" strike="noStrike" dirty="0" smtClean="0">
                          <a:effectLst/>
                        </a:rPr>
                        <a:t> Basın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Mensuplarının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Etkinliklere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Davet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0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1" y="476672"/>
            <a:ext cx="648072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Bilgi </a:t>
            </a:r>
            <a:r>
              <a:rPr lang="tr-TR" altLang="en-US" sz="2400" kern="0" dirty="0">
                <a:solidFill>
                  <a:srgbClr val="A50021"/>
                </a:solidFill>
              </a:rPr>
              <a:t>Sistemi’nde Yer Alan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Strateji Geliştirme Daire Başkanlığı 1</a:t>
            </a:r>
            <a:endParaRPr lang="en-US" altLang="en-US" sz="2000" kern="0" dirty="0" smtClean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964228"/>
              </p:ext>
            </p:extLst>
          </p:nvPr>
        </p:nvGraphicFramePr>
        <p:xfrm>
          <a:off x="1043609" y="1268759"/>
          <a:ext cx="7488832" cy="5368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Bütçe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6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Diploma,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Kimlik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Kartı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Yüksek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Lisans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Yatay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Geçiş</a:t>
                      </a:r>
                      <a:r>
                        <a:rPr lang="en-CA" sz="2200" u="none" strike="noStrike" dirty="0" smtClean="0">
                          <a:effectLst/>
                        </a:rPr>
                        <a:t>,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Muafiyet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Sınavı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Gelirleri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Kantin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Kafeterya</a:t>
                      </a:r>
                      <a:r>
                        <a:rPr lang="en-CA" sz="2200" u="none" strike="noStrike" dirty="0" smtClean="0">
                          <a:effectLst/>
                        </a:rPr>
                        <a:t> Kira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Gelirleri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Kira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Tahsilatı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6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İlgili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Kişilerden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Zamanında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Ödenmeyen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Borçlara</a:t>
                      </a:r>
                      <a:r>
                        <a:rPr lang="en-CA" sz="2200" u="none" strike="noStrike" dirty="0" smtClean="0">
                          <a:effectLst/>
                        </a:rPr>
                        <a:t> Ait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Faiz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Tahsilatı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İlgili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Kişilerden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Alacaklar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Tahsilatı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561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Yurt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Görevlendirilmelerinden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Doğan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Borç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Tahsilatı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İdare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Faaliyet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Raporu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5610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Kurumsal</a:t>
                      </a:r>
                      <a:r>
                        <a:rPr lang="en-CA" sz="2200" u="none" strike="noStrike" dirty="0" smtClean="0">
                          <a:effectLst/>
                        </a:rPr>
                        <a:t> Mali Durum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Beklentiler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Raporu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70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Likit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Karşılığı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Kayıt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22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902328" y="476672"/>
            <a:ext cx="7488832" cy="7920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Alan Süreçler </a:t>
            </a:r>
            <a:endParaRPr lang="tr-TR" altLang="en-US" sz="2400" kern="0" dirty="0">
              <a:solidFill>
                <a:srgbClr val="A50021"/>
              </a:solidFill>
            </a:endParaRPr>
          </a:p>
          <a:p>
            <a:pPr eaLnBrk="1" hangingPunct="1"/>
            <a:r>
              <a:rPr lang="tr-TR" altLang="en-US" sz="2400" kern="0" dirty="0" smtClean="0">
                <a:solidFill>
                  <a:srgbClr val="A50021"/>
                </a:solidFill>
              </a:rPr>
              <a:t>Strateji Geliştirme Daire Başkanlığı 2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30961"/>
              </p:ext>
            </p:extLst>
          </p:nvPr>
        </p:nvGraphicFramePr>
        <p:xfrm>
          <a:off x="683568" y="1667304"/>
          <a:ext cx="7848872" cy="47048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091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İcmal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Finansman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Programını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Değiştirmeyen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Ödeneklerin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Revize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Edilmesi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9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Performans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Programı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Şartname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Ücreti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Alış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91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Bakanlık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Tarafından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Gerçekleştirilecek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Aktarkma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91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Öz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Gelirlerin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Kaydı</a:t>
                      </a:r>
                      <a:r>
                        <a:rPr lang="en-CA" sz="2200" u="none" strike="noStrike" dirty="0" smtClean="0">
                          <a:effectLst/>
                        </a:rPr>
                        <a:t> Ve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Muhasebeleştirilmesi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İşlemleri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9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Evrak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Kadro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Dağıtım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Cetvelleri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Kontrol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Sözleşmeli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Sayıları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Kontrol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49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Yönetmelik</a:t>
                      </a:r>
                      <a:r>
                        <a:rPr lang="en-CA" sz="2200" u="none" strike="noStrike" dirty="0" smtClean="0">
                          <a:effectLst/>
                        </a:rPr>
                        <a:t>/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Yönerge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Tasarılarının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İncelenmesi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6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219374" y="380515"/>
            <a:ext cx="7137300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Süreçler </a:t>
            </a:r>
            <a:endParaRPr lang="tr-TR" altLang="en-US" sz="2400" kern="0" dirty="0">
              <a:solidFill>
                <a:srgbClr val="A50021"/>
              </a:solidFill>
            </a:endParaRPr>
          </a:p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Strateji Geliştirme Daire Başkanlığı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3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517957"/>
              </p:ext>
            </p:extLst>
          </p:nvPr>
        </p:nvGraphicFramePr>
        <p:xfrm>
          <a:off x="1043608" y="1412776"/>
          <a:ext cx="7488832" cy="4373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Banka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Gönderme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Emri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Talimat</a:t>
                      </a:r>
                      <a:r>
                        <a:rPr lang="en-CA" sz="2200" u="none" strike="noStrike" dirty="0" smtClean="0">
                          <a:effectLst/>
                        </a:rPr>
                        <a:t> Verme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Banka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Hareketlerinin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Muhasebeleştirilmesi</a:t>
                      </a:r>
                      <a:r>
                        <a:rPr lang="en-CA" sz="2200" u="none" strike="noStrike" dirty="0" smtClean="0">
                          <a:effectLst/>
                        </a:rPr>
                        <a:t> 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Çek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Düzenlemek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Sureti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Bankadan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Yapılması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7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Ek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Dersler</a:t>
                      </a:r>
                      <a:r>
                        <a:rPr lang="en-CA" sz="2200" u="none" strike="noStrike" dirty="0" smtClean="0">
                          <a:effectLst/>
                        </a:rPr>
                        <a:t> İle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İlgili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Belgelerin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Bankaya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Gönderilmesi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Kamu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Zararı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Borçlarının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Tahsilatı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Kasa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Fazlasının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Bankaya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Gönderilmesi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41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Maaşların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Ödenmesi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Teminat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Mektubunun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Alınması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Teminat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Mektubunun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İadesi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55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Stratejik</a:t>
                      </a:r>
                      <a:r>
                        <a:rPr lang="en-CA" sz="2200" u="none" strike="noStrike" dirty="0" smtClean="0">
                          <a:effectLst/>
                        </a:rPr>
                        <a:t> Plan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Hazırlama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73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69674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Süreçler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Sağlık </a:t>
            </a:r>
            <a:r>
              <a:rPr lang="tr-TR" altLang="en-US" sz="2400" kern="0" dirty="0">
                <a:solidFill>
                  <a:srgbClr val="A50021"/>
                </a:solidFill>
              </a:rPr>
              <a:t>Kültür Ve Spor Daire Başkanlığı 1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210359"/>
              </p:ext>
            </p:extLst>
          </p:nvPr>
        </p:nvGraphicFramePr>
        <p:xfrm>
          <a:off x="755576" y="1628437"/>
          <a:ext cx="7776864" cy="43928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Pazarlık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Arşiv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İmha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Demirbaş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Malzeme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Terkin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İşlemleri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Depo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Malzeme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Çıkış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Depo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Malzeme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Girişi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4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Devlet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Malzeme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Ofisi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Kzö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İşten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Ayrılma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Doğrudan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Temin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Hizmet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Alımı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Taşınır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Kayıt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77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69674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Bilgi </a:t>
            </a:r>
            <a:r>
              <a:rPr lang="tr-TR" altLang="en-US" sz="2400" kern="0" dirty="0">
                <a:solidFill>
                  <a:srgbClr val="A50021"/>
                </a:solidFill>
              </a:rPr>
              <a:t>Sistemi’nde Yer Alan Süreçler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Sağlık Kültür Ve Spor Daire Başkanlığı 2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283348"/>
              </p:ext>
            </p:extLst>
          </p:nvPr>
        </p:nvGraphicFramePr>
        <p:xfrm>
          <a:off x="899592" y="1340771"/>
          <a:ext cx="7848872" cy="4968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Topluluk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Etkinlikleri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Kzö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Çalışma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Takibi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Ücret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Ödeme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Doğrudan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Temin Mal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Alım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Et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Balık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Kurumu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Tedarik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Harcırah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Ödeme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Kzö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Seçimi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Ve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İşe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Başlama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368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Mediko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Yemek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Bursu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İşlemleri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Yeni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Topluluk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Kurulum</a:t>
                      </a:r>
                      <a:r>
                        <a:rPr lang="en-CA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CA" sz="2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3242">
                <a:tc>
                  <a:txBody>
                    <a:bodyPr/>
                    <a:lstStyle/>
                    <a:p>
                      <a:pPr algn="l" rtl="0" fontAlgn="ctr"/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17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26700" y="6563949"/>
            <a:ext cx="4040088" cy="280119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2017KRM004-PAÜ </a:t>
            </a:r>
            <a:r>
              <a:rPr lang="en-US" dirty="0" err="1" smtClean="0"/>
              <a:t>KalSİS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r>
              <a:rPr lang="en-US" dirty="0" smtClean="0"/>
              <a:t> </a:t>
            </a:r>
            <a:r>
              <a:rPr lang="en-US" dirty="0" err="1" smtClean="0"/>
              <a:t>Eğitimleri</a:t>
            </a:r>
            <a:r>
              <a:rPr lang="en-US" dirty="0" smtClean="0"/>
              <a:t>, 09 </a:t>
            </a:r>
            <a:r>
              <a:rPr lang="en-US" dirty="0" err="1" smtClean="0"/>
              <a:t>Mayıs</a:t>
            </a:r>
            <a:r>
              <a:rPr lang="en-US" dirty="0" smtClean="0"/>
              <a:t> 2019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1AE22-8014-4564-BCD7-FB836EBB2DB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1691680" y="476672"/>
            <a:ext cx="6696744" cy="50827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sz="2400" kern="0" dirty="0">
                <a:solidFill>
                  <a:srgbClr val="A50021"/>
                </a:solidFill>
              </a:rPr>
              <a:t>Süreç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Yönetimi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Bilgi Sistemi’nde </a:t>
            </a:r>
            <a:r>
              <a:rPr lang="tr-TR" altLang="en-US" sz="2400" kern="0" dirty="0">
                <a:solidFill>
                  <a:srgbClr val="A50021"/>
                </a:solidFill>
              </a:rPr>
              <a:t>Yer Alan </a:t>
            </a:r>
            <a:r>
              <a:rPr lang="tr-TR" altLang="en-US" sz="2400" kern="0" dirty="0" smtClean="0">
                <a:solidFill>
                  <a:srgbClr val="A50021"/>
                </a:solidFill>
              </a:rPr>
              <a:t>Süreçler Personel Daire Başkanlığı - 1</a:t>
            </a:r>
            <a:endParaRPr lang="en-US" altLang="en-US" sz="2000" kern="0" dirty="0">
              <a:solidFill>
                <a:srgbClr val="A50021"/>
              </a:solidFill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991524"/>
              </p:ext>
            </p:extLst>
          </p:nvPr>
        </p:nvGraphicFramePr>
        <p:xfrm>
          <a:off x="971600" y="1584648"/>
          <a:ext cx="7632848" cy="5273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31.Madde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Ders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39.Madde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Yurtiçi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39.Madde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Uzun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Yurtdışı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2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39.Madde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Dışına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Kısa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Yurtiçi-yurtdışı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2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smtClean="0">
                          <a:effectLst/>
                        </a:rPr>
                        <a:t>39.Madde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Kapsamında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Üniversiteye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Gelen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Personelin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Kısa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Süreli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Yurtiçi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Görevlendirme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Doğum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Nedeniyle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Sağlık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Aktivasyonu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Açılma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Yıllık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İzin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Askerlik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Nedeniyle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Ücretsiz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İzin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Doğum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Nedeniyle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Ücretsiz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İzin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55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CA" sz="2200" u="none" strike="noStrike" dirty="0" err="1" smtClean="0">
                          <a:effectLst/>
                        </a:rPr>
                        <a:t>Doğum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Öncesi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İzin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Aktarımı</a:t>
                      </a:r>
                      <a:r>
                        <a:rPr lang="en-CA" sz="2200" u="none" strike="noStrike" dirty="0" smtClean="0">
                          <a:effectLst/>
                        </a:rPr>
                        <a:t> </a:t>
                      </a:r>
                      <a:r>
                        <a:rPr lang="en-CA" sz="2200" u="none" strike="noStrike" dirty="0" err="1" smtClean="0">
                          <a:effectLst/>
                        </a:rPr>
                        <a:t>Süreci</a:t>
                      </a:r>
                      <a:endParaRPr lang="en-CA" sz="2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57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28857</TotalTime>
  <Words>1711</Words>
  <Application>Microsoft Office PowerPoint</Application>
  <PresentationFormat>On-screen Show (4:3)</PresentationFormat>
  <Paragraphs>324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Tahoma</vt:lpstr>
      <vt:lpstr>Varsayılan Tasarım</vt:lpstr>
      <vt:lpstr>Custom Design</vt:lpstr>
      <vt:lpstr>Süreç Dokümantasyonu Eğitimi Destek Süreçler «Pamukkale Üniversitesi Rektörlük Birimleri için hazırlanmış olan Süreçler»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Vazoaktif Moleküller</dc:title>
  <dc:creator>Diler Aslan</dc:creator>
  <cp:lastModifiedBy>Diler Aslan</cp:lastModifiedBy>
  <cp:revision>2309</cp:revision>
  <cp:lastPrinted>2013-09-24T10:22:21Z</cp:lastPrinted>
  <dcterms:created xsi:type="dcterms:W3CDTF">2003-01-15T18:41:07Z</dcterms:created>
  <dcterms:modified xsi:type="dcterms:W3CDTF">2019-05-10T11:25:43Z</dcterms:modified>
</cp:coreProperties>
</file>