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6"/>
  </p:notesMasterIdLst>
  <p:sldIdLst>
    <p:sldId id="864" r:id="rId3"/>
    <p:sldId id="949" r:id="rId4"/>
    <p:sldId id="1003" r:id="rId5"/>
    <p:sldId id="1004" r:id="rId6"/>
    <p:sldId id="1007" r:id="rId7"/>
    <p:sldId id="1009" r:id="rId8"/>
    <p:sldId id="1010" r:id="rId9"/>
    <p:sldId id="1011" r:id="rId10"/>
    <p:sldId id="1012" r:id="rId11"/>
    <p:sldId id="1013" r:id="rId12"/>
    <p:sldId id="978" r:id="rId13"/>
    <p:sldId id="979" r:id="rId14"/>
    <p:sldId id="996" r:id="rId15"/>
    <p:sldId id="1001" r:id="rId16"/>
    <p:sldId id="1002" r:id="rId17"/>
    <p:sldId id="1031" r:id="rId18"/>
    <p:sldId id="1014" r:id="rId19"/>
    <p:sldId id="1015" r:id="rId20"/>
    <p:sldId id="1016" r:id="rId21"/>
    <p:sldId id="1017" r:id="rId22"/>
    <p:sldId id="1018" r:id="rId23"/>
    <p:sldId id="1019" r:id="rId24"/>
    <p:sldId id="1020" r:id="rId25"/>
    <p:sldId id="1021" r:id="rId26"/>
    <p:sldId id="1022" r:id="rId27"/>
    <p:sldId id="1023" r:id="rId28"/>
    <p:sldId id="1024" r:id="rId29"/>
    <p:sldId id="1025" r:id="rId30"/>
    <p:sldId id="1026" r:id="rId31"/>
    <p:sldId id="1027" r:id="rId32"/>
    <p:sldId id="1028" r:id="rId33"/>
    <p:sldId id="1029" r:id="rId34"/>
    <p:sldId id="1030" r:id="rId35"/>
  </p:sldIdLst>
  <p:sldSz cx="9144000" cy="6858000" type="screen4x3"/>
  <p:notesSz cx="70104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A50021"/>
    <a:srgbClr val="181A72"/>
    <a:srgbClr val="DCF0C6"/>
    <a:srgbClr val="1216AE"/>
    <a:srgbClr val="FFCCFF"/>
    <a:srgbClr val="0066FF"/>
    <a:srgbClr val="A3FBFB"/>
    <a:srgbClr val="00FFCC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9" autoAdjust="0"/>
    <p:restoredTop sz="90493" autoAdjust="0"/>
  </p:normalViewPr>
  <p:slideViewPr>
    <p:cSldViewPr>
      <p:cViewPr varScale="1">
        <p:scale>
          <a:sx n="88" d="100"/>
          <a:sy n="88" d="100"/>
        </p:scale>
        <p:origin x="1652" y="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5388" y="692150"/>
            <a:ext cx="4619625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387850"/>
            <a:ext cx="5607050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Asıl metin stillerini düzenlemek için tıklatın</a:t>
            </a:r>
          </a:p>
          <a:p>
            <a:pPr lvl="1"/>
            <a:r>
              <a:rPr lang="en-US" noProof="0" smtClean="0"/>
              <a:t>İkinci düzey</a:t>
            </a:r>
          </a:p>
          <a:p>
            <a:pPr lvl="2"/>
            <a:r>
              <a:rPr lang="en-US" noProof="0" smtClean="0"/>
              <a:t>Üçüncü düzey</a:t>
            </a:r>
          </a:p>
          <a:p>
            <a:pPr lvl="3"/>
            <a:r>
              <a:rPr lang="en-US" noProof="0" smtClean="0"/>
              <a:t>Dördüncü düzey</a:t>
            </a:r>
          </a:p>
          <a:p>
            <a:pPr lvl="4"/>
            <a:r>
              <a:rPr lang="en-US" noProof="0" smtClean="0"/>
              <a:t>Beşinci düzey</a:t>
            </a:r>
          </a:p>
        </p:txBody>
      </p:sp>
      <p:sp>
        <p:nvSpPr>
          <p:cNvPr id="921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2525"/>
            <a:ext cx="3038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772525"/>
            <a:ext cx="3038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6E407F4-A499-458F-AC3F-EF894E189E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7750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2 Not Yer Tutucusu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en-US" dirty="0" smtClean="0"/>
          </a:p>
        </p:txBody>
      </p:sp>
      <p:sp>
        <p:nvSpPr>
          <p:cNvPr id="51204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4063" indent="-288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58875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24013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87563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44763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01963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59163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16363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B560FCC-2F57-4093-8670-D36A108A922F}" type="slidenum">
              <a:rPr lang="en-US" altLang="en-US" smtClean="0"/>
              <a:pPr eaLnBrk="1" hangingPunct="1">
                <a:spcBef>
                  <a:spcPct val="0"/>
                </a:spcBef>
              </a:pPr>
              <a:t>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2142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2 Not Yer Tutucusu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en-US" dirty="0" smtClean="0"/>
          </a:p>
        </p:txBody>
      </p:sp>
      <p:sp>
        <p:nvSpPr>
          <p:cNvPr id="51204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4063" indent="-288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58875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24013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87563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44763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01963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59163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16363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B560FCC-2F57-4093-8670-D36A108A922F}" type="slidenum">
              <a:rPr lang="en-US" altLang="en-US" smtClean="0"/>
              <a:pPr eaLnBrk="1" hangingPunct="1">
                <a:spcBef>
                  <a:spcPct val="0"/>
                </a:spcBef>
              </a:pPr>
              <a:t>2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426473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E407F4-A499-458F-AC3F-EF894E189E7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6665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85130" indent="-30082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206621" indent="-2413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90922" indent="-2413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173571" indent="-2413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649607" indent="-2413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125644" indent="-2413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601681" indent="-2413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4077717" indent="-2413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C05BEA3-19E3-4DA4-B311-229DC7283A23}" type="slidenum">
              <a:rPr lang="en-US" altLang="en-US" smtClean="0"/>
              <a:pPr eaLnBrk="1" hangingPunct="1">
                <a:spcBef>
                  <a:spcPct val="0"/>
                </a:spcBef>
              </a:pPr>
              <a:t>11</a:t>
            </a:fld>
            <a:endParaRPr lang="en-US" alt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tr-TR" altLang="en-US" dirty="0" smtClean="0"/>
              <a:t>Her sürecin beş çekirdek</a:t>
            </a:r>
            <a:r>
              <a:rPr lang="tr-TR" altLang="en-US" baseline="0" dirty="0" smtClean="0"/>
              <a:t> bileşeni vardır. Süreçler planlanır, yürütülür ve değerlendirilirken bu beş çekirdek bileşen dikkate alınır. Yapılandırılması aşamasında dikkate alınacak süreç elemanları da 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4337450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85130" indent="-30082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206621" indent="-2413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90922" indent="-2413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173571" indent="-2413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649607" indent="-2413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125644" indent="-2413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601681" indent="-2413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4077717" indent="-2413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C05BEA3-19E3-4DA4-B311-229DC7283A23}" type="slidenum">
              <a:rPr lang="en-US" altLang="en-US" smtClean="0"/>
              <a:pPr eaLnBrk="1" hangingPunct="1">
                <a:spcBef>
                  <a:spcPct val="0"/>
                </a:spcBef>
              </a:pPr>
              <a:t>12</a:t>
            </a:fld>
            <a:endParaRPr lang="en-US" alt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1215193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2 Not Yer Tutucusu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en-US" dirty="0" smtClean="0"/>
          </a:p>
        </p:txBody>
      </p:sp>
      <p:sp>
        <p:nvSpPr>
          <p:cNvPr id="51204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4063" indent="-288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58875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24013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87563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44763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01963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59163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16363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B560FCC-2F57-4093-8670-D36A108A922F}" type="slidenum">
              <a:rPr lang="en-US" altLang="en-US" smtClean="0"/>
              <a:pPr eaLnBrk="1" hangingPunct="1">
                <a:spcBef>
                  <a:spcPct val="0"/>
                </a:spcBef>
              </a:pPr>
              <a:t>13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919973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85130" indent="-30082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206621" indent="-2413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90922" indent="-2413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173571" indent="-2413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649607" indent="-2413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125644" indent="-2413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601681" indent="-2413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4077717" indent="-2413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C05BEA3-19E3-4DA4-B311-229DC7283A23}" type="slidenum">
              <a:rPr lang="en-US" altLang="en-US" smtClean="0"/>
              <a:pPr eaLnBrk="1" hangingPunct="1">
                <a:spcBef>
                  <a:spcPct val="0"/>
                </a:spcBef>
              </a:pPr>
              <a:t>14</a:t>
            </a:fld>
            <a:endParaRPr lang="en-US" alt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tr-TR" altLang="en-US" dirty="0" smtClean="0"/>
              <a:t>Her sürecin beş çekirdek</a:t>
            </a:r>
            <a:r>
              <a:rPr lang="tr-TR" altLang="en-US" baseline="0" dirty="0" smtClean="0"/>
              <a:t> bileşeni vardır. Süreçler planlanır, yürütülür ve değerlendirilirken bu beş çekirdek bileşen dikkate alınır. Yapılandırılması aşamasında dikkate alınacak süreç elemanları da 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1467441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85130" indent="-30082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206621" indent="-2413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90922" indent="-2413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173571" indent="-2413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649607" indent="-2413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125644" indent="-2413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601681" indent="-2413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4077717" indent="-2413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C05BEA3-19E3-4DA4-B311-229DC7283A23}" type="slidenum">
              <a:rPr lang="en-US" altLang="en-US" smtClean="0"/>
              <a:pPr eaLnBrk="1" hangingPunct="1">
                <a:spcBef>
                  <a:spcPct val="0"/>
                </a:spcBef>
              </a:pPr>
              <a:t>15</a:t>
            </a:fld>
            <a:endParaRPr lang="en-US" alt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225859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2017KRM004-PAÜ </a:t>
            </a:r>
            <a:r>
              <a:rPr lang="en-US" dirty="0" err="1" smtClean="0"/>
              <a:t>KalSİS</a:t>
            </a:r>
            <a:r>
              <a:rPr lang="en-US" dirty="0" smtClean="0"/>
              <a:t> </a:t>
            </a:r>
            <a:r>
              <a:rPr lang="en-US" dirty="0" err="1" smtClean="0"/>
              <a:t>Projesi</a:t>
            </a:r>
            <a:r>
              <a:rPr lang="en-US" dirty="0" smtClean="0"/>
              <a:t> </a:t>
            </a:r>
            <a:r>
              <a:rPr lang="en-US" dirty="0" err="1" smtClean="0"/>
              <a:t>Eğitimleri</a:t>
            </a:r>
            <a:r>
              <a:rPr lang="en-US" dirty="0" smtClean="0"/>
              <a:t>, 09 </a:t>
            </a:r>
            <a:r>
              <a:rPr lang="en-US" dirty="0" err="1" smtClean="0"/>
              <a:t>Mayıs</a:t>
            </a:r>
            <a:r>
              <a:rPr lang="en-US" dirty="0" smtClean="0"/>
              <a:t> 2019 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78B25B-BFFD-47D1-A3C5-25CCFE6897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630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2017KRM004-PAÜ </a:t>
            </a:r>
            <a:r>
              <a:rPr lang="en-US" dirty="0" err="1" smtClean="0"/>
              <a:t>KalSİS</a:t>
            </a:r>
            <a:r>
              <a:rPr lang="en-US" dirty="0" smtClean="0"/>
              <a:t> </a:t>
            </a:r>
            <a:r>
              <a:rPr lang="en-US" dirty="0" err="1" smtClean="0"/>
              <a:t>Projesi</a:t>
            </a:r>
            <a:r>
              <a:rPr lang="en-US" dirty="0" smtClean="0"/>
              <a:t> </a:t>
            </a:r>
            <a:r>
              <a:rPr lang="en-US" dirty="0" err="1" smtClean="0"/>
              <a:t>Eğitimleri</a:t>
            </a:r>
            <a:r>
              <a:rPr lang="en-US" dirty="0" smtClean="0"/>
              <a:t>, 09 </a:t>
            </a:r>
            <a:r>
              <a:rPr lang="en-US" dirty="0" err="1" smtClean="0"/>
              <a:t>Mayıs</a:t>
            </a:r>
            <a:r>
              <a:rPr lang="en-US" dirty="0" smtClean="0"/>
              <a:t> 2019 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29D51C-DF53-43D1-AEC3-457A91E5D3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624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2017KRM004-PAÜ </a:t>
            </a:r>
            <a:r>
              <a:rPr lang="en-US" dirty="0" err="1" smtClean="0"/>
              <a:t>KalSİS</a:t>
            </a:r>
            <a:r>
              <a:rPr lang="en-US" dirty="0" smtClean="0"/>
              <a:t> </a:t>
            </a:r>
            <a:r>
              <a:rPr lang="en-US" dirty="0" err="1" smtClean="0"/>
              <a:t>Projesi</a:t>
            </a:r>
            <a:r>
              <a:rPr lang="en-US" dirty="0" smtClean="0"/>
              <a:t> </a:t>
            </a:r>
            <a:r>
              <a:rPr lang="en-US" dirty="0" err="1" smtClean="0"/>
              <a:t>Eğitimleri</a:t>
            </a:r>
            <a:r>
              <a:rPr lang="en-US" dirty="0" smtClean="0"/>
              <a:t>, 09 </a:t>
            </a:r>
            <a:r>
              <a:rPr lang="en-US" dirty="0" err="1" smtClean="0"/>
              <a:t>Mayıs</a:t>
            </a:r>
            <a:r>
              <a:rPr lang="en-US" dirty="0" smtClean="0"/>
              <a:t> 2019 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38F36A-633A-4323-8F3D-F7986C0DF9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216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smtClean="0"/>
              <a:t>2017KRM004-PAÜ </a:t>
            </a:r>
            <a:r>
              <a:rPr lang="tr-TR" dirty="0" err="1" smtClean="0"/>
              <a:t>KalSİS</a:t>
            </a:r>
            <a:r>
              <a:rPr lang="tr-TR" dirty="0" smtClean="0"/>
              <a:t> Projesi Eğitimleri, 09 Mayıs 2019 </a:t>
            </a:r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04246-F30F-42F9-90A1-9A5CEA31CF1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26412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smtClean="0"/>
              <a:t>2017KRM004-PAÜ </a:t>
            </a:r>
            <a:r>
              <a:rPr lang="tr-TR" dirty="0" err="1" smtClean="0"/>
              <a:t>KalSİS</a:t>
            </a:r>
            <a:r>
              <a:rPr lang="tr-TR" dirty="0" smtClean="0"/>
              <a:t> Projesi Eğitimleri, 09 Mayıs 2019 </a:t>
            </a:r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04246-F30F-42F9-90A1-9A5CEA31CF1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60740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smtClean="0"/>
              <a:t>2017KRM004-PAÜ </a:t>
            </a:r>
            <a:r>
              <a:rPr lang="tr-TR" dirty="0" err="1" smtClean="0"/>
              <a:t>KalSİS</a:t>
            </a:r>
            <a:r>
              <a:rPr lang="tr-TR" dirty="0" smtClean="0"/>
              <a:t> Projesi Eğitimleri, 09 Mayıs 2019 </a:t>
            </a:r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04246-F30F-42F9-90A1-9A5CEA31CF1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63187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smtClean="0"/>
              <a:t>2017KRM004-PAÜ </a:t>
            </a:r>
            <a:r>
              <a:rPr lang="tr-TR" dirty="0" err="1" smtClean="0"/>
              <a:t>KalSİS</a:t>
            </a:r>
            <a:r>
              <a:rPr lang="tr-TR" dirty="0" smtClean="0"/>
              <a:t> Projesi Eğitimleri, 09 Mayıs 2019 </a:t>
            </a:r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04246-F30F-42F9-90A1-9A5CEA31CF1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45500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smtClean="0"/>
              <a:t>2017KRM004-PAÜ </a:t>
            </a:r>
            <a:r>
              <a:rPr lang="tr-TR" dirty="0" err="1" smtClean="0"/>
              <a:t>KalSİS</a:t>
            </a:r>
            <a:r>
              <a:rPr lang="tr-TR" dirty="0" smtClean="0"/>
              <a:t> Projesi Eğitimleri, 09 Mayıs 2019 </a:t>
            </a:r>
            <a:endParaRPr lang="tr-T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04246-F30F-42F9-90A1-9A5CEA31CF1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88284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smtClean="0"/>
              <a:t>2017KRM004-PAÜ </a:t>
            </a:r>
            <a:r>
              <a:rPr lang="tr-TR" dirty="0" err="1" smtClean="0"/>
              <a:t>KalSİS</a:t>
            </a:r>
            <a:r>
              <a:rPr lang="tr-TR" dirty="0" smtClean="0"/>
              <a:t> Projesi Eğitimleri, 09 Mayıs 2019 </a:t>
            </a:r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04246-F30F-42F9-90A1-9A5CEA31CF1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36006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smtClean="0"/>
              <a:t>2017KRM004-PAÜ </a:t>
            </a:r>
            <a:r>
              <a:rPr lang="tr-TR" dirty="0" err="1" smtClean="0"/>
              <a:t>KalSİS</a:t>
            </a:r>
            <a:r>
              <a:rPr lang="tr-TR" dirty="0" smtClean="0"/>
              <a:t> Projesi Eğitimleri, 09 Mayıs 2019 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04246-F30F-42F9-90A1-9A5CEA31CF1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63507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smtClean="0"/>
              <a:t>2017KRM004-PAÜ </a:t>
            </a:r>
            <a:r>
              <a:rPr lang="tr-TR" dirty="0" err="1" smtClean="0"/>
              <a:t>KalSİS</a:t>
            </a:r>
            <a:r>
              <a:rPr lang="tr-TR" dirty="0" smtClean="0"/>
              <a:t> Projesi Eğitimleri, 09 Mayıs 2019 </a:t>
            </a:r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04246-F30F-42F9-90A1-9A5CEA31CF1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20600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623964" y="6511172"/>
            <a:ext cx="3896072" cy="208111"/>
          </a:xfrm>
          <a:ln/>
        </p:spPr>
        <p:txBody>
          <a:bodyPr/>
          <a:lstStyle>
            <a:lvl1pPr>
              <a:defRPr sz="105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2017KRM004-PAÜ </a:t>
            </a:r>
            <a:r>
              <a:rPr lang="en-US" dirty="0" err="1" smtClean="0"/>
              <a:t>KalSİS</a:t>
            </a:r>
            <a:r>
              <a:rPr lang="en-US" dirty="0" smtClean="0"/>
              <a:t> </a:t>
            </a:r>
            <a:r>
              <a:rPr lang="en-US" dirty="0" err="1" smtClean="0"/>
              <a:t>Projesi</a:t>
            </a:r>
            <a:r>
              <a:rPr lang="en-US" dirty="0" smtClean="0"/>
              <a:t> </a:t>
            </a:r>
            <a:r>
              <a:rPr lang="en-US" dirty="0" err="1" smtClean="0"/>
              <a:t>Eğitimleri</a:t>
            </a:r>
            <a:r>
              <a:rPr lang="en-US" dirty="0" smtClean="0"/>
              <a:t>, </a:t>
            </a:r>
            <a:r>
              <a:rPr lang="tr-TR" dirty="0" smtClean="0"/>
              <a:t>09 Mayıs</a:t>
            </a:r>
            <a:r>
              <a:rPr lang="en-US" dirty="0" smtClean="0"/>
              <a:t> 2019 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fld id="{A909C909-1AEF-482A-9402-771828023E3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63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smtClean="0"/>
              <a:t>2017KRM004-PAÜ </a:t>
            </a:r>
            <a:r>
              <a:rPr lang="tr-TR" dirty="0" err="1" smtClean="0"/>
              <a:t>KalSİS</a:t>
            </a:r>
            <a:r>
              <a:rPr lang="tr-TR" dirty="0" smtClean="0"/>
              <a:t> Projesi Eğitimleri, 09 Mayıs 2019 </a:t>
            </a:r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04246-F30F-42F9-90A1-9A5CEA31CF1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23103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smtClean="0"/>
              <a:t>2017KRM004-PAÜ </a:t>
            </a:r>
            <a:r>
              <a:rPr lang="tr-TR" dirty="0" err="1" smtClean="0"/>
              <a:t>KalSİS</a:t>
            </a:r>
            <a:r>
              <a:rPr lang="tr-TR" dirty="0" smtClean="0"/>
              <a:t> Projesi Eğitimleri, 09 Mayıs 2019 </a:t>
            </a:r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04246-F30F-42F9-90A1-9A5CEA31CF1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15578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smtClean="0"/>
              <a:t>2017KRM004-PAÜ </a:t>
            </a:r>
            <a:r>
              <a:rPr lang="tr-TR" dirty="0" err="1" smtClean="0"/>
              <a:t>KalSİS</a:t>
            </a:r>
            <a:r>
              <a:rPr lang="tr-TR" dirty="0" smtClean="0"/>
              <a:t> Projesi Eğitimleri, 09 Mayıs 2019 </a:t>
            </a:r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04246-F30F-42F9-90A1-9A5CEA31CF1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61836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2017KRM004-PAÜ </a:t>
            </a:r>
            <a:r>
              <a:rPr lang="en-US" dirty="0" err="1" smtClean="0"/>
              <a:t>KalSİS</a:t>
            </a:r>
            <a:r>
              <a:rPr lang="en-US" dirty="0" smtClean="0"/>
              <a:t> </a:t>
            </a:r>
            <a:r>
              <a:rPr lang="en-US" dirty="0" err="1" smtClean="0"/>
              <a:t>Projesi</a:t>
            </a:r>
            <a:r>
              <a:rPr lang="en-US" dirty="0" smtClean="0"/>
              <a:t> </a:t>
            </a:r>
            <a:r>
              <a:rPr lang="en-US" dirty="0" err="1" smtClean="0"/>
              <a:t>Eğitimleri</a:t>
            </a:r>
            <a:r>
              <a:rPr lang="en-US" dirty="0" smtClean="0"/>
              <a:t>, 09 </a:t>
            </a:r>
            <a:r>
              <a:rPr lang="en-US" dirty="0" err="1" smtClean="0"/>
              <a:t>Mayıs</a:t>
            </a:r>
            <a:r>
              <a:rPr lang="en-US" dirty="0" smtClean="0"/>
              <a:t> 2019 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5EF11-B518-41E0-A888-5D7C25CB42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204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2017KRM004-PAÜ </a:t>
            </a:r>
            <a:r>
              <a:rPr lang="en-US" dirty="0" err="1" smtClean="0"/>
              <a:t>KalSİS</a:t>
            </a:r>
            <a:r>
              <a:rPr lang="en-US" dirty="0" smtClean="0"/>
              <a:t> </a:t>
            </a:r>
            <a:r>
              <a:rPr lang="en-US" dirty="0" err="1" smtClean="0"/>
              <a:t>Projesi</a:t>
            </a:r>
            <a:r>
              <a:rPr lang="en-US" dirty="0" smtClean="0"/>
              <a:t> </a:t>
            </a:r>
            <a:r>
              <a:rPr lang="en-US" dirty="0" err="1" smtClean="0"/>
              <a:t>Eğitimleri</a:t>
            </a:r>
            <a:r>
              <a:rPr lang="en-US" dirty="0" smtClean="0"/>
              <a:t>, 09 </a:t>
            </a:r>
            <a:r>
              <a:rPr lang="en-US" dirty="0" err="1" smtClean="0"/>
              <a:t>Mayıs</a:t>
            </a:r>
            <a:r>
              <a:rPr lang="en-US" dirty="0" smtClean="0"/>
              <a:t> 2019 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0149E9-4861-44A7-9654-8867592010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46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2017KRM004-PAÜ </a:t>
            </a:r>
            <a:r>
              <a:rPr lang="en-US" dirty="0" err="1" smtClean="0"/>
              <a:t>KalSİS</a:t>
            </a:r>
            <a:r>
              <a:rPr lang="en-US" dirty="0" smtClean="0"/>
              <a:t> </a:t>
            </a:r>
            <a:r>
              <a:rPr lang="en-US" dirty="0" err="1" smtClean="0"/>
              <a:t>Projesi</a:t>
            </a:r>
            <a:r>
              <a:rPr lang="en-US" dirty="0" smtClean="0"/>
              <a:t> </a:t>
            </a:r>
            <a:r>
              <a:rPr lang="en-US" dirty="0" err="1" smtClean="0"/>
              <a:t>Eğitimleri</a:t>
            </a:r>
            <a:r>
              <a:rPr lang="en-US" dirty="0" smtClean="0"/>
              <a:t>, 09 </a:t>
            </a:r>
            <a:r>
              <a:rPr lang="en-US" dirty="0" err="1" smtClean="0"/>
              <a:t>Mayıs</a:t>
            </a:r>
            <a:r>
              <a:rPr lang="en-US" dirty="0" smtClean="0"/>
              <a:t> 2019 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CDEED4-4212-478D-BED7-2074731C7A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928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2017KRM004-PAÜ </a:t>
            </a:r>
            <a:r>
              <a:rPr lang="en-US" dirty="0" err="1" smtClean="0"/>
              <a:t>KalSİS</a:t>
            </a:r>
            <a:r>
              <a:rPr lang="en-US" dirty="0" smtClean="0"/>
              <a:t> </a:t>
            </a:r>
            <a:r>
              <a:rPr lang="en-US" dirty="0" err="1" smtClean="0"/>
              <a:t>Projesi</a:t>
            </a:r>
            <a:r>
              <a:rPr lang="en-US" dirty="0" smtClean="0"/>
              <a:t> </a:t>
            </a:r>
            <a:r>
              <a:rPr lang="en-US" dirty="0" err="1" smtClean="0"/>
              <a:t>Eğitimleri</a:t>
            </a:r>
            <a:r>
              <a:rPr lang="en-US" dirty="0" smtClean="0"/>
              <a:t>, 09 </a:t>
            </a:r>
            <a:r>
              <a:rPr lang="en-US" dirty="0" err="1" smtClean="0"/>
              <a:t>Mayıs</a:t>
            </a:r>
            <a:r>
              <a:rPr lang="en-US" dirty="0" smtClean="0"/>
              <a:t> 2019 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69FFB-59EC-410C-8E2C-86CA5BB3A5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174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627784" y="6483350"/>
            <a:ext cx="4040088" cy="280119"/>
          </a:xfrm>
          <a:ln/>
        </p:spPr>
        <p:txBody>
          <a:bodyPr/>
          <a:lstStyle>
            <a:lvl1pPr>
              <a:defRPr sz="1050">
                <a:solidFill>
                  <a:srgbClr val="333399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dirty="0" smtClean="0"/>
              <a:t>2017KRM004-PAÜ </a:t>
            </a:r>
            <a:r>
              <a:rPr lang="en-US" dirty="0" err="1" smtClean="0"/>
              <a:t>KalSİS</a:t>
            </a:r>
            <a:r>
              <a:rPr lang="en-US" dirty="0" smtClean="0"/>
              <a:t> </a:t>
            </a:r>
            <a:r>
              <a:rPr lang="en-US" dirty="0" err="1" smtClean="0"/>
              <a:t>Projesi</a:t>
            </a:r>
            <a:r>
              <a:rPr lang="en-US" dirty="0" smtClean="0"/>
              <a:t> </a:t>
            </a:r>
            <a:r>
              <a:rPr lang="en-US" dirty="0" err="1" smtClean="0"/>
              <a:t>Eğitimleri</a:t>
            </a:r>
            <a:r>
              <a:rPr lang="en-US" dirty="0" smtClean="0"/>
              <a:t>, 0</a:t>
            </a:r>
            <a:r>
              <a:rPr lang="tr-TR" dirty="0" smtClean="0"/>
              <a:t>9</a:t>
            </a:r>
            <a:r>
              <a:rPr lang="en-US" dirty="0" smtClean="0"/>
              <a:t> </a:t>
            </a:r>
            <a:r>
              <a:rPr lang="en-US" dirty="0" err="1" smtClean="0"/>
              <a:t>Mayıs</a:t>
            </a:r>
            <a:r>
              <a:rPr lang="en-US" dirty="0" smtClean="0"/>
              <a:t> 2019 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51AE22-8014-4564-BCD7-FB836EBB2D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6" descr="C:\Users\Diler\Pictures\pau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3175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8783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2017KRM004-PAÜ </a:t>
            </a:r>
            <a:r>
              <a:rPr lang="en-US" dirty="0" err="1" smtClean="0"/>
              <a:t>KalSİS</a:t>
            </a:r>
            <a:r>
              <a:rPr lang="en-US" dirty="0" smtClean="0"/>
              <a:t> </a:t>
            </a:r>
            <a:r>
              <a:rPr lang="en-US" dirty="0" err="1" smtClean="0"/>
              <a:t>Projesi</a:t>
            </a:r>
            <a:r>
              <a:rPr lang="en-US" dirty="0" smtClean="0"/>
              <a:t> </a:t>
            </a:r>
            <a:r>
              <a:rPr lang="en-US" dirty="0" err="1" smtClean="0"/>
              <a:t>Eğitimleri</a:t>
            </a:r>
            <a:r>
              <a:rPr lang="en-US" dirty="0" smtClean="0"/>
              <a:t>, 09 </a:t>
            </a:r>
            <a:r>
              <a:rPr lang="en-US" dirty="0" err="1" smtClean="0"/>
              <a:t>Mayıs</a:t>
            </a:r>
            <a:r>
              <a:rPr lang="en-US" dirty="0" smtClean="0"/>
              <a:t> 2019 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AA387D-7B6D-4938-8997-518F93D594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805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2017KRM004-PAÜ </a:t>
            </a:r>
            <a:r>
              <a:rPr lang="en-US" dirty="0" err="1" smtClean="0"/>
              <a:t>KalSİS</a:t>
            </a:r>
            <a:r>
              <a:rPr lang="en-US" dirty="0" smtClean="0"/>
              <a:t> </a:t>
            </a:r>
            <a:r>
              <a:rPr lang="en-US" dirty="0" err="1" smtClean="0"/>
              <a:t>Projesi</a:t>
            </a:r>
            <a:r>
              <a:rPr lang="en-US" dirty="0" smtClean="0"/>
              <a:t> </a:t>
            </a:r>
            <a:r>
              <a:rPr lang="en-US" dirty="0" err="1" smtClean="0"/>
              <a:t>Eğitimleri</a:t>
            </a:r>
            <a:r>
              <a:rPr lang="en-US" dirty="0" smtClean="0"/>
              <a:t>, 09 </a:t>
            </a:r>
            <a:r>
              <a:rPr lang="en-US" dirty="0" err="1" smtClean="0"/>
              <a:t>Mayıs</a:t>
            </a:r>
            <a:r>
              <a:rPr lang="en-US" dirty="0" smtClean="0"/>
              <a:t> 2019 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BDC4AB-46A8-4A33-84B5-C0598E75FC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389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Asıl başlık stili için tıklatın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Asıl metin stillerini düzenlemek için tıklatın</a:t>
            </a:r>
          </a:p>
          <a:p>
            <a:pPr lvl="1"/>
            <a:r>
              <a:rPr lang="en-US" altLang="en-US" smtClean="0"/>
              <a:t>İkinci düzey</a:t>
            </a:r>
          </a:p>
          <a:p>
            <a:pPr lvl="2"/>
            <a:r>
              <a:rPr lang="en-US" altLang="en-US" smtClean="0"/>
              <a:t>Üçüncü düzey</a:t>
            </a:r>
          </a:p>
          <a:p>
            <a:pPr lvl="3"/>
            <a:r>
              <a:rPr lang="en-US" altLang="en-US" smtClean="0"/>
              <a:t>Dördüncü düzey</a:t>
            </a:r>
          </a:p>
          <a:p>
            <a:pPr lvl="4"/>
            <a:r>
              <a:rPr lang="en-US" altLang="en-US" smtClean="0"/>
              <a:t>Beşinci düzey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r>
              <a:rPr lang="en-US" dirty="0" smtClean="0"/>
              <a:t>2017KRM004-PAÜ </a:t>
            </a:r>
            <a:r>
              <a:rPr lang="en-US" dirty="0" err="1" smtClean="0"/>
              <a:t>KalSİS</a:t>
            </a:r>
            <a:r>
              <a:rPr lang="en-US" dirty="0" smtClean="0"/>
              <a:t> </a:t>
            </a:r>
            <a:r>
              <a:rPr lang="en-US" dirty="0" err="1" smtClean="0"/>
              <a:t>Projesi</a:t>
            </a:r>
            <a:r>
              <a:rPr lang="en-US" dirty="0" smtClean="0"/>
              <a:t> </a:t>
            </a:r>
            <a:r>
              <a:rPr lang="en-US" dirty="0" err="1" smtClean="0"/>
              <a:t>Eğitimleri</a:t>
            </a:r>
            <a:r>
              <a:rPr lang="en-US" dirty="0" smtClean="0"/>
              <a:t>, 09 </a:t>
            </a:r>
            <a:r>
              <a:rPr lang="en-US" dirty="0" err="1" smtClean="0"/>
              <a:t>Mayıs</a:t>
            </a:r>
            <a:r>
              <a:rPr lang="en-US" dirty="0" smtClean="0"/>
              <a:t> 2019 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391ECF4C-D575-4644-8564-C859B4C427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 dirty="0" smtClean="0"/>
              <a:t>2017KRM004-PAÜ </a:t>
            </a:r>
            <a:r>
              <a:rPr lang="tr-TR" dirty="0" err="1" smtClean="0"/>
              <a:t>KalSİS</a:t>
            </a:r>
            <a:r>
              <a:rPr lang="tr-TR" dirty="0" smtClean="0"/>
              <a:t> Projesi Eğitimleri, 09 Mayıs 2019 </a:t>
            </a:r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C04246-F30F-42F9-90A1-9A5CEA31CF1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45983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e.gatech.edu/sites/default/files/documents/po_oe_2018_presentation.pdf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e.gatech.edu/sites/default/files/documents/po_oe_2018_presentation.pdf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e.gatech.edu/sites/default/files/documents/po_oe_2018_presentation.pdf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e.gatech.edu/sites/default/files/documents/po_oe_2018_presentation.pdf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e.gatech.edu/sites/default/files/documents/po_oe_2018_presentation.pdf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e.gatech.edu/sites/default/files/documents/po_oe_2018_presentation.pdf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e.gatech.edu/sites/default/files/documents/po_oe_2018_presentation.pdf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e.gatech.edu/sites/default/files/documents/po_oe_2018_presentation.pdf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e.gatech.edu/sites/default/files/documents/po_oe_2018_presentation.pdf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e.gatech.edu/sites/default/files/documents/po_oe_2018_presentation.pdf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C619DA7-3A2C-4066-B615-D681A21821B6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 smtClean="0"/>
          </a:p>
        </p:txBody>
      </p:sp>
      <p:sp>
        <p:nvSpPr>
          <p:cNvPr id="2051" name="Rectangle 4"/>
          <p:cNvSpPr>
            <a:spLocks noGrp="1" noChangeArrowheads="1"/>
          </p:cNvSpPr>
          <p:nvPr>
            <p:ph type="title"/>
          </p:nvPr>
        </p:nvSpPr>
        <p:spPr>
          <a:xfrm>
            <a:off x="269775" y="980728"/>
            <a:ext cx="8604448" cy="1296144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ts val="1200"/>
              </a:spcBef>
              <a:spcAft>
                <a:spcPts val="1800"/>
              </a:spcAft>
            </a:pPr>
            <a:r>
              <a:rPr lang="tr-TR" altLang="en-US" sz="3600" dirty="0" smtClean="0">
                <a:solidFill>
                  <a:srgbClr val="A50021"/>
                </a:solidFill>
              </a:rPr>
              <a:t>Süreç Dokümantasyonu Eğitimi</a:t>
            </a:r>
            <a:br>
              <a:rPr lang="tr-TR" altLang="en-US" sz="3600" dirty="0" smtClean="0">
                <a:solidFill>
                  <a:srgbClr val="A50021"/>
                </a:solidFill>
              </a:rPr>
            </a:br>
            <a:r>
              <a:rPr lang="tr-TR" altLang="en-US" sz="3600" dirty="0">
                <a:solidFill>
                  <a:srgbClr val="A50021"/>
                </a:solidFill>
              </a:rPr>
              <a:t>(Destek Süreçler)</a:t>
            </a:r>
            <a:br>
              <a:rPr lang="tr-TR" altLang="en-US" sz="3600" dirty="0">
                <a:solidFill>
                  <a:srgbClr val="A50021"/>
                </a:solidFill>
              </a:rPr>
            </a:br>
            <a:r>
              <a:rPr lang="tr-TR" altLang="en-US" sz="3600" dirty="0" smtClean="0">
                <a:solidFill>
                  <a:srgbClr val="A50021"/>
                </a:solidFill>
              </a:rPr>
              <a:t>Personel Yönetim Süreci</a:t>
            </a:r>
            <a:endParaRPr lang="en-US" altLang="en-US" sz="3600" dirty="0" smtClean="0">
              <a:solidFill>
                <a:srgbClr val="A5002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52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96515" y="4293096"/>
            <a:ext cx="7750969" cy="1808113"/>
          </a:xfrm>
        </p:spPr>
        <p:txBody>
          <a:bodyPr/>
          <a:lstStyle/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tr-TR" altLang="en-US" sz="2400" dirty="0" err="1" smtClean="0">
                <a:solidFill>
                  <a:schemeClr val="accent2"/>
                </a:solidFill>
              </a:rPr>
              <a:t>Öğr</a:t>
            </a:r>
            <a:r>
              <a:rPr lang="tr-TR" altLang="en-US" sz="2400" dirty="0" smtClean="0">
                <a:solidFill>
                  <a:schemeClr val="accent2"/>
                </a:solidFill>
              </a:rPr>
              <a:t>. Gör. Dr. Mustafa Egemen TANER</a:t>
            </a:r>
            <a:endParaRPr lang="tr-TR" altLang="en-US" sz="2000" dirty="0" smtClean="0">
              <a:solidFill>
                <a:schemeClr val="accent2"/>
              </a:solidFill>
            </a:endParaRPr>
          </a:p>
          <a:p>
            <a:pPr algn="ctr" eaLnBrk="1" hangingPunct="1">
              <a:buFontTx/>
              <a:buNone/>
            </a:pPr>
            <a:r>
              <a:rPr lang="tr-TR" altLang="en-US" sz="2000" dirty="0" smtClean="0">
                <a:solidFill>
                  <a:schemeClr val="accent2"/>
                </a:solidFill>
              </a:rPr>
              <a:t>PAÜ </a:t>
            </a:r>
            <a:r>
              <a:rPr lang="tr-TR" altLang="en-US" sz="2000" dirty="0">
                <a:solidFill>
                  <a:schemeClr val="accent2"/>
                </a:solidFill>
              </a:rPr>
              <a:t>Kalite Yönetimi ve Veri </a:t>
            </a:r>
            <a:r>
              <a:rPr lang="tr-TR" altLang="en-US" sz="2000" dirty="0" smtClean="0">
                <a:solidFill>
                  <a:schemeClr val="accent2"/>
                </a:solidFill>
              </a:rPr>
              <a:t>Değerlendirme (KAVDEM) </a:t>
            </a:r>
            <a:r>
              <a:rPr lang="tr-TR" altLang="en-US" sz="2000" dirty="0">
                <a:solidFill>
                  <a:schemeClr val="accent2"/>
                </a:solidFill>
              </a:rPr>
              <a:t>Uygulama ve Araştırma Merkezi</a:t>
            </a:r>
          </a:p>
          <a:p>
            <a:pPr algn="ctr" eaLnBrk="1" hangingPunct="1">
              <a:buFontTx/>
              <a:buNone/>
            </a:pPr>
            <a:endParaRPr lang="en-US" altLang="en-US" sz="1800" dirty="0">
              <a:solidFill>
                <a:schemeClr val="accent2"/>
              </a:solidFill>
            </a:endParaRPr>
          </a:p>
        </p:txBody>
      </p:sp>
      <p:pic>
        <p:nvPicPr>
          <p:cNvPr id="2054" name="Picture 6" descr="C:\Users\Diler\Pictures\pau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38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2017KRM004-PAÜ </a:t>
            </a:r>
            <a:r>
              <a:rPr lang="en-US" dirty="0" err="1" smtClean="0"/>
              <a:t>KalSİS</a:t>
            </a:r>
            <a:r>
              <a:rPr lang="en-US" dirty="0" smtClean="0"/>
              <a:t> </a:t>
            </a:r>
            <a:r>
              <a:rPr lang="en-US" dirty="0" err="1" smtClean="0"/>
              <a:t>Projesi</a:t>
            </a:r>
            <a:r>
              <a:rPr lang="en-US" dirty="0" smtClean="0"/>
              <a:t> </a:t>
            </a:r>
            <a:r>
              <a:rPr lang="en-US" dirty="0" err="1" smtClean="0"/>
              <a:t>Eğitimleri</a:t>
            </a:r>
            <a:r>
              <a:rPr lang="en-US" dirty="0" smtClean="0"/>
              <a:t>, 0</a:t>
            </a:r>
            <a:r>
              <a:rPr lang="tr-TR" dirty="0" smtClean="0"/>
              <a:t>9</a:t>
            </a:r>
            <a:r>
              <a:rPr lang="en-US" dirty="0" smtClean="0"/>
              <a:t> </a:t>
            </a:r>
            <a:r>
              <a:rPr lang="en-US" dirty="0" err="1" smtClean="0"/>
              <a:t>Mayıs</a:t>
            </a:r>
            <a:r>
              <a:rPr lang="en-US" dirty="0" smtClean="0"/>
              <a:t> 2019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740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50788" y="6118372"/>
            <a:ext cx="78536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 dirty="0" err="1" smtClean="0"/>
              <a:t>Warren</a:t>
            </a:r>
            <a:r>
              <a:rPr lang="tr-TR" sz="1200" dirty="0" smtClean="0"/>
              <a:t> </a:t>
            </a:r>
            <a:r>
              <a:rPr lang="tr-TR" sz="1200" dirty="0" err="1" smtClean="0"/>
              <a:t>Alford</a:t>
            </a:r>
            <a:r>
              <a:rPr lang="tr-TR" sz="1200" dirty="0" smtClean="0"/>
              <a:t> </a:t>
            </a:r>
            <a:r>
              <a:rPr lang="en-US" sz="1200" b="1" dirty="0"/>
              <a:t>ISO 9001:2015 Leadership Commitment and Top </a:t>
            </a:r>
            <a:r>
              <a:rPr lang="en-US" sz="1200" b="1" dirty="0" smtClean="0"/>
              <a:t>Management</a:t>
            </a:r>
            <a:r>
              <a:rPr lang="tr-TR" sz="1200" b="1" dirty="0" smtClean="0"/>
              <a:t> </a:t>
            </a:r>
          </a:p>
          <a:p>
            <a:r>
              <a:rPr lang="tr-TR" sz="1200" dirty="0"/>
              <a:t>https://www.warrenalford.com/video/iso-9001-2015-leadership-and-top-management-commitment.mp4</a:t>
            </a: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395536" y="190572"/>
            <a:ext cx="8604448" cy="122245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altLang="en-US" sz="2800" kern="0" dirty="0" smtClean="0">
                <a:solidFill>
                  <a:srgbClr val="A50021"/>
                </a:solidFill>
              </a:rPr>
              <a:t>İyileştirme süreci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altLang="en-US" sz="2800" kern="0" dirty="0" smtClean="0">
                <a:solidFill>
                  <a:srgbClr val="A50021"/>
                </a:solidFill>
              </a:rPr>
              <a:t>Planla-Uygula-Kontrol et-Önlem al</a:t>
            </a:r>
            <a:endParaRPr lang="en-US" altLang="en-US" sz="2800" kern="0" dirty="0" smtClean="0">
              <a:solidFill>
                <a:srgbClr val="A50021"/>
              </a:solidFill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3131840" y="1921211"/>
            <a:ext cx="3486150" cy="3322637"/>
            <a:chOff x="5562600" y="2171700"/>
            <a:chExt cx="4572000" cy="4114800"/>
          </a:xfrm>
        </p:grpSpPr>
        <p:sp>
          <p:nvSpPr>
            <p:cNvPr id="7" name="Oval 2"/>
            <p:cNvSpPr>
              <a:spLocks noChangeArrowheads="1"/>
            </p:cNvSpPr>
            <p:nvPr/>
          </p:nvSpPr>
          <p:spPr bwMode="auto">
            <a:xfrm>
              <a:off x="6172617" y="2704481"/>
              <a:ext cx="3199983" cy="28958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tr-TR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tr-TR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PUKÖ</a:t>
              </a:r>
              <a:endPara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8534400" y="3314700"/>
              <a:ext cx="1600200" cy="14478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>
                  <a:solidFill>
                    <a:srgbClr val="404040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600">
                  <a:solidFill>
                    <a:srgbClr val="404040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400">
                  <a:solidFill>
                    <a:srgbClr val="404040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tr-TR" altLang="en-US">
                  <a:solidFill>
                    <a:schemeClr val="tx1"/>
                  </a:solidFill>
                  <a:latin typeface="Times New Roman" panose="02020603050405020304" pitchFamily="18" charset="0"/>
                </a:rPr>
                <a:t>Uygula</a:t>
              </a:r>
              <a:endParaRPr lang="en-US" altLang="en-US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7009568" y="4839537"/>
              <a:ext cx="1601032" cy="1446963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tr-TR" dirty="0"/>
                <a:t>Kontrol </a:t>
              </a:r>
            </a:p>
            <a:p>
              <a:pPr algn="ctr" eaLnBrk="0" hangingPunct="0">
                <a:defRPr/>
              </a:pPr>
              <a:r>
                <a:rPr lang="tr-TR" dirty="0" smtClean="0"/>
                <a:t>Et</a:t>
              </a:r>
              <a:endParaRPr lang="en-US" dirty="0"/>
            </a:p>
          </p:txBody>
        </p:sp>
        <p:sp>
          <p:nvSpPr>
            <p:cNvPr id="10" name="Oval 9"/>
            <p:cNvSpPr>
              <a:spLocks noChangeArrowheads="1"/>
            </p:cNvSpPr>
            <p:nvPr/>
          </p:nvSpPr>
          <p:spPr bwMode="auto">
            <a:xfrm>
              <a:off x="6934200" y="2171700"/>
              <a:ext cx="1600200" cy="14478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>
                  <a:solidFill>
                    <a:srgbClr val="404040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600">
                  <a:solidFill>
                    <a:srgbClr val="404040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400">
                  <a:solidFill>
                    <a:srgbClr val="404040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tr-TR" altLang="en-US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Planla</a:t>
              </a:r>
              <a:endParaRPr lang="en-US" altLang="en-US" b="1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>
              <a:off x="8686800" y="2857500"/>
              <a:ext cx="304800" cy="30480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 flipH="1">
              <a:off x="8839200" y="4838700"/>
              <a:ext cx="228600" cy="38100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12"/>
            <p:cNvSpPr>
              <a:spLocks noChangeShapeType="1"/>
            </p:cNvSpPr>
            <p:nvPr/>
          </p:nvSpPr>
          <p:spPr bwMode="auto">
            <a:xfrm rot="11415646" flipH="1">
              <a:off x="6475413" y="2863850"/>
              <a:ext cx="304800" cy="38100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13"/>
            <p:cNvSpPr>
              <a:spLocks noChangeShapeType="1"/>
            </p:cNvSpPr>
            <p:nvPr/>
          </p:nvSpPr>
          <p:spPr bwMode="auto">
            <a:xfrm flipH="1" flipV="1">
              <a:off x="6477000" y="4914900"/>
              <a:ext cx="304800" cy="30480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Oval 15"/>
            <p:cNvSpPr>
              <a:spLocks noChangeArrowheads="1"/>
            </p:cNvSpPr>
            <p:nvPr/>
          </p:nvSpPr>
          <p:spPr bwMode="auto">
            <a:xfrm>
              <a:off x="6934200" y="2171700"/>
              <a:ext cx="1600200" cy="14478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>
                  <a:solidFill>
                    <a:srgbClr val="404040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600">
                  <a:solidFill>
                    <a:srgbClr val="404040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400">
                  <a:solidFill>
                    <a:srgbClr val="404040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tr-TR" altLang="en-US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Planla</a:t>
              </a:r>
              <a:endPara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562600" y="3314700"/>
              <a:ext cx="1600200" cy="1447800"/>
            </a:xfrm>
            <a:prstGeom prst="ellipse">
              <a:avLst/>
            </a:prstGeom>
            <a:solidFill>
              <a:srgbClr val="00E7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>
                  <a:solidFill>
                    <a:srgbClr val="404040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600">
                  <a:solidFill>
                    <a:srgbClr val="404040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400">
                  <a:solidFill>
                    <a:srgbClr val="404040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tr-TR" altLang="en-US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Önlem al-</a:t>
              </a:r>
            </a:p>
            <a:p>
              <a:pPr algn="ctr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tr-TR" altLang="en-US" sz="2000" dirty="0" smtClean="0">
                  <a:solidFill>
                    <a:schemeClr val="tx1"/>
                  </a:solidFill>
                  <a:latin typeface="Times New Roman" panose="02020603050405020304" pitchFamily="18" charset="0"/>
                </a:rPr>
                <a:t>Değiştir</a:t>
              </a:r>
              <a:endPara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6503537" y="1574891"/>
            <a:ext cx="2320597" cy="160043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sz="1400" b="1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Planlamada: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Politika belirlenir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Hedefler tanımlanır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Riskler belirlenir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Risk temelli kalite planlanır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Kaynaklar sağlanır</a:t>
            </a:r>
            <a:endParaRPr lang="en-US" sz="1400" dirty="0">
              <a:solidFill>
                <a:srgbClr val="0033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88559" y="4288440"/>
            <a:ext cx="2615889" cy="160043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sz="1400" b="1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Uygulama sırasında: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400" dirty="0" err="1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Operasyonel</a:t>
            </a:r>
            <a:r>
              <a:rPr lang="tr-TR" sz="14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(İş) süreçler uygulanır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İndikatörlere göre ölçümler yapılır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Riskler gözlenir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Ürün ve hizmet sağlanır</a:t>
            </a:r>
            <a:endParaRPr lang="en-US" sz="1400" dirty="0">
              <a:solidFill>
                <a:srgbClr val="0033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65043" y="4207192"/>
            <a:ext cx="2615889" cy="160043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sz="1400" b="1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Kontrol sırasında: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Denetimler/değerlendirmeler yapılır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Hedeflere/şartlara erişim durumu kanıtlanır: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tr-TR" sz="1400" dirty="0" err="1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Validasyonlar</a:t>
            </a:r>
            <a:endParaRPr lang="tr-TR" sz="1400" dirty="0" smtClean="0">
              <a:solidFill>
                <a:srgbClr val="0033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tr-TR" sz="1400" dirty="0" err="1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Verifikasyonlar</a:t>
            </a:r>
            <a:endParaRPr lang="en-US" sz="1400" dirty="0">
              <a:solidFill>
                <a:srgbClr val="0033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0187" y="1769373"/>
            <a:ext cx="2615889" cy="138499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sz="1400" b="1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Önlem al veya değiştirme aşamasında: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Sürekli iyileştirme için değişiklikler planlanır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Önleyici faaliyetler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Düzeltici faaliyetler planlanır</a:t>
            </a:r>
            <a:endParaRPr lang="en-US" sz="1400" dirty="0">
              <a:solidFill>
                <a:srgbClr val="0033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472757" y="6467155"/>
            <a:ext cx="4069432" cy="280119"/>
          </a:xfrm>
        </p:spPr>
        <p:txBody>
          <a:bodyPr/>
          <a:lstStyle/>
          <a:p>
            <a:pPr>
              <a:defRPr/>
            </a:pPr>
            <a:r>
              <a:rPr lang="en-US" smtClean="0"/>
              <a:t>2017KRM004-PAÜ KalSİS Projesi Eğitimleri, Eylül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81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87BA880-73BA-4E14-9A6A-D33DC7B25E92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 smtClean="0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520700" y="476672"/>
            <a:ext cx="8362950" cy="649287"/>
          </a:xfrm>
        </p:spPr>
        <p:txBody>
          <a:bodyPr/>
          <a:lstStyle/>
          <a:p>
            <a:pPr eaLnBrk="1" hangingPunct="1"/>
            <a:r>
              <a:rPr lang="tr-TR" altLang="en-US" sz="3600" dirty="0" smtClean="0">
                <a:solidFill>
                  <a:srgbClr val="A50021"/>
                </a:solidFill>
                <a:latin typeface="+mj-lt"/>
              </a:rPr>
              <a:t>SIPOC Diyagramı</a:t>
            </a:r>
            <a:endParaRPr lang="en-US" altLang="en-US" sz="3600" dirty="0" smtClean="0">
              <a:solidFill>
                <a:srgbClr val="A50021"/>
              </a:solidFill>
              <a:latin typeface="+mj-lt"/>
            </a:endParaRPr>
          </a:p>
        </p:txBody>
      </p:sp>
      <p:pic>
        <p:nvPicPr>
          <p:cNvPr id="3077" name="Picture 6" descr="C:\Users\Diler\Pictures\pau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2017KRM004-PAÜ </a:t>
            </a:r>
            <a:r>
              <a:rPr lang="en-US" dirty="0" err="1" smtClean="0"/>
              <a:t>KalSİS</a:t>
            </a:r>
            <a:r>
              <a:rPr lang="en-US" dirty="0" smtClean="0"/>
              <a:t> </a:t>
            </a:r>
            <a:r>
              <a:rPr lang="en-US" dirty="0" err="1" smtClean="0"/>
              <a:t>Projesi</a:t>
            </a:r>
            <a:r>
              <a:rPr lang="en-US" dirty="0" smtClean="0"/>
              <a:t> </a:t>
            </a:r>
            <a:r>
              <a:rPr lang="en-US" dirty="0" err="1" smtClean="0"/>
              <a:t>Eğitimleri</a:t>
            </a:r>
            <a:r>
              <a:rPr lang="en-US" dirty="0" smtClean="0"/>
              <a:t>, 09 </a:t>
            </a:r>
            <a:r>
              <a:rPr lang="en-US" dirty="0" err="1" smtClean="0"/>
              <a:t>Mayıs</a:t>
            </a:r>
            <a:r>
              <a:rPr lang="en-US" dirty="0" smtClean="0"/>
              <a:t> 2019 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6316760"/>
              </p:ext>
            </p:extLst>
          </p:nvPr>
        </p:nvGraphicFramePr>
        <p:xfrm>
          <a:off x="209550" y="1438274"/>
          <a:ext cx="8538914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0912">
                  <a:extLst>
                    <a:ext uri="{9D8B030D-6E8A-4147-A177-3AD203B41FA5}">
                      <a16:colId xmlns:a16="http://schemas.microsoft.com/office/drawing/2014/main" val="4089980702"/>
                    </a:ext>
                  </a:extLst>
                </a:gridCol>
                <a:gridCol w="1578623">
                  <a:extLst>
                    <a:ext uri="{9D8B030D-6E8A-4147-A177-3AD203B41FA5}">
                      <a16:colId xmlns:a16="http://schemas.microsoft.com/office/drawing/2014/main" val="4196046550"/>
                    </a:ext>
                  </a:extLst>
                </a:gridCol>
                <a:gridCol w="1578623">
                  <a:extLst>
                    <a:ext uri="{9D8B030D-6E8A-4147-A177-3AD203B41FA5}">
                      <a16:colId xmlns:a16="http://schemas.microsoft.com/office/drawing/2014/main" val="695616249"/>
                    </a:ext>
                  </a:extLst>
                </a:gridCol>
                <a:gridCol w="1506867">
                  <a:extLst>
                    <a:ext uri="{9D8B030D-6E8A-4147-A177-3AD203B41FA5}">
                      <a16:colId xmlns:a16="http://schemas.microsoft.com/office/drawing/2014/main" val="462047989"/>
                    </a:ext>
                  </a:extLst>
                </a:gridCol>
                <a:gridCol w="1793889">
                  <a:extLst>
                    <a:ext uri="{9D8B030D-6E8A-4147-A177-3AD203B41FA5}">
                      <a16:colId xmlns:a16="http://schemas.microsoft.com/office/drawing/2014/main" val="237116892"/>
                    </a:ext>
                  </a:extLst>
                </a:gridCol>
              </a:tblGrid>
              <a:tr h="567268"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>
                          <a:solidFill>
                            <a:srgbClr val="C00000"/>
                          </a:solidFill>
                        </a:rPr>
                        <a:t>S</a:t>
                      </a:r>
                    </a:p>
                    <a:p>
                      <a:pPr algn="ctr"/>
                      <a:r>
                        <a:rPr lang="tr-TR" sz="1600" dirty="0" smtClean="0">
                          <a:solidFill>
                            <a:srgbClr val="C00000"/>
                          </a:solidFill>
                        </a:rPr>
                        <a:t>Sağlayıcılar</a:t>
                      </a:r>
                      <a:endParaRPr lang="en-US" sz="1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>
                          <a:solidFill>
                            <a:srgbClr val="C00000"/>
                          </a:solidFill>
                        </a:rPr>
                        <a:t>I</a:t>
                      </a:r>
                    </a:p>
                    <a:p>
                      <a:pPr algn="ctr"/>
                      <a:r>
                        <a:rPr lang="tr-TR" sz="1600" dirty="0" smtClean="0">
                          <a:solidFill>
                            <a:srgbClr val="C00000"/>
                          </a:solidFill>
                        </a:rPr>
                        <a:t>Girdiler</a:t>
                      </a:r>
                      <a:endParaRPr lang="en-US" sz="1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>
                          <a:solidFill>
                            <a:srgbClr val="C00000"/>
                          </a:solidFill>
                        </a:rPr>
                        <a:t>P</a:t>
                      </a:r>
                    </a:p>
                    <a:p>
                      <a:pPr algn="ctr"/>
                      <a:r>
                        <a:rPr lang="tr-TR" sz="1600" dirty="0" smtClean="0">
                          <a:solidFill>
                            <a:srgbClr val="C00000"/>
                          </a:solidFill>
                        </a:rPr>
                        <a:t>Süreç</a:t>
                      </a:r>
                      <a:endParaRPr lang="en-US" sz="1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>
                          <a:solidFill>
                            <a:srgbClr val="C00000"/>
                          </a:solidFill>
                        </a:rPr>
                        <a:t>O</a:t>
                      </a:r>
                    </a:p>
                    <a:p>
                      <a:pPr algn="ctr"/>
                      <a:r>
                        <a:rPr lang="tr-TR" sz="1600" dirty="0" smtClean="0">
                          <a:solidFill>
                            <a:srgbClr val="C00000"/>
                          </a:solidFill>
                        </a:rPr>
                        <a:t>Çıktılar</a:t>
                      </a:r>
                      <a:endParaRPr lang="en-US" sz="1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>
                          <a:solidFill>
                            <a:srgbClr val="C00000"/>
                          </a:solidFill>
                        </a:rPr>
                        <a:t>C</a:t>
                      </a:r>
                    </a:p>
                    <a:p>
                      <a:pPr algn="ctr"/>
                      <a:r>
                        <a:rPr lang="tr-TR" sz="1600" dirty="0" smtClean="0">
                          <a:solidFill>
                            <a:srgbClr val="C00000"/>
                          </a:solidFill>
                        </a:rPr>
                        <a:t>Müşteriler</a:t>
                      </a:r>
                      <a:endParaRPr lang="en-US" sz="1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7070002"/>
                  </a:ext>
                </a:extLst>
              </a:tr>
              <a:tr h="1044967"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Sürecin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girdilerini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kim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sağlıyor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 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Sürece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neler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giriyor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Girdiler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çıktılara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nasıl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transforme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olu</a:t>
                      </a:r>
                      <a:r>
                        <a:rPr lang="tr-T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yor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Süreçten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neler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çıkıyor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Sürecin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çıktılarını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kimler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kullanı</a:t>
                      </a:r>
                      <a:r>
                        <a:rPr lang="tr-T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yor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veya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yararlanı</a:t>
                      </a:r>
                      <a:r>
                        <a:rPr lang="tr-T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r? 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3076989"/>
                  </a:ext>
                </a:extLst>
              </a:tr>
              <a:tr h="363250">
                <a:tc>
                  <a:txBody>
                    <a:bodyPr/>
                    <a:lstStyle/>
                    <a:p>
                      <a:endParaRPr lang="tr-TR" sz="1400" dirty="0" smtClean="0"/>
                    </a:p>
                    <a:p>
                      <a:endParaRPr lang="tr-TR" sz="1400" dirty="0" smtClean="0"/>
                    </a:p>
                    <a:p>
                      <a:endParaRPr lang="tr-TR" sz="1400" dirty="0" smtClean="0"/>
                    </a:p>
                    <a:p>
                      <a:endParaRPr lang="tr-TR" sz="1400" dirty="0" smtClean="0"/>
                    </a:p>
                    <a:p>
                      <a:endParaRPr lang="tr-TR" sz="1400" dirty="0" smtClean="0"/>
                    </a:p>
                    <a:p>
                      <a:endParaRPr lang="tr-TR" sz="1400" dirty="0" smtClean="0"/>
                    </a:p>
                    <a:p>
                      <a:endParaRPr lang="tr-TR" sz="1400" dirty="0" smtClean="0"/>
                    </a:p>
                    <a:p>
                      <a:endParaRPr lang="tr-TR" sz="1400" dirty="0" smtClean="0"/>
                    </a:p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6531761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59" y="5282795"/>
            <a:ext cx="8952695" cy="1107733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H="1">
            <a:off x="35496" y="5095874"/>
            <a:ext cx="3816424" cy="1537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436096" y="5079305"/>
            <a:ext cx="3447554" cy="20349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35496" y="5282795"/>
            <a:ext cx="8919858" cy="11077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326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87BA880-73BA-4E14-9A6A-D33DC7B25E92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 smtClean="0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520700" y="476672"/>
            <a:ext cx="8362950" cy="649287"/>
          </a:xfrm>
        </p:spPr>
        <p:txBody>
          <a:bodyPr/>
          <a:lstStyle/>
          <a:p>
            <a:pPr eaLnBrk="1" hangingPunct="1"/>
            <a:r>
              <a:rPr lang="tr-TR" altLang="en-US" sz="3600" dirty="0" smtClean="0">
                <a:solidFill>
                  <a:srgbClr val="A50021"/>
                </a:solidFill>
                <a:latin typeface="+mj-lt"/>
              </a:rPr>
              <a:t>CATWOE Analizi</a:t>
            </a:r>
            <a:endParaRPr lang="en-US" altLang="en-US" sz="3600" dirty="0" smtClean="0">
              <a:solidFill>
                <a:srgbClr val="A50021"/>
              </a:solidFill>
              <a:latin typeface="+mj-lt"/>
            </a:endParaRPr>
          </a:p>
        </p:txBody>
      </p:sp>
      <p:pic>
        <p:nvPicPr>
          <p:cNvPr id="3077" name="Picture 6" descr="C:\Users\Diler\Pictures\pau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2017KRM004-PAÜ </a:t>
            </a:r>
            <a:r>
              <a:rPr lang="en-US" dirty="0" err="1" smtClean="0"/>
              <a:t>KalSİS</a:t>
            </a:r>
            <a:r>
              <a:rPr lang="en-US" dirty="0" smtClean="0"/>
              <a:t> </a:t>
            </a:r>
            <a:r>
              <a:rPr lang="en-US" dirty="0" err="1" smtClean="0"/>
              <a:t>Projesi</a:t>
            </a:r>
            <a:r>
              <a:rPr lang="en-US" dirty="0" smtClean="0"/>
              <a:t> </a:t>
            </a:r>
            <a:r>
              <a:rPr lang="en-US" dirty="0" err="1" smtClean="0"/>
              <a:t>Eğitimleri</a:t>
            </a:r>
            <a:r>
              <a:rPr lang="en-US" dirty="0" smtClean="0"/>
              <a:t>, 09 </a:t>
            </a:r>
            <a:r>
              <a:rPr lang="en-US" dirty="0" err="1" smtClean="0"/>
              <a:t>Mayıs</a:t>
            </a:r>
            <a:r>
              <a:rPr lang="en-US" dirty="0" smtClean="0"/>
              <a:t> 2019 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95536" y="1518072"/>
          <a:ext cx="8291264" cy="48451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12438">
                  <a:extLst>
                    <a:ext uri="{9D8B030D-6E8A-4147-A177-3AD203B41FA5}">
                      <a16:colId xmlns:a16="http://schemas.microsoft.com/office/drawing/2014/main" val="1289055285"/>
                    </a:ext>
                  </a:extLst>
                </a:gridCol>
                <a:gridCol w="2678186">
                  <a:extLst>
                    <a:ext uri="{9D8B030D-6E8A-4147-A177-3AD203B41FA5}">
                      <a16:colId xmlns:a16="http://schemas.microsoft.com/office/drawing/2014/main" val="2379454251"/>
                    </a:ext>
                  </a:extLst>
                </a:gridCol>
                <a:gridCol w="4200640">
                  <a:extLst>
                    <a:ext uri="{9D8B030D-6E8A-4147-A177-3AD203B41FA5}">
                      <a16:colId xmlns:a16="http://schemas.microsoft.com/office/drawing/2014/main" val="3361488868"/>
                    </a:ext>
                  </a:extLst>
                </a:gridCol>
              </a:tblGrid>
              <a:tr h="8745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</a:rPr>
                        <a:t>C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Müşteri</a:t>
                      </a:r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/ </a:t>
                      </a:r>
                      <a:r>
                        <a:rPr lang="en-US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Yararlanan</a:t>
                      </a:r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/</a:t>
                      </a:r>
                      <a:r>
                        <a:rPr lang="en-US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Kullanan</a:t>
                      </a:r>
                      <a:endParaRPr lang="en-US" sz="16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T’den</a:t>
                      </a:r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etkilenen</a:t>
                      </a:r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kişilerdir</a:t>
                      </a:r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Etki</a:t>
                      </a:r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negatif</a:t>
                      </a:r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veya</a:t>
                      </a:r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pozitif</a:t>
                      </a:r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olabilir</a:t>
                      </a:r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Sistem</a:t>
                      </a:r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kimin</a:t>
                      </a:r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için</a:t>
                      </a:r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işletiliyor</a:t>
                      </a:r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51391842"/>
                  </a:ext>
                </a:extLst>
              </a:tr>
              <a:tr h="4724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</a:rPr>
                        <a:t>A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 err="1">
                          <a:effectLst/>
                        </a:rPr>
                        <a:t>Aktör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 err="1">
                          <a:effectLst/>
                        </a:rPr>
                        <a:t>T’yi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planlayan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ve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uygulayanlardır</a:t>
                      </a:r>
                      <a:r>
                        <a:rPr lang="en-US" sz="1600" dirty="0">
                          <a:effectLst/>
                        </a:rPr>
                        <a:t>. 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28924548"/>
                  </a:ext>
                </a:extLst>
              </a:tr>
              <a:tr h="8745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</a:rPr>
                        <a:t>T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 err="1">
                          <a:solidFill>
                            <a:srgbClr val="A50021"/>
                          </a:solidFill>
                          <a:effectLst/>
                        </a:rPr>
                        <a:t>Transformasyon</a:t>
                      </a:r>
                      <a:endParaRPr lang="en-US" sz="1100" dirty="0">
                        <a:solidFill>
                          <a:srgbClr val="A5002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>
                          <a:solidFill>
                            <a:srgbClr val="A50021"/>
                          </a:solidFill>
                          <a:effectLst/>
                        </a:rPr>
                        <a:t>CATWOE </a:t>
                      </a:r>
                      <a:r>
                        <a:rPr lang="en-US" sz="1600" dirty="0" err="1">
                          <a:solidFill>
                            <a:srgbClr val="A50021"/>
                          </a:solidFill>
                          <a:effectLst/>
                        </a:rPr>
                        <a:t>Tranformasyona</a:t>
                      </a:r>
                      <a:r>
                        <a:rPr lang="en-US" sz="1600" dirty="0">
                          <a:solidFill>
                            <a:srgbClr val="A5002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A50021"/>
                          </a:solidFill>
                          <a:effectLst/>
                        </a:rPr>
                        <a:t>odaklanır</a:t>
                      </a:r>
                      <a:r>
                        <a:rPr lang="en-US" sz="1600" dirty="0">
                          <a:solidFill>
                            <a:srgbClr val="A50021"/>
                          </a:solidFill>
                          <a:effectLst/>
                        </a:rPr>
                        <a:t>. </a:t>
                      </a:r>
                      <a:r>
                        <a:rPr lang="en-US" sz="1600" dirty="0" err="1">
                          <a:solidFill>
                            <a:srgbClr val="A50021"/>
                          </a:solidFill>
                          <a:effectLst/>
                        </a:rPr>
                        <a:t>Tek</a:t>
                      </a:r>
                      <a:r>
                        <a:rPr lang="en-US" sz="1600" dirty="0">
                          <a:solidFill>
                            <a:srgbClr val="A5002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A50021"/>
                          </a:solidFill>
                          <a:effectLst/>
                        </a:rPr>
                        <a:t>süreçtir</a:t>
                      </a:r>
                      <a:r>
                        <a:rPr lang="en-US" sz="1600" dirty="0">
                          <a:solidFill>
                            <a:srgbClr val="A50021"/>
                          </a:solidFill>
                          <a:effectLst/>
                        </a:rPr>
                        <a:t>. Bu </a:t>
                      </a:r>
                      <a:r>
                        <a:rPr lang="en-US" sz="1600" dirty="0" err="1">
                          <a:solidFill>
                            <a:srgbClr val="A50021"/>
                          </a:solidFill>
                          <a:effectLst/>
                        </a:rPr>
                        <a:t>süreçte</a:t>
                      </a:r>
                      <a:r>
                        <a:rPr lang="en-US" sz="1600" dirty="0">
                          <a:solidFill>
                            <a:srgbClr val="A5002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A50021"/>
                          </a:solidFill>
                          <a:effectLst/>
                        </a:rPr>
                        <a:t>girdiye</a:t>
                      </a:r>
                      <a:r>
                        <a:rPr lang="en-US" sz="1600" dirty="0">
                          <a:solidFill>
                            <a:srgbClr val="A5002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A50021"/>
                          </a:solidFill>
                          <a:effectLst/>
                        </a:rPr>
                        <a:t>değer</a:t>
                      </a:r>
                      <a:r>
                        <a:rPr lang="en-US" sz="1600" dirty="0">
                          <a:solidFill>
                            <a:srgbClr val="A5002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A50021"/>
                          </a:solidFill>
                          <a:effectLst/>
                        </a:rPr>
                        <a:t>katılarak</a:t>
                      </a:r>
                      <a:r>
                        <a:rPr lang="en-US" sz="1600" dirty="0">
                          <a:solidFill>
                            <a:srgbClr val="A5002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A50021"/>
                          </a:solidFill>
                          <a:effectLst/>
                        </a:rPr>
                        <a:t>çıktı</a:t>
                      </a:r>
                      <a:r>
                        <a:rPr lang="en-US" sz="1600" dirty="0">
                          <a:solidFill>
                            <a:srgbClr val="A5002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A50021"/>
                          </a:solidFill>
                          <a:effectLst/>
                        </a:rPr>
                        <a:t>haline</a:t>
                      </a:r>
                      <a:r>
                        <a:rPr lang="en-US" sz="1600" dirty="0">
                          <a:solidFill>
                            <a:srgbClr val="A5002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A50021"/>
                          </a:solidFill>
                          <a:effectLst/>
                        </a:rPr>
                        <a:t>transforme</a:t>
                      </a:r>
                      <a:r>
                        <a:rPr lang="en-US" sz="1600" dirty="0">
                          <a:solidFill>
                            <a:srgbClr val="A5002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A50021"/>
                          </a:solidFill>
                          <a:effectLst/>
                        </a:rPr>
                        <a:t>edilir</a:t>
                      </a:r>
                      <a:r>
                        <a:rPr lang="en-US" sz="1600" dirty="0">
                          <a:solidFill>
                            <a:srgbClr val="A50021"/>
                          </a:solidFill>
                          <a:effectLst/>
                        </a:rPr>
                        <a:t>.</a:t>
                      </a:r>
                      <a:endParaRPr lang="en-US" sz="1100" dirty="0">
                        <a:solidFill>
                          <a:srgbClr val="A5002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76710927"/>
                  </a:ext>
                </a:extLst>
              </a:tr>
              <a:tr h="8745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</a:rPr>
                        <a:t>W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 err="1">
                          <a:effectLst/>
                        </a:rPr>
                        <a:t>Dünyadaki</a:t>
                      </a:r>
                      <a:r>
                        <a:rPr lang="en-US" sz="1600" dirty="0">
                          <a:effectLst/>
                        </a:rPr>
                        <a:t> Durum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 err="1">
                          <a:effectLst/>
                        </a:rPr>
                        <a:t>Transformasyonu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değerli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kılan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dünyadaki</a:t>
                      </a:r>
                      <a:r>
                        <a:rPr lang="en-US" sz="1600" dirty="0">
                          <a:effectLst/>
                        </a:rPr>
                        <a:t> durum </a:t>
                      </a:r>
                      <a:r>
                        <a:rPr lang="en-US" sz="1600" dirty="0" err="1">
                          <a:effectLst/>
                        </a:rPr>
                        <a:t>nedir</a:t>
                      </a:r>
                      <a:r>
                        <a:rPr lang="en-US" sz="1600" dirty="0">
                          <a:effectLst/>
                        </a:rPr>
                        <a:t>? </a:t>
                      </a:r>
                      <a:r>
                        <a:rPr lang="en-US" sz="1600" dirty="0" err="1">
                          <a:effectLst/>
                        </a:rPr>
                        <a:t>Dünyadaki</a:t>
                      </a:r>
                      <a:r>
                        <a:rPr lang="en-US" sz="1600" dirty="0">
                          <a:effectLst/>
                        </a:rPr>
                        <a:t> durum, </a:t>
                      </a:r>
                      <a:r>
                        <a:rPr lang="en-US" sz="1600" dirty="0" err="1">
                          <a:effectLst/>
                        </a:rPr>
                        <a:t>T’yi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daha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anlamlı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kılar</a:t>
                      </a:r>
                      <a:r>
                        <a:rPr lang="en-US" sz="1600" dirty="0">
                          <a:effectLst/>
                        </a:rPr>
                        <a:t>.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84224368"/>
                  </a:ext>
                </a:extLst>
              </a:tr>
              <a:tr h="8745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</a:rPr>
                        <a:t>O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Sahip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 err="1">
                          <a:effectLst/>
                        </a:rPr>
                        <a:t>Transformasyonu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yöneten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kişi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veya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kişiler</a:t>
                      </a:r>
                      <a:r>
                        <a:rPr lang="en-US" sz="1600" dirty="0">
                          <a:effectLst/>
                        </a:rPr>
                        <a:t>. </a:t>
                      </a:r>
                      <a:r>
                        <a:rPr lang="en-US" sz="1600" dirty="0" err="1">
                          <a:effectLst/>
                        </a:rPr>
                        <a:t>Sürecin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uygulanması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veyanuygulanmaması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kararı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verir</a:t>
                      </a:r>
                      <a:r>
                        <a:rPr lang="en-US" sz="1600" dirty="0">
                          <a:effectLst/>
                        </a:rPr>
                        <a:t>.  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53054895"/>
                  </a:ext>
                </a:extLst>
              </a:tr>
              <a:tr h="8745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</a:rPr>
                        <a:t>E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Şartlar 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 err="1">
                          <a:effectLst/>
                        </a:rPr>
                        <a:t>Sistemin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işlediği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sınırları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belirler</a:t>
                      </a:r>
                      <a:r>
                        <a:rPr lang="en-US" sz="1600" dirty="0">
                          <a:effectLst/>
                        </a:rPr>
                        <a:t>. </a:t>
                      </a:r>
                      <a:r>
                        <a:rPr lang="en-US" sz="1600" dirty="0" err="1">
                          <a:effectLst/>
                        </a:rPr>
                        <a:t>Bunlar</a:t>
                      </a:r>
                      <a:r>
                        <a:rPr lang="en-US" sz="1600" dirty="0">
                          <a:effectLst/>
                        </a:rPr>
                        <a:t>, </a:t>
                      </a:r>
                      <a:r>
                        <a:rPr lang="en-US" sz="1600" dirty="0" err="1">
                          <a:effectLst/>
                        </a:rPr>
                        <a:t>mevzuat</a:t>
                      </a:r>
                      <a:r>
                        <a:rPr lang="en-US" sz="1600" dirty="0">
                          <a:effectLst/>
                        </a:rPr>
                        <a:t>, </a:t>
                      </a:r>
                      <a:r>
                        <a:rPr lang="en-US" sz="1600" dirty="0" err="1">
                          <a:effectLst/>
                        </a:rPr>
                        <a:t>standartlar</a:t>
                      </a:r>
                      <a:r>
                        <a:rPr lang="en-US" sz="1600" dirty="0">
                          <a:effectLst/>
                        </a:rPr>
                        <a:t>, zaman, </a:t>
                      </a:r>
                      <a:r>
                        <a:rPr lang="en-US" sz="1600" dirty="0" err="1">
                          <a:effectLst/>
                        </a:rPr>
                        <a:t>süre</a:t>
                      </a:r>
                      <a:r>
                        <a:rPr lang="en-US" sz="1600" dirty="0">
                          <a:effectLst/>
                        </a:rPr>
                        <a:t>, </a:t>
                      </a:r>
                      <a:r>
                        <a:rPr lang="en-US" sz="1600" dirty="0" err="1">
                          <a:effectLst/>
                        </a:rPr>
                        <a:t>kaynaklar</a:t>
                      </a:r>
                      <a:r>
                        <a:rPr lang="en-US" sz="1600" dirty="0">
                          <a:effectLst/>
                        </a:rPr>
                        <a:t>, vb. </a:t>
                      </a:r>
                      <a:r>
                        <a:rPr lang="en-US" sz="1600" dirty="0" err="1">
                          <a:effectLst/>
                        </a:rPr>
                        <a:t>olabilir</a:t>
                      </a:r>
                      <a:r>
                        <a:rPr lang="en-US" sz="1600" dirty="0">
                          <a:effectLst/>
                        </a:rPr>
                        <a:t>. 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920748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93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C619DA7-3A2C-4066-B615-D681A21821B6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 smtClean="0"/>
          </a:p>
        </p:txBody>
      </p:sp>
      <p:sp>
        <p:nvSpPr>
          <p:cNvPr id="2051" name="Rectangle 4"/>
          <p:cNvSpPr>
            <a:spLocks noGrp="1" noChangeArrowheads="1"/>
          </p:cNvSpPr>
          <p:nvPr>
            <p:ph type="title"/>
          </p:nvPr>
        </p:nvSpPr>
        <p:spPr>
          <a:xfrm>
            <a:off x="269776" y="2060848"/>
            <a:ext cx="8604448" cy="18002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ts val="1200"/>
              </a:spcBef>
              <a:spcAft>
                <a:spcPts val="1800"/>
              </a:spcAft>
            </a:pPr>
            <a:r>
              <a:rPr lang="tr-TR" altLang="en-US" sz="4000" dirty="0" smtClean="0">
                <a:solidFill>
                  <a:srgbClr val="A50021"/>
                </a:solidFill>
              </a:rPr>
              <a:t>Grup çalışması</a:t>
            </a:r>
            <a:r>
              <a:rPr lang="tr-TR" altLang="en-US" sz="3600" dirty="0" smtClean="0">
                <a:solidFill>
                  <a:srgbClr val="A50021"/>
                </a:solidFill>
              </a:rPr>
              <a:t/>
            </a:r>
            <a:br>
              <a:rPr lang="tr-TR" altLang="en-US" sz="3600" dirty="0" smtClean="0">
                <a:solidFill>
                  <a:srgbClr val="A50021"/>
                </a:solidFill>
              </a:rPr>
            </a:br>
            <a:r>
              <a:rPr lang="tr-TR" altLang="en-US" sz="3600" dirty="0" smtClean="0">
                <a:solidFill>
                  <a:srgbClr val="333399"/>
                </a:solidFill>
              </a:rPr>
              <a:t>SIPOC Diyagramı</a:t>
            </a:r>
            <a:br>
              <a:rPr lang="tr-TR" altLang="en-US" sz="3600" dirty="0" smtClean="0">
                <a:solidFill>
                  <a:srgbClr val="333399"/>
                </a:solidFill>
              </a:rPr>
            </a:br>
            <a:r>
              <a:rPr lang="tr-TR" altLang="en-US" sz="3600" dirty="0" smtClean="0">
                <a:solidFill>
                  <a:srgbClr val="333399"/>
                </a:solidFill>
              </a:rPr>
              <a:t>CATWOE Analizi</a:t>
            </a:r>
            <a:endParaRPr lang="en-US" altLang="en-US" sz="3600" dirty="0" smtClean="0">
              <a:solidFill>
                <a:srgbClr val="333399"/>
              </a:solidFill>
            </a:endParaRPr>
          </a:p>
        </p:txBody>
      </p:sp>
      <p:pic>
        <p:nvPicPr>
          <p:cNvPr id="2054" name="Picture 6" descr="C:\Users\Diler\Pictures\pau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38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2017KRM004-PAÜ </a:t>
            </a:r>
            <a:r>
              <a:rPr lang="en-US" dirty="0" err="1" smtClean="0"/>
              <a:t>KalSİS</a:t>
            </a:r>
            <a:r>
              <a:rPr lang="en-US" dirty="0" smtClean="0"/>
              <a:t> </a:t>
            </a:r>
            <a:r>
              <a:rPr lang="en-US" dirty="0" err="1" smtClean="0"/>
              <a:t>Projesi</a:t>
            </a:r>
            <a:r>
              <a:rPr lang="en-US" dirty="0" smtClean="0"/>
              <a:t> </a:t>
            </a:r>
            <a:r>
              <a:rPr lang="en-US" dirty="0" err="1" smtClean="0"/>
              <a:t>Eğitimleri</a:t>
            </a:r>
            <a:r>
              <a:rPr lang="en-US" dirty="0" smtClean="0"/>
              <a:t>, 09 </a:t>
            </a:r>
            <a:r>
              <a:rPr lang="en-US" dirty="0" err="1" smtClean="0"/>
              <a:t>Mayıs</a:t>
            </a:r>
            <a:r>
              <a:rPr lang="en-US" dirty="0" smtClean="0"/>
              <a:t> 2019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082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87BA880-73BA-4E14-9A6A-D33DC7B25E92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 smtClean="0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531813"/>
            <a:ext cx="8362950" cy="649287"/>
          </a:xfrm>
        </p:spPr>
        <p:txBody>
          <a:bodyPr/>
          <a:lstStyle/>
          <a:p>
            <a:pPr eaLnBrk="1" hangingPunct="1"/>
            <a:r>
              <a:rPr lang="tr-TR" altLang="en-US" sz="3200" dirty="0" smtClean="0">
                <a:solidFill>
                  <a:srgbClr val="A50021"/>
                </a:solidFill>
                <a:latin typeface="+mj-lt"/>
              </a:rPr>
              <a:t>SIPOC Diyagramının Hazırlanması</a:t>
            </a:r>
            <a:endParaRPr lang="en-US" altLang="en-US" sz="3200" dirty="0" smtClean="0">
              <a:solidFill>
                <a:srgbClr val="A50021"/>
              </a:solidFill>
              <a:latin typeface="+mj-lt"/>
            </a:endParaRP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1412776"/>
            <a:ext cx="7776864" cy="4703862"/>
          </a:xfrm>
        </p:spPr>
        <p:txBody>
          <a:bodyPr/>
          <a:lstStyle/>
          <a:p>
            <a:pPr eaLnBrk="1" hangingPunct="1"/>
            <a:r>
              <a:rPr lang="tr-TR" altLang="en-US" sz="2400" dirty="0" err="1" smtClean="0">
                <a:solidFill>
                  <a:schemeClr val="accent2"/>
                </a:solidFill>
                <a:latin typeface="+mj-lt"/>
              </a:rPr>
              <a:t>Flipçart</a:t>
            </a:r>
            <a:r>
              <a:rPr lang="tr-TR" altLang="en-US" sz="2400" dirty="0" smtClean="0">
                <a:solidFill>
                  <a:schemeClr val="accent2"/>
                </a:solidFill>
                <a:latin typeface="+mj-lt"/>
              </a:rPr>
              <a:t> kağıdına SIPOC Diyagramı için tabloyu çizin</a:t>
            </a:r>
          </a:p>
          <a:p>
            <a:pPr eaLnBrk="1" hangingPunct="1"/>
            <a:r>
              <a:rPr lang="tr-TR" altLang="en-US" sz="2400" dirty="0" smtClean="0">
                <a:solidFill>
                  <a:schemeClr val="accent2"/>
                </a:solidFill>
                <a:latin typeface="+mj-lt"/>
              </a:rPr>
              <a:t>Aşağıdaki sıraya göre </a:t>
            </a:r>
            <a:r>
              <a:rPr lang="tr-TR" altLang="en-US" sz="2400" dirty="0" err="1" smtClean="0">
                <a:solidFill>
                  <a:schemeClr val="accent2"/>
                </a:solidFill>
                <a:latin typeface="+mj-lt"/>
              </a:rPr>
              <a:t>postitlere</a:t>
            </a:r>
            <a:r>
              <a:rPr lang="tr-TR" altLang="en-US" sz="2400" dirty="0" smtClean="0">
                <a:solidFill>
                  <a:schemeClr val="accent2"/>
                </a:solidFill>
                <a:latin typeface="+mj-lt"/>
              </a:rPr>
              <a:t> yazarak ilgili kısma yapıştırın.</a:t>
            </a:r>
          </a:p>
          <a:p>
            <a:pPr lvl="1" eaLnBrk="1" hangingPunct="1"/>
            <a:r>
              <a:rPr lang="en-US" sz="2000" dirty="0" err="1">
                <a:solidFill>
                  <a:schemeClr val="accent2"/>
                </a:solidFill>
                <a:latin typeface="+mj-lt"/>
              </a:rPr>
              <a:t>Sürecin</a:t>
            </a:r>
            <a:r>
              <a:rPr lang="en-US" sz="2000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en-US" sz="2000" dirty="0" err="1" smtClean="0">
                <a:solidFill>
                  <a:schemeClr val="accent2"/>
                </a:solidFill>
                <a:latin typeface="+mj-lt"/>
              </a:rPr>
              <a:t>adı</a:t>
            </a:r>
            <a:r>
              <a:rPr lang="tr-TR" sz="2000" dirty="0" err="1" smtClean="0">
                <a:solidFill>
                  <a:schemeClr val="accent2"/>
                </a:solidFill>
                <a:latin typeface="+mj-lt"/>
              </a:rPr>
              <a:t>nı</a:t>
            </a:r>
            <a:r>
              <a:rPr lang="tr-TR" sz="2000" dirty="0" smtClean="0">
                <a:solidFill>
                  <a:schemeClr val="accent2"/>
                </a:solidFill>
                <a:latin typeface="+mj-lt"/>
              </a:rPr>
              <a:t> büyük kağıdın en üstüne yazın</a:t>
            </a:r>
          </a:p>
          <a:p>
            <a:pPr lvl="1" eaLnBrk="1" hangingPunct="1"/>
            <a:r>
              <a:rPr lang="tr-TR" sz="2000" dirty="0" smtClean="0">
                <a:solidFill>
                  <a:schemeClr val="accent2"/>
                </a:solidFill>
                <a:latin typeface="+mj-lt"/>
              </a:rPr>
              <a:t>Her büyük kağıda SIPOC Diyagramı şablonunu hazırlayın.</a:t>
            </a:r>
            <a:endParaRPr lang="en-US" sz="2000" dirty="0">
              <a:solidFill>
                <a:schemeClr val="accent2"/>
              </a:solidFill>
              <a:latin typeface="+mj-lt"/>
            </a:endParaRPr>
          </a:p>
          <a:p>
            <a:pPr lvl="1" eaLnBrk="1" hangingPunct="1"/>
            <a:r>
              <a:rPr lang="en-US" sz="2000" dirty="0" err="1">
                <a:solidFill>
                  <a:schemeClr val="accent2"/>
                </a:solidFill>
                <a:latin typeface="+mj-lt"/>
              </a:rPr>
              <a:t>Sürecin</a:t>
            </a:r>
            <a:r>
              <a:rPr lang="en-US" sz="2000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+mj-lt"/>
              </a:rPr>
              <a:t>başlayış</a:t>
            </a:r>
            <a:r>
              <a:rPr lang="en-US" sz="2000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+mj-lt"/>
              </a:rPr>
              <a:t>ve</a:t>
            </a:r>
            <a:r>
              <a:rPr lang="en-US" sz="2000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+mj-lt"/>
              </a:rPr>
              <a:t>bitiş</a:t>
            </a:r>
            <a:r>
              <a:rPr lang="en-US" sz="2000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en-US" sz="2000" dirty="0" err="1" smtClean="0">
                <a:solidFill>
                  <a:schemeClr val="accent2"/>
                </a:solidFill>
                <a:latin typeface="+mj-lt"/>
              </a:rPr>
              <a:t>basamakları</a:t>
            </a:r>
            <a:r>
              <a:rPr lang="tr-TR" sz="2000" dirty="0" err="1" smtClean="0">
                <a:solidFill>
                  <a:schemeClr val="accent2"/>
                </a:solidFill>
                <a:latin typeface="+mj-lt"/>
              </a:rPr>
              <a:t>nı</a:t>
            </a:r>
            <a:r>
              <a:rPr lang="tr-TR" sz="2000" dirty="0" smtClean="0">
                <a:solidFill>
                  <a:schemeClr val="accent2"/>
                </a:solidFill>
                <a:latin typeface="+mj-lt"/>
              </a:rPr>
              <a:t> yazın (en az 4 en fazla 7 faaliyet)</a:t>
            </a:r>
            <a:r>
              <a:rPr lang="en-US" sz="2000" dirty="0" smtClean="0">
                <a:solidFill>
                  <a:schemeClr val="accent2"/>
                </a:solidFill>
                <a:latin typeface="+mj-lt"/>
              </a:rPr>
              <a:t> </a:t>
            </a:r>
            <a:r>
              <a:rPr lang="tr-TR" sz="2000" dirty="0" smtClean="0">
                <a:solidFill>
                  <a:schemeClr val="accent2"/>
                </a:solidFill>
                <a:latin typeface="+mj-lt"/>
              </a:rPr>
              <a:t>Her faaliyeti bir </a:t>
            </a:r>
            <a:r>
              <a:rPr lang="tr-TR" sz="2000" dirty="0" err="1" smtClean="0">
                <a:solidFill>
                  <a:schemeClr val="accent2"/>
                </a:solidFill>
                <a:latin typeface="+mj-lt"/>
              </a:rPr>
              <a:t>postite</a:t>
            </a:r>
            <a:r>
              <a:rPr lang="tr-TR" sz="2000" dirty="0" smtClean="0">
                <a:solidFill>
                  <a:schemeClr val="accent2"/>
                </a:solidFill>
                <a:latin typeface="+mj-lt"/>
              </a:rPr>
              <a:t> yazın. İlgili kolona ardışık </a:t>
            </a:r>
            <a:r>
              <a:rPr lang="tr-TR" sz="2000" dirty="0" err="1" smtClean="0">
                <a:solidFill>
                  <a:schemeClr val="accent2"/>
                </a:solidFill>
                <a:latin typeface="+mj-lt"/>
              </a:rPr>
              <a:t>sıralayak</a:t>
            </a:r>
            <a:r>
              <a:rPr lang="tr-TR" sz="2000" dirty="0" smtClean="0">
                <a:solidFill>
                  <a:schemeClr val="accent2"/>
                </a:solidFill>
                <a:latin typeface="+mj-lt"/>
              </a:rPr>
              <a:t> yapıştırın.</a:t>
            </a:r>
            <a:endParaRPr lang="en-US" sz="2400" dirty="0">
              <a:solidFill>
                <a:schemeClr val="accent2"/>
              </a:solidFill>
              <a:latin typeface="+mj-lt"/>
            </a:endParaRPr>
          </a:p>
          <a:p>
            <a:pPr lvl="1" eaLnBrk="1" hangingPunct="1"/>
            <a:r>
              <a:rPr lang="tr-TR" sz="2000" dirty="0" smtClean="0">
                <a:solidFill>
                  <a:schemeClr val="accent2"/>
                </a:solidFill>
                <a:latin typeface="+mj-lt"/>
              </a:rPr>
              <a:t>Çıktı ve/veya çıktıları </a:t>
            </a:r>
            <a:r>
              <a:rPr lang="tr-TR" sz="2000" dirty="0" err="1" smtClean="0">
                <a:solidFill>
                  <a:schemeClr val="accent2"/>
                </a:solidFill>
                <a:latin typeface="+mj-lt"/>
              </a:rPr>
              <a:t>postitlere</a:t>
            </a:r>
            <a:r>
              <a:rPr lang="tr-TR" sz="2000" dirty="0" smtClean="0">
                <a:solidFill>
                  <a:schemeClr val="accent2"/>
                </a:solidFill>
                <a:latin typeface="+mj-lt"/>
              </a:rPr>
              <a:t> yazarak ilgili kolona yapıştırın.</a:t>
            </a:r>
            <a:endParaRPr lang="en-US" sz="2000" dirty="0">
              <a:solidFill>
                <a:schemeClr val="accent2"/>
              </a:solidFill>
              <a:latin typeface="+mj-lt"/>
            </a:endParaRPr>
          </a:p>
          <a:p>
            <a:pPr lvl="1" eaLnBrk="1" hangingPunct="1"/>
            <a:r>
              <a:rPr lang="tr-TR" sz="2000" dirty="0" smtClean="0">
                <a:solidFill>
                  <a:schemeClr val="accent2"/>
                </a:solidFill>
                <a:latin typeface="+mj-lt"/>
              </a:rPr>
              <a:t>Müşterileri her bir </a:t>
            </a:r>
            <a:r>
              <a:rPr lang="tr-TR" sz="2000" dirty="0" err="1" smtClean="0">
                <a:solidFill>
                  <a:schemeClr val="accent2"/>
                </a:solidFill>
                <a:latin typeface="+mj-lt"/>
              </a:rPr>
              <a:t>postite</a:t>
            </a:r>
            <a:r>
              <a:rPr lang="tr-TR" sz="2000" dirty="0" smtClean="0">
                <a:solidFill>
                  <a:schemeClr val="accent2"/>
                </a:solidFill>
                <a:latin typeface="+mj-lt"/>
              </a:rPr>
              <a:t> tek yazın. Kolonuna yapıştırın.</a:t>
            </a:r>
            <a:endParaRPr lang="en-US" sz="2000" dirty="0">
              <a:solidFill>
                <a:schemeClr val="accent2"/>
              </a:solidFill>
              <a:latin typeface="+mj-lt"/>
            </a:endParaRPr>
          </a:p>
          <a:p>
            <a:pPr lvl="1" eaLnBrk="1" hangingPunct="1"/>
            <a:r>
              <a:rPr lang="tr-TR" sz="2000" dirty="0" smtClean="0">
                <a:solidFill>
                  <a:schemeClr val="accent2"/>
                </a:solidFill>
              </a:rPr>
              <a:t>Girdileri </a:t>
            </a:r>
            <a:r>
              <a:rPr lang="tr-TR" sz="2000" dirty="0">
                <a:solidFill>
                  <a:schemeClr val="accent2"/>
                </a:solidFill>
              </a:rPr>
              <a:t>her bir </a:t>
            </a:r>
            <a:r>
              <a:rPr lang="tr-TR" sz="2000" dirty="0" err="1">
                <a:solidFill>
                  <a:schemeClr val="accent2"/>
                </a:solidFill>
              </a:rPr>
              <a:t>postite</a:t>
            </a:r>
            <a:r>
              <a:rPr lang="tr-TR" sz="2000" dirty="0">
                <a:solidFill>
                  <a:schemeClr val="accent2"/>
                </a:solidFill>
              </a:rPr>
              <a:t> tek yazın. Kolonuna yapıştırın.</a:t>
            </a:r>
            <a:endParaRPr lang="en-US" sz="2000" dirty="0">
              <a:solidFill>
                <a:schemeClr val="accent2"/>
              </a:solidFill>
            </a:endParaRPr>
          </a:p>
          <a:p>
            <a:pPr lvl="1" eaLnBrk="1" hangingPunct="1"/>
            <a:r>
              <a:rPr lang="tr-TR" sz="2000" dirty="0" smtClean="0">
                <a:solidFill>
                  <a:schemeClr val="accent2"/>
                </a:solidFill>
              </a:rPr>
              <a:t>Sağlayıcıları </a:t>
            </a:r>
            <a:r>
              <a:rPr lang="tr-TR" sz="2000" dirty="0">
                <a:solidFill>
                  <a:schemeClr val="accent2"/>
                </a:solidFill>
              </a:rPr>
              <a:t>her bir </a:t>
            </a:r>
            <a:r>
              <a:rPr lang="tr-TR" sz="2000" dirty="0" err="1">
                <a:solidFill>
                  <a:schemeClr val="accent2"/>
                </a:solidFill>
              </a:rPr>
              <a:t>postite</a:t>
            </a:r>
            <a:r>
              <a:rPr lang="tr-TR" sz="2000" dirty="0">
                <a:solidFill>
                  <a:schemeClr val="accent2"/>
                </a:solidFill>
              </a:rPr>
              <a:t> tek yazın. Kolonuna yapıştırın.</a:t>
            </a:r>
            <a:endParaRPr lang="en-US" sz="2000" dirty="0">
              <a:solidFill>
                <a:schemeClr val="accent2"/>
              </a:solidFill>
            </a:endParaRPr>
          </a:p>
          <a:p>
            <a:pPr eaLnBrk="1" hangingPunct="1"/>
            <a:endParaRPr lang="tr-TR" altLang="en-US" sz="2400" dirty="0" smtClean="0">
              <a:solidFill>
                <a:schemeClr val="accent2"/>
              </a:solidFill>
              <a:latin typeface="+mj-lt"/>
            </a:endParaRPr>
          </a:p>
          <a:p>
            <a:pPr eaLnBrk="1" hangingPunct="1"/>
            <a:endParaRPr lang="tr-TR" altLang="en-US" sz="2400" dirty="0" smtClean="0">
              <a:solidFill>
                <a:schemeClr val="accent2"/>
              </a:solidFill>
              <a:latin typeface="+mj-lt"/>
            </a:endParaRPr>
          </a:p>
          <a:p>
            <a:pPr eaLnBrk="1" hangingPunct="1"/>
            <a:endParaRPr lang="tr-TR" altLang="en-US" sz="2400" dirty="0" smtClean="0">
              <a:solidFill>
                <a:schemeClr val="accent2"/>
              </a:solidFill>
              <a:latin typeface="+mj-lt"/>
              <a:ea typeface="+mn-ea"/>
              <a:cs typeface="+mn-cs"/>
            </a:endParaRPr>
          </a:p>
        </p:txBody>
      </p:sp>
      <p:pic>
        <p:nvPicPr>
          <p:cNvPr id="3077" name="Picture 6" descr="C:\Users\Diler\Pictures\pau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2017KRM004-PAÜ </a:t>
            </a:r>
            <a:r>
              <a:rPr lang="en-US" dirty="0" err="1" smtClean="0"/>
              <a:t>KalSİS</a:t>
            </a:r>
            <a:r>
              <a:rPr lang="en-US" dirty="0" smtClean="0"/>
              <a:t> </a:t>
            </a:r>
            <a:r>
              <a:rPr lang="en-US" dirty="0" err="1" smtClean="0"/>
              <a:t>Projesi</a:t>
            </a:r>
            <a:r>
              <a:rPr lang="en-US" dirty="0" smtClean="0"/>
              <a:t> </a:t>
            </a:r>
            <a:r>
              <a:rPr lang="en-US" dirty="0" err="1" smtClean="0"/>
              <a:t>Eğitimleri</a:t>
            </a:r>
            <a:r>
              <a:rPr lang="en-US" dirty="0" smtClean="0"/>
              <a:t>, 09 </a:t>
            </a:r>
            <a:r>
              <a:rPr lang="en-US" dirty="0" err="1" smtClean="0"/>
              <a:t>Mayıs</a:t>
            </a:r>
            <a:r>
              <a:rPr lang="en-US" dirty="0" smtClean="0"/>
              <a:t> 2019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293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87BA880-73BA-4E14-9A6A-D33DC7B25E92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 smtClean="0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531813"/>
            <a:ext cx="8362950" cy="649287"/>
          </a:xfrm>
        </p:spPr>
        <p:txBody>
          <a:bodyPr/>
          <a:lstStyle/>
          <a:p>
            <a:pPr eaLnBrk="1" hangingPunct="1"/>
            <a:r>
              <a:rPr lang="tr-TR" altLang="en-US" sz="3200" dirty="0" smtClean="0">
                <a:solidFill>
                  <a:srgbClr val="A50021"/>
                </a:solidFill>
                <a:latin typeface="+mj-lt"/>
              </a:rPr>
              <a:t>CATWOE Analizi</a:t>
            </a:r>
            <a:endParaRPr lang="en-US" altLang="en-US" sz="3200" dirty="0" smtClean="0">
              <a:solidFill>
                <a:srgbClr val="A50021"/>
              </a:solidFill>
              <a:latin typeface="+mj-lt"/>
            </a:endParaRP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1412776"/>
            <a:ext cx="7776864" cy="4536505"/>
          </a:xfrm>
        </p:spPr>
        <p:txBody>
          <a:bodyPr/>
          <a:lstStyle/>
          <a:p>
            <a:pPr eaLnBrk="1" hangingPunct="1"/>
            <a:r>
              <a:rPr lang="tr-TR" altLang="en-US" sz="2400" dirty="0" smtClean="0">
                <a:solidFill>
                  <a:schemeClr val="accent2"/>
                </a:solidFill>
                <a:latin typeface="+mj-lt"/>
              </a:rPr>
              <a:t>CATWOE Çizelgesine göre SIPOC Diyagramındakileri değerlendirin.</a:t>
            </a:r>
            <a:endParaRPr lang="en-US" sz="2000" dirty="0">
              <a:solidFill>
                <a:schemeClr val="accent2"/>
              </a:solidFill>
            </a:endParaRPr>
          </a:p>
          <a:p>
            <a:pPr eaLnBrk="1" hangingPunct="1"/>
            <a:endParaRPr lang="tr-TR" altLang="en-US" sz="2400" dirty="0" smtClean="0">
              <a:solidFill>
                <a:schemeClr val="accent2"/>
              </a:solidFill>
              <a:latin typeface="+mj-lt"/>
            </a:endParaRPr>
          </a:p>
          <a:p>
            <a:pPr eaLnBrk="1" hangingPunct="1"/>
            <a:endParaRPr lang="tr-TR" altLang="en-US" sz="2400" dirty="0" smtClean="0">
              <a:solidFill>
                <a:schemeClr val="accent2"/>
              </a:solidFill>
              <a:latin typeface="+mj-lt"/>
            </a:endParaRPr>
          </a:p>
          <a:p>
            <a:pPr eaLnBrk="1" hangingPunct="1"/>
            <a:endParaRPr lang="tr-TR" altLang="en-US" sz="2400" dirty="0" smtClean="0">
              <a:solidFill>
                <a:schemeClr val="accent2"/>
              </a:solidFill>
              <a:latin typeface="+mj-lt"/>
              <a:ea typeface="+mn-ea"/>
              <a:cs typeface="+mn-cs"/>
            </a:endParaRPr>
          </a:p>
        </p:txBody>
      </p:sp>
      <p:pic>
        <p:nvPicPr>
          <p:cNvPr id="3077" name="Picture 6" descr="C:\Users\Diler\Pictures\pau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2017KRM004-PAÜ </a:t>
            </a:r>
            <a:r>
              <a:rPr lang="en-US" dirty="0" err="1" smtClean="0"/>
              <a:t>KalSİS</a:t>
            </a:r>
            <a:r>
              <a:rPr lang="en-US" dirty="0" smtClean="0"/>
              <a:t> </a:t>
            </a:r>
            <a:r>
              <a:rPr lang="en-US" dirty="0" err="1" smtClean="0"/>
              <a:t>Projesi</a:t>
            </a:r>
            <a:r>
              <a:rPr lang="en-US" dirty="0" smtClean="0"/>
              <a:t> </a:t>
            </a:r>
            <a:r>
              <a:rPr lang="en-US" dirty="0" err="1" smtClean="0"/>
              <a:t>Eğitimleri</a:t>
            </a:r>
            <a:r>
              <a:rPr lang="en-US" dirty="0" smtClean="0"/>
              <a:t>, 09 </a:t>
            </a:r>
            <a:r>
              <a:rPr lang="en-US" dirty="0" err="1" smtClean="0"/>
              <a:t>Mayıs</a:t>
            </a:r>
            <a:r>
              <a:rPr lang="en-US" dirty="0" smtClean="0"/>
              <a:t> 2019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120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626700" y="6563949"/>
            <a:ext cx="4040088" cy="280119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2017KRM004-PAÜ </a:t>
            </a:r>
            <a:r>
              <a:rPr lang="en-US" dirty="0" err="1" smtClean="0"/>
              <a:t>KalSİS</a:t>
            </a:r>
            <a:r>
              <a:rPr lang="en-US" dirty="0" smtClean="0"/>
              <a:t> </a:t>
            </a:r>
            <a:r>
              <a:rPr lang="en-US" dirty="0" err="1" smtClean="0"/>
              <a:t>Projesi</a:t>
            </a:r>
            <a:r>
              <a:rPr lang="en-US" dirty="0" smtClean="0"/>
              <a:t> </a:t>
            </a:r>
            <a:r>
              <a:rPr lang="en-US" dirty="0" err="1" smtClean="0"/>
              <a:t>Eğitimleri</a:t>
            </a:r>
            <a:r>
              <a:rPr lang="en-US" dirty="0" smtClean="0"/>
              <a:t>, 08 </a:t>
            </a:r>
            <a:r>
              <a:rPr lang="en-US" dirty="0" err="1" smtClean="0"/>
              <a:t>Mayıs</a:t>
            </a:r>
            <a:r>
              <a:rPr lang="en-US" dirty="0" smtClean="0"/>
              <a:t> 2019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>
          <a:xfrm>
            <a:off x="2172802" y="3068960"/>
            <a:ext cx="4393572" cy="50827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en-US" sz="3200" kern="0" dirty="0" smtClean="0">
                <a:solidFill>
                  <a:srgbClr val="A50021"/>
                </a:solidFill>
              </a:rPr>
              <a:t>Örnek Çalışma</a:t>
            </a:r>
            <a:endParaRPr lang="en-US" altLang="en-US" sz="2800" kern="0" dirty="0" smtClean="0">
              <a:solidFill>
                <a:srgbClr val="A500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21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749" y="1155583"/>
            <a:ext cx="8782501" cy="454683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99592" y="6064731"/>
            <a:ext cx="64087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http://www.oe.gatech.edu/sites/default/files/documents/po_oe_2018_presentation.pdf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50059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16" y="926971"/>
            <a:ext cx="9106368" cy="500405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99592" y="6064731"/>
            <a:ext cx="64087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http://www.oe.gatech.edu/sites/default/files/documents/po_oe_2018_presentation.pdf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07077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450" y="1136532"/>
            <a:ext cx="8757100" cy="458493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99592" y="6064731"/>
            <a:ext cx="64087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http://www.oe.gatech.edu/sites/default/files/documents/po_oe_2018_presentation.pdf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30337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C619DA7-3A2C-4066-B615-D681A21821B6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 smtClean="0"/>
          </a:p>
        </p:txBody>
      </p:sp>
      <p:sp>
        <p:nvSpPr>
          <p:cNvPr id="2051" name="Rectangle 4"/>
          <p:cNvSpPr>
            <a:spLocks noGrp="1" noChangeArrowheads="1"/>
          </p:cNvSpPr>
          <p:nvPr>
            <p:ph type="title"/>
          </p:nvPr>
        </p:nvSpPr>
        <p:spPr>
          <a:xfrm>
            <a:off x="395536" y="2060848"/>
            <a:ext cx="8604448" cy="18002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ts val="1200"/>
              </a:spcBef>
              <a:spcAft>
                <a:spcPts val="1800"/>
              </a:spcAft>
            </a:pPr>
            <a:r>
              <a:rPr lang="tr-TR" altLang="en-US" sz="3600" dirty="0" smtClean="0">
                <a:solidFill>
                  <a:srgbClr val="A50021"/>
                </a:solidFill>
              </a:rPr>
              <a:t>“En iyi süreç tanımlamayı ve dokümantasyonunu </a:t>
            </a:r>
            <a:br>
              <a:rPr lang="tr-TR" altLang="en-US" sz="3600" dirty="0" smtClean="0">
                <a:solidFill>
                  <a:srgbClr val="A50021"/>
                </a:solidFill>
              </a:rPr>
            </a:br>
            <a:r>
              <a:rPr lang="tr-TR" altLang="en-US" sz="3600" dirty="0" smtClean="0">
                <a:solidFill>
                  <a:srgbClr val="A50021"/>
                </a:solidFill>
              </a:rPr>
              <a:t>işi yapan oluşturur»</a:t>
            </a:r>
            <a:endParaRPr lang="en-US" altLang="en-US" sz="3600" dirty="0" smtClean="0">
              <a:solidFill>
                <a:srgbClr val="A5002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4" name="Picture 6" descr="C:\Users\Diler\Pictures\pau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38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2017KRM004-PAÜ </a:t>
            </a:r>
            <a:r>
              <a:rPr lang="en-US" dirty="0" err="1" smtClean="0"/>
              <a:t>KalSİS</a:t>
            </a:r>
            <a:r>
              <a:rPr lang="en-US" dirty="0" smtClean="0"/>
              <a:t> </a:t>
            </a:r>
            <a:r>
              <a:rPr lang="en-US" dirty="0" err="1" smtClean="0"/>
              <a:t>Projesi</a:t>
            </a:r>
            <a:r>
              <a:rPr lang="en-US" dirty="0" smtClean="0"/>
              <a:t> </a:t>
            </a:r>
            <a:r>
              <a:rPr lang="en-US" dirty="0" err="1" smtClean="0"/>
              <a:t>Eğitimleri</a:t>
            </a:r>
            <a:r>
              <a:rPr lang="en-US" dirty="0" smtClean="0"/>
              <a:t>, 0</a:t>
            </a:r>
            <a:r>
              <a:rPr lang="tr-TR" dirty="0" smtClean="0"/>
              <a:t>9 </a:t>
            </a:r>
            <a:r>
              <a:rPr lang="en-US" dirty="0" err="1" smtClean="0"/>
              <a:t>Mayıs</a:t>
            </a:r>
            <a:r>
              <a:rPr lang="en-US" dirty="0" smtClean="0"/>
              <a:t> 2019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385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70" y="946022"/>
            <a:ext cx="8941260" cy="496595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99592" y="6064731"/>
            <a:ext cx="64087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http://www.oe.gatech.edu/sites/default/files/documents/po_oe_2018_presentation.pdf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05018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099" y="1127006"/>
            <a:ext cx="8769801" cy="460398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99592" y="6064731"/>
            <a:ext cx="64087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http://www.oe.gatech.edu/sites/default/files/documents/po_oe_2018_presentation.pdf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89805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95" y="1009525"/>
            <a:ext cx="8922209" cy="483894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99592" y="6064731"/>
            <a:ext cx="64087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http://www.oe.gatech.edu/sites/default/files/documents/po_oe_2018_presentation.pdf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28263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275" y="1158758"/>
            <a:ext cx="8763450" cy="454048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99592" y="6064731"/>
            <a:ext cx="64087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http://www.oe.gatech.edu/sites/default/files/documents/po_oe_2018_presentation.pdf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60045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42" y="1006350"/>
            <a:ext cx="9061916" cy="48452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99592" y="6064731"/>
            <a:ext cx="64087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http://www.oe.gatech.edu/sites/default/files/documents/po_oe_2018_presentation.pdf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920020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800" y="1104780"/>
            <a:ext cx="8744399" cy="464843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99592" y="6064731"/>
            <a:ext cx="64087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http://www.oe.gatech.edu/sites/default/files/documents/po_oe_2018_presentation.pdf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90486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67" y="968248"/>
            <a:ext cx="9068266" cy="492150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99592" y="6064731"/>
            <a:ext cx="64087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http://www.oe.gatech.edu/sites/default/files/documents/po_oe_2018_presentation.pdf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33389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626700" y="6563949"/>
            <a:ext cx="4040088" cy="280119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2017KRM004-PAÜ </a:t>
            </a:r>
            <a:r>
              <a:rPr lang="en-US" dirty="0" err="1" smtClean="0"/>
              <a:t>KalSİS</a:t>
            </a:r>
            <a:r>
              <a:rPr lang="en-US" dirty="0" smtClean="0"/>
              <a:t> </a:t>
            </a:r>
            <a:r>
              <a:rPr lang="en-US" dirty="0" err="1" smtClean="0"/>
              <a:t>Projesi</a:t>
            </a:r>
            <a:r>
              <a:rPr lang="en-US" dirty="0" smtClean="0"/>
              <a:t> </a:t>
            </a:r>
            <a:r>
              <a:rPr lang="en-US" dirty="0" err="1" smtClean="0"/>
              <a:t>Eğitimleri</a:t>
            </a:r>
            <a:r>
              <a:rPr lang="en-US" dirty="0" smtClean="0"/>
              <a:t>, 09 </a:t>
            </a:r>
            <a:r>
              <a:rPr lang="en-US" dirty="0" err="1" smtClean="0"/>
              <a:t>Mayıs</a:t>
            </a:r>
            <a:r>
              <a:rPr lang="en-US" dirty="0" smtClean="0"/>
              <a:t> 2019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>
          <a:xfrm>
            <a:off x="1691680" y="476672"/>
            <a:ext cx="6696744" cy="50827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en-US" sz="2400" kern="0" dirty="0">
                <a:solidFill>
                  <a:srgbClr val="A50021"/>
                </a:solidFill>
              </a:rPr>
              <a:t>SBYS’ De Yer Alan Süreçler </a:t>
            </a:r>
            <a:endParaRPr lang="en-US" altLang="en-US" sz="2000" kern="0" dirty="0">
              <a:solidFill>
                <a:srgbClr val="A50021"/>
              </a:solidFill>
            </a:endParaRPr>
          </a:p>
          <a:p>
            <a:pPr eaLnBrk="1" hangingPunct="1"/>
            <a:r>
              <a:rPr lang="tr-TR" altLang="en-US" sz="2400" kern="0" dirty="0" smtClean="0">
                <a:solidFill>
                  <a:srgbClr val="A50021"/>
                </a:solidFill>
              </a:rPr>
              <a:t>Personel Daire Başkanlığı - 1</a:t>
            </a:r>
            <a:endParaRPr lang="en-US" altLang="en-US" sz="2000" kern="0" dirty="0">
              <a:solidFill>
                <a:srgbClr val="A50021"/>
              </a:solidFill>
            </a:endParaRPr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5677795"/>
              </p:ext>
            </p:extLst>
          </p:nvPr>
        </p:nvGraphicFramePr>
        <p:xfrm>
          <a:off x="971600" y="1584648"/>
          <a:ext cx="7632848" cy="52733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6328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5502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2200" u="none" strike="noStrike" dirty="0" smtClean="0">
                          <a:effectLst/>
                        </a:rPr>
                        <a:t>31.Madde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Kapsamında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Ders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Görevlendirme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Süreci</a:t>
                      </a:r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5502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2200" u="none" strike="noStrike" dirty="0" smtClean="0">
                          <a:effectLst/>
                        </a:rPr>
                        <a:t>39.Madde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Kapsamında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Uzun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Süreli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Yurtiçi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Görevlendirme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Süreci</a:t>
                      </a:r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5502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2200" u="none" strike="noStrike" dirty="0" smtClean="0">
                          <a:effectLst/>
                        </a:rPr>
                        <a:t>39.Madde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Kapsamında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Uzun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Süreli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Yurtdışı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Görevlendirme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Sürci</a:t>
                      </a:r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8253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2200" u="none" strike="noStrike" dirty="0" smtClean="0">
                          <a:effectLst/>
                        </a:rPr>
                        <a:t>39.Madde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Kapsamında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Üniversite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Dışına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Kısa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Süreli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Yurtiçi-yurtdışı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Görevlendirme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Süreci</a:t>
                      </a:r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8253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2200" u="none" strike="noStrike" dirty="0" smtClean="0">
                          <a:effectLst/>
                        </a:rPr>
                        <a:t>39.Madde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Kapsamında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Üniversiteye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Gelen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Personelin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Kısa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Süreli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Yurtiçi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Görevlendirme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Süreci</a:t>
                      </a:r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5502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2200" u="none" strike="noStrike" dirty="0" err="1" smtClean="0">
                          <a:effectLst/>
                        </a:rPr>
                        <a:t>Doğum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Nedeniyle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Sağlık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Aktivasyonu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Açılma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Süreci</a:t>
                      </a:r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5502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2200" u="none" strike="noStrike" dirty="0" err="1" smtClean="0">
                          <a:effectLst/>
                        </a:rPr>
                        <a:t>Yıllık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İzin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Süreci</a:t>
                      </a:r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5502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2200" u="none" strike="noStrike" dirty="0" err="1" smtClean="0">
                          <a:effectLst/>
                        </a:rPr>
                        <a:t>Askerlik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Nedeniyle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Ücretsiz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İzin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Süreci</a:t>
                      </a:r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5502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2200" u="none" strike="noStrike" dirty="0" err="1" smtClean="0">
                          <a:effectLst/>
                        </a:rPr>
                        <a:t>Doğum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Nedeniyle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Ücretsiz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İzin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Süreci</a:t>
                      </a:r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5502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2200" u="none" strike="noStrike" dirty="0" err="1" smtClean="0">
                          <a:effectLst/>
                        </a:rPr>
                        <a:t>Doğum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Öncesi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İzin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Aktarımı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Süreci</a:t>
                      </a:r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5068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626700" y="6563949"/>
            <a:ext cx="4040088" cy="280119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2017KRM004-PAÜ </a:t>
            </a:r>
            <a:r>
              <a:rPr lang="en-US" dirty="0" err="1" smtClean="0"/>
              <a:t>KalSİS</a:t>
            </a:r>
            <a:r>
              <a:rPr lang="en-US" dirty="0" smtClean="0"/>
              <a:t> </a:t>
            </a:r>
            <a:r>
              <a:rPr lang="en-US" dirty="0" err="1" smtClean="0"/>
              <a:t>Projesi</a:t>
            </a:r>
            <a:r>
              <a:rPr lang="en-US" dirty="0" smtClean="0"/>
              <a:t> </a:t>
            </a:r>
            <a:r>
              <a:rPr lang="en-US" dirty="0" err="1" smtClean="0"/>
              <a:t>Eğitimleri</a:t>
            </a:r>
            <a:r>
              <a:rPr lang="en-US" dirty="0" smtClean="0"/>
              <a:t>, 09 </a:t>
            </a:r>
            <a:r>
              <a:rPr lang="en-US" dirty="0" err="1" smtClean="0"/>
              <a:t>Mayıs</a:t>
            </a:r>
            <a:r>
              <a:rPr lang="en-US" dirty="0" smtClean="0"/>
              <a:t> 2019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>
          <a:xfrm>
            <a:off x="1672084" y="496144"/>
            <a:ext cx="6696744" cy="50827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en-US" sz="2400" kern="0" dirty="0">
                <a:solidFill>
                  <a:srgbClr val="A50021"/>
                </a:solidFill>
              </a:rPr>
              <a:t>SBYS’ De Yer Alan Süreçler </a:t>
            </a:r>
            <a:endParaRPr lang="en-US" altLang="en-US" sz="2000" kern="0" dirty="0">
              <a:solidFill>
                <a:srgbClr val="A50021"/>
              </a:solidFill>
            </a:endParaRPr>
          </a:p>
          <a:p>
            <a:pPr eaLnBrk="1" hangingPunct="1"/>
            <a:r>
              <a:rPr lang="tr-TR" altLang="en-US" sz="2400" kern="0" dirty="0">
                <a:solidFill>
                  <a:srgbClr val="A50021"/>
                </a:solidFill>
              </a:rPr>
              <a:t>Personel Daire Başkanlığı </a:t>
            </a:r>
            <a:r>
              <a:rPr lang="tr-TR" altLang="en-US" sz="2400" kern="0" dirty="0" smtClean="0">
                <a:solidFill>
                  <a:srgbClr val="A50021"/>
                </a:solidFill>
              </a:rPr>
              <a:t>– 2</a:t>
            </a:r>
            <a:endParaRPr lang="en-US" altLang="en-US" sz="2000" kern="0" dirty="0">
              <a:solidFill>
                <a:srgbClr val="A50021"/>
              </a:solidFill>
            </a:endParaRPr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5515103"/>
              </p:ext>
            </p:extLst>
          </p:nvPr>
        </p:nvGraphicFramePr>
        <p:xfrm>
          <a:off x="971600" y="1655672"/>
          <a:ext cx="7776864" cy="48192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76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9821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2200" u="none" strike="noStrike" dirty="0" smtClean="0">
                          <a:effectLst/>
                        </a:rPr>
                        <a:t>40-a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Maddesi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Kapsamında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Ders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Görevlendirme</a:t>
                      </a:r>
                      <a:r>
                        <a:rPr lang="en-CA" sz="2200" u="none" strike="noStrike" dirty="0" smtClean="0">
                          <a:effectLst/>
                        </a:rPr>
                        <a:t>  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Süreci</a:t>
                      </a:r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2787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2200" u="none" strike="noStrike" dirty="0" smtClean="0">
                          <a:effectLst/>
                        </a:rPr>
                        <a:t>40-a Ve 40-d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Maddesi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Kapsamında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Ders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Görevlendirmeler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Süreci</a:t>
                      </a:r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2787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2200" u="none" strike="noStrike" dirty="0" err="1" smtClean="0">
                          <a:effectLst/>
                        </a:rPr>
                        <a:t>Başka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Kurumdan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Paü</a:t>
                      </a:r>
                      <a:r>
                        <a:rPr lang="en-CA" sz="2200" u="none" strike="noStrike" dirty="0" smtClean="0">
                          <a:effectLst/>
                        </a:rPr>
                        <a:t>' Ye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Gelen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Personel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İçin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Özlük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Dosyası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Aktarım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Süreci</a:t>
                      </a:r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2787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Paü’den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Başka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Kuruma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Giden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Personel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İçin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Özlük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Dosyası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Aktarım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Süreci</a:t>
                      </a:r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9821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2200" u="none" strike="noStrike" dirty="0" smtClean="0">
                          <a:effectLst/>
                        </a:rPr>
                        <a:t>Mal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Bildirimi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Süreci</a:t>
                      </a:r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9821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2200" u="none" strike="noStrike" dirty="0" err="1" smtClean="0">
                          <a:effectLst/>
                        </a:rPr>
                        <a:t>Birim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Faaliyet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Raporunun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Hazırlanması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Süreci</a:t>
                      </a:r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9821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Kurum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İdari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Kurul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İşlemleri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Süreci</a:t>
                      </a:r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9821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2200" u="none" strike="noStrike" dirty="0" err="1" smtClean="0">
                          <a:effectLst/>
                        </a:rPr>
                        <a:t>Akademik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Personel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Sicil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İşlemleri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Süreci</a:t>
                      </a:r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9821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2200" u="none" strike="noStrike" dirty="0" err="1" smtClean="0">
                          <a:effectLst/>
                        </a:rPr>
                        <a:t>Disiplin</a:t>
                      </a:r>
                      <a:r>
                        <a:rPr lang="en-CA" sz="2200" u="none" strike="noStrike" dirty="0" smtClean="0">
                          <a:effectLst/>
                        </a:rPr>
                        <a:t> -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Ceza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İşlemleri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Süreci</a:t>
                      </a:r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42787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2200" u="none" strike="noStrike" dirty="0" smtClean="0">
                          <a:effectLst/>
                        </a:rPr>
                        <a:t> Yurt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Dışı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Yüksek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Lisans</a:t>
                      </a:r>
                      <a:r>
                        <a:rPr lang="en-CA" sz="2200" u="none" strike="noStrike" dirty="0" smtClean="0">
                          <a:effectLst/>
                        </a:rPr>
                        <a:t> Ve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Doktora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Öğrencilerinin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Ek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Süre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İşlemleri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Süreci</a:t>
                      </a:r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7951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626700" y="6563949"/>
            <a:ext cx="4040088" cy="280119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2017KRM004-PAÜ </a:t>
            </a:r>
            <a:r>
              <a:rPr lang="en-US" dirty="0" err="1" smtClean="0"/>
              <a:t>KalSİS</a:t>
            </a:r>
            <a:r>
              <a:rPr lang="en-US" dirty="0" smtClean="0"/>
              <a:t> </a:t>
            </a:r>
            <a:r>
              <a:rPr lang="en-US" dirty="0" err="1" smtClean="0"/>
              <a:t>Projesi</a:t>
            </a:r>
            <a:r>
              <a:rPr lang="en-US" dirty="0" smtClean="0"/>
              <a:t> </a:t>
            </a:r>
            <a:r>
              <a:rPr lang="en-US" dirty="0" err="1" smtClean="0"/>
              <a:t>Eğitimleri</a:t>
            </a:r>
            <a:r>
              <a:rPr lang="en-US" dirty="0" smtClean="0"/>
              <a:t>, 09 </a:t>
            </a:r>
            <a:r>
              <a:rPr lang="en-US" dirty="0" err="1" smtClean="0"/>
              <a:t>Mayıs</a:t>
            </a:r>
            <a:r>
              <a:rPr lang="en-US" dirty="0" smtClean="0"/>
              <a:t> 2019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>
          <a:xfrm>
            <a:off x="1691680" y="476672"/>
            <a:ext cx="6696744" cy="50827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en-US" sz="2400" kern="0" dirty="0">
                <a:solidFill>
                  <a:srgbClr val="A50021"/>
                </a:solidFill>
              </a:rPr>
              <a:t>SBYS’ De Yer Alan Süreçler </a:t>
            </a:r>
            <a:endParaRPr lang="en-US" altLang="en-US" sz="2000" kern="0" dirty="0">
              <a:solidFill>
                <a:srgbClr val="A50021"/>
              </a:solidFill>
            </a:endParaRPr>
          </a:p>
          <a:p>
            <a:pPr eaLnBrk="1" hangingPunct="1"/>
            <a:r>
              <a:rPr lang="tr-TR" altLang="en-US" sz="2400" kern="0" dirty="0">
                <a:solidFill>
                  <a:srgbClr val="A50021"/>
                </a:solidFill>
              </a:rPr>
              <a:t>Personel Daire Başkanlığı - </a:t>
            </a:r>
            <a:r>
              <a:rPr lang="tr-TR" altLang="en-US" sz="2400" kern="0" dirty="0" smtClean="0">
                <a:solidFill>
                  <a:srgbClr val="A50021"/>
                </a:solidFill>
              </a:rPr>
              <a:t>3</a:t>
            </a:r>
            <a:endParaRPr lang="en-US" altLang="en-US" sz="2000" kern="0" dirty="0">
              <a:solidFill>
                <a:srgbClr val="A50021"/>
              </a:solidFill>
            </a:endParaRPr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73055"/>
              </p:ext>
            </p:extLst>
          </p:nvPr>
        </p:nvGraphicFramePr>
        <p:xfrm>
          <a:off x="755576" y="1334280"/>
          <a:ext cx="7776864" cy="48874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76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81814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2200" u="none" strike="noStrike" dirty="0" smtClean="0">
                          <a:effectLst/>
                        </a:rPr>
                        <a:t>35.Madde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Kapsamında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Araştırma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Görevlisi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Kadrosunun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Lisansüstü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Eğitim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İçin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Başka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Üniversiteye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Tahsisi</a:t>
                      </a:r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7613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2200" u="none" strike="noStrike" dirty="0" err="1" smtClean="0">
                          <a:effectLst/>
                        </a:rPr>
                        <a:t>Diğer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Üniversitelerden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Gelen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Personelin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Mecburi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Hizmet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Süreci</a:t>
                      </a:r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2072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2200" u="none" strike="noStrike" dirty="0" err="1" smtClean="0">
                          <a:effectLst/>
                        </a:rPr>
                        <a:t>Kadro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Derecesi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Değişikliği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Süreci</a:t>
                      </a:r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2072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2200" u="none" strike="noStrike" dirty="0" err="1" smtClean="0">
                          <a:effectLst/>
                        </a:rPr>
                        <a:t>Yurtdışı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Görev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Süresi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Uzatma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Süreci</a:t>
                      </a:r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7613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2200" u="none" strike="noStrike" dirty="0" err="1" smtClean="0">
                          <a:effectLst/>
                        </a:rPr>
                        <a:t>Akademik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Personelin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Atanma-nakil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İşlemleri</a:t>
                      </a:r>
                      <a:r>
                        <a:rPr lang="en-CA" sz="2200" u="none" strike="noStrike" dirty="0" smtClean="0">
                          <a:effectLst/>
                        </a:rPr>
                        <a:t> 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Süreci</a:t>
                      </a:r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7613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2200" u="none" strike="noStrike" dirty="0" smtClean="0">
                          <a:effectLst/>
                        </a:rPr>
                        <a:t>35.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Madde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Kapsamında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Kadrosu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Başka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Üniversitede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Olup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Paü’de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Lisansüstü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Eğitimi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Yapılması</a:t>
                      </a:r>
                      <a:r>
                        <a:rPr lang="en-CA" sz="2200" u="none" strike="noStrike" dirty="0" smtClean="0">
                          <a:effectLst/>
                        </a:rPr>
                        <a:t> 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Süreci</a:t>
                      </a:r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2072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2200" u="none" strike="noStrike" dirty="0" err="1" smtClean="0">
                          <a:effectLst/>
                        </a:rPr>
                        <a:t>Diğer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Üniversitelerde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Mecburi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Hizmet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Süreci</a:t>
                      </a:r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64142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2200" u="none" strike="noStrike" dirty="0" err="1" smtClean="0">
                          <a:effectLst/>
                        </a:rPr>
                        <a:t>Uzmanlığını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Ya</a:t>
                      </a:r>
                      <a:r>
                        <a:rPr lang="en-CA" sz="2200" u="none" strike="noStrike" dirty="0" smtClean="0">
                          <a:effectLst/>
                        </a:rPr>
                        <a:t> Da Yan Dal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Uzmanlığını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Tamamlayan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Asistanların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Atanması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İşlemleri</a:t>
                      </a:r>
                      <a:r>
                        <a:rPr lang="en-CA" sz="2200" u="none" strike="noStrike" dirty="0" smtClean="0">
                          <a:effectLst/>
                        </a:rPr>
                        <a:t> 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Süreci</a:t>
                      </a:r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3009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2017KRM004-PAÜ </a:t>
            </a:r>
            <a:r>
              <a:rPr lang="en-US" dirty="0" err="1" smtClean="0"/>
              <a:t>KalSİS</a:t>
            </a:r>
            <a:r>
              <a:rPr lang="en-US" dirty="0" smtClean="0"/>
              <a:t> </a:t>
            </a:r>
            <a:r>
              <a:rPr lang="en-US" dirty="0" err="1" smtClean="0"/>
              <a:t>Projesi</a:t>
            </a:r>
            <a:r>
              <a:rPr lang="en-US" dirty="0" smtClean="0"/>
              <a:t> </a:t>
            </a:r>
            <a:r>
              <a:rPr lang="en-US" dirty="0" err="1" smtClean="0"/>
              <a:t>Eğitimleri</a:t>
            </a:r>
            <a:r>
              <a:rPr lang="en-US" dirty="0" smtClean="0"/>
              <a:t>, 09 </a:t>
            </a:r>
            <a:r>
              <a:rPr lang="en-US" dirty="0" err="1" smtClean="0"/>
              <a:t>Mayıs</a:t>
            </a:r>
            <a:r>
              <a:rPr lang="en-US" dirty="0" smtClean="0"/>
              <a:t> 2019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554211" y="188640"/>
            <a:ext cx="8362950" cy="64928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en-US" sz="3200" kern="0" dirty="0" smtClean="0">
                <a:solidFill>
                  <a:srgbClr val="A50021"/>
                </a:solidFill>
              </a:rPr>
              <a:t>Kurum İç Değerlendirme Raporu-Göstergeler</a:t>
            </a:r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1830192"/>
              </p:ext>
            </p:extLst>
          </p:nvPr>
        </p:nvGraphicFramePr>
        <p:xfrm>
          <a:off x="1187624" y="1012828"/>
          <a:ext cx="6912768" cy="54177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912768">
                  <a:extLst>
                    <a:ext uri="{9D8B030D-6E8A-4147-A177-3AD203B41FA5}">
                      <a16:colId xmlns:a16="http://schemas.microsoft.com/office/drawing/2014/main" val="2327497391"/>
                    </a:ext>
                  </a:extLst>
                </a:gridCol>
              </a:tblGrid>
              <a:tr h="349119">
                <a:tc>
                  <a:txBody>
                    <a:bodyPr/>
                    <a:lstStyle/>
                    <a:p>
                      <a:pPr algn="l" fontAlgn="t"/>
                      <a:r>
                        <a:rPr lang="tr-TR" sz="1600" b="1" u="none" strike="noStrike" dirty="0">
                          <a:effectLst/>
                        </a:rPr>
                        <a:t>4- Personel Sayıları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51444" marR="6310" marT="6310" marB="0"/>
                </a:tc>
                <a:extLst>
                  <a:ext uri="{0D108BD9-81ED-4DB2-BD59-A6C34878D82A}">
                    <a16:rowId xmlns:a16="http://schemas.microsoft.com/office/drawing/2014/main" val="3145117062"/>
                  </a:ext>
                </a:extLst>
              </a:tr>
              <a:tr h="350788">
                <a:tc>
                  <a:txBody>
                    <a:bodyPr/>
                    <a:lstStyle/>
                    <a:p>
                      <a:pPr algn="l" fontAlgn="t"/>
                      <a:r>
                        <a:rPr lang="tr-TR" sz="1600" u="none" strike="noStrike" dirty="0">
                          <a:effectLst/>
                        </a:rPr>
                        <a:t>1- </a:t>
                      </a:r>
                      <a:r>
                        <a:rPr lang="tr-TR" sz="1600" u="none" strike="noStrike" dirty="0" err="1">
                          <a:effectLst/>
                        </a:rPr>
                        <a:t>Önlisans</a:t>
                      </a:r>
                      <a:r>
                        <a:rPr lang="tr-TR" sz="1600" u="none" strike="noStrike" dirty="0">
                          <a:effectLst/>
                        </a:rPr>
                        <a:t> Programlardaki Öğretim Elemanı Sayısı</a:t>
                      </a:r>
                      <a:endParaRPr lang="tr-TR" sz="16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27166" marR="6310" marT="6310" marB="0"/>
                </a:tc>
                <a:extLst>
                  <a:ext uri="{0D108BD9-81ED-4DB2-BD59-A6C34878D82A}">
                    <a16:rowId xmlns:a16="http://schemas.microsoft.com/office/drawing/2014/main" val="1587339915"/>
                  </a:ext>
                </a:extLst>
              </a:tr>
              <a:tr h="350788">
                <a:tc>
                  <a:txBody>
                    <a:bodyPr/>
                    <a:lstStyle/>
                    <a:p>
                      <a:pPr algn="l" fontAlgn="t"/>
                      <a:r>
                        <a:rPr lang="tr-TR" sz="1600" u="none" strike="noStrike" dirty="0">
                          <a:effectLst/>
                        </a:rPr>
                        <a:t>2- Beşeri ve Sosyal Bilimler Lisans ve Lisansüstü Programlardaki Toplam Öğretim Üyesi Sayısı</a:t>
                      </a:r>
                      <a:endParaRPr lang="tr-TR" sz="16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27166" marR="6310" marT="6310" marB="0"/>
                </a:tc>
                <a:extLst>
                  <a:ext uri="{0D108BD9-81ED-4DB2-BD59-A6C34878D82A}">
                    <a16:rowId xmlns:a16="http://schemas.microsoft.com/office/drawing/2014/main" val="4162618201"/>
                  </a:ext>
                </a:extLst>
              </a:tr>
              <a:tr h="467718">
                <a:tc>
                  <a:txBody>
                    <a:bodyPr/>
                    <a:lstStyle/>
                    <a:p>
                      <a:pPr algn="l" fontAlgn="t"/>
                      <a:r>
                        <a:rPr lang="tr-TR" sz="1600" u="none" strike="noStrike" dirty="0">
                          <a:effectLst/>
                        </a:rPr>
                        <a:t>3- Beşeri ve Sosyal Bilimler Lisans ve Lisansüstü Programlardaki Toplam Öğretim Üyesi Dışındaki Öğretim Elemanı Sayısı</a:t>
                      </a:r>
                      <a:endParaRPr lang="tr-TR" sz="16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27166" marR="6310" marT="6310" marB="0"/>
                </a:tc>
                <a:extLst>
                  <a:ext uri="{0D108BD9-81ED-4DB2-BD59-A6C34878D82A}">
                    <a16:rowId xmlns:a16="http://schemas.microsoft.com/office/drawing/2014/main" val="2216385230"/>
                  </a:ext>
                </a:extLst>
              </a:tr>
              <a:tr h="350788">
                <a:tc>
                  <a:txBody>
                    <a:bodyPr/>
                    <a:lstStyle/>
                    <a:p>
                      <a:pPr algn="l" fontAlgn="t"/>
                      <a:r>
                        <a:rPr lang="tr-TR" sz="1600" u="none" strike="noStrike" dirty="0">
                          <a:effectLst/>
                        </a:rPr>
                        <a:t>4- Doğa ve Mühendislik Bilimleri Lisans ve Lisansüstü Programlardaki Toplam Öğretim Üyesi Sayısı</a:t>
                      </a:r>
                      <a:endParaRPr lang="tr-TR" sz="16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27166" marR="6310" marT="6310" marB="0"/>
                </a:tc>
                <a:extLst>
                  <a:ext uri="{0D108BD9-81ED-4DB2-BD59-A6C34878D82A}">
                    <a16:rowId xmlns:a16="http://schemas.microsoft.com/office/drawing/2014/main" val="2395273064"/>
                  </a:ext>
                </a:extLst>
              </a:tr>
              <a:tr h="467718">
                <a:tc>
                  <a:txBody>
                    <a:bodyPr/>
                    <a:lstStyle/>
                    <a:p>
                      <a:pPr algn="l" fontAlgn="t"/>
                      <a:r>
                        <a:rPr lang="tr-TR" sz="1600" u="none" strike="noStrike" dirty="0">
                          <a:effectLst/>
                        </a:rPr>
                        <a:t>5- Doğa ve Mühendislik Bilimleri Lisans ve Lisansüstü Programlardaki Toplam Öğretim Üyesi Dışındaki Öğretim Elemanı Sayısı</a:t>
                      </a:r>
                      <a:endParaRPr lang="tr-TR" sz="16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27166" marR="6310" marT="6310" marB="0"/>
                </a:tc>
                <a:extLst>
                  <a:ext uri="{0D108BD9-81ED-4DB2-BD59-A6C34878D82A}">
                    <a16:rowId xmlns:a16="http://schemas.microsoft.com/office/drawing/2014/main" val="2974344737"/>
                  </a:ext>
                </a:extLst>
              </a:tr>
              <a:tr h="350788">
                <a:tc>
                  <a:txBody>
                    <a:bodyPr/>
                    <a:lstStyle/>
                    <a:p>
                      <a:pPr algn="l" fontAlgn="t"/>
                      <a:r>
                        <a:rPr lang="tr-TR" sz="1600" u="none" strike="noStrike" dirty="0">
                          <a:effectLst/>
                        </a:rPr>
                        <a:t>6- Sağlık Bilimleri Lisans ve Lisansüstü Programlardaki Toplam Öğretim Üyesi Sayısı</a:t>
                      </a:r>
                      <a:endParaRPr lang="tr-TR" sz="16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27166" marR="6310" marT="6310" marB="0"/>
                </a:tc>
                <a:extLst>
                  <a:ext uri="{0D108BD9-81ED-4DB2-BD59-A6C34878D82A}">
                    <a16:rowId xmlns:a16="http://schemas.microsoft.com/office/drawing/2014/main" val="3222717776"/>
                  </a:ext>
                </a:extLst>
              </a:tr>
              <a:tr h="350788">
                <a:tc>
                  <a:txBody>
                    <a:bodyPr/>
                    <a:lstStyle/>
                    <a:p>
                      <a:pPr algn="l" fontAlgn="t"/>
                      <a:r>
                        <a:rPr lang="tr-TR" sz="1600" u="none" strike="noStrike" dirty="0">
                          <a:effectLst/>
                        </a:rPr>
                        <a:t>7- Sağlık Bilimleri Lisans ve Lisansüstü Programlardaki Toplam Öğretim Üyesi Dışındaki Öğretim Elemanı Sayısı</a:t>
                      </a:r>
                      <a:endParaRPr lang="tr-TR" sz="16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27166" marR="6310" marT="6310" marB="0"/>
                </a:tc>
                <a:extLst>
                  <a:ext uri="{0D108BD9-81ED-4DB2-BD59-A6C34878D82A}">
                    <a16:rowId xmlns:a16="http://schemas.microsoft.com/office/drawing/2014/main" val="3681251944"/>
                  </a:ext>
                </a:extLst>
              </a:tr>
              <a:tr h="350788">
                <a:tc>
                  <a:txBody>
                    <a:bodyPr/>
                    <a:lstStyle/>
                    <a:p>
                      <a:pPr algn="l" fontAlgn="t"/>
                      <a:r>
                        <a:rPr lang="tr-TR" sz="1600" u="none" strike="noStrike" dirty="0">
                          <a:effectLst/>
                        </a:rPr>
                        <a:t>8- Yabancı Uyruklu Öğretim Üyesi Sayısı</a:t>
                      </a:r>
                      <a:endParaRPr lang="tr-TR" sz="16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27166" marR="6310" marT="6310" marB="0"/>
                </a:tc>
                <a:extLst>
                  <a:ext uri="{0D108BD9-81ED-4DB2-BD59-A6C34878D82A}">
                    <a16:rowId xmlns:a16="http://schemas.microsoft.com/office/drawing/2014/main" val="4148829490"/>
                  </a:ext>
                </a:extLst>
              </a:tr>
              <a:tr h="350788">
                <a:tc>
                  <a:txBody>
                    <a:bodyPr/>
                    <a:lstStyle/>
                    <a:p>
                      <a:pPr algn="l" fontAlgn="t"/>
                      <a:r>
                        <a:rPr lang="tr-TR" sz="1600" u="none" strike="noStrike" dirty="0">
                          <a:effectLst/>
                        </a:rPr>
                        <a:t>9- Toplam Öğretim Üyesi Sayısı</a:t>
                      </a:r>
                      <a:endParaRPr lang="tr-TR" sz="16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27166" marR="6310" marT="6310" marB="0"/>
                </a:tc>
                <a:extLst>
                  <a:ext uri="{0D108BD9-81ED-4DB2-BD59-A6C34878D82A}">
                    <a16:rowId xmlns:a16="http://schemas.microsoft.com/office/drawing/2014/main" val="653066260"/>
                  </a:ext>
                </a:extLst>
              </a:tr>
              <a:tr h="350788">
                <a:tc>
                  <a:txBody>
                    <a:bodyPr/>
                    <a:lstStyle/>
                    <a:p>
                      <a:pPr algn="l" fontAlgn="t"/>
                      <a:r>
                        <a:rPr lang="tr-TR" sz="1600" u="none" strike="noStrike" dirty="0">
                          <a:effectLst/>
                        </a:rPr>
                        <a:t>10- Yabancı Uyruklu Öğretim Üyesi Dışındaki Öğretim Elemanı Sayısı</a:t>
                      </a:r>
                      <a:endParaRPr lang="tr-TR" sz="16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27166" marR="6310" marT="6310" marB="0"/>
                </a:tc>
                <a:extLst>
                  <a:ext uri="{0D108BD9-81ED-4DB2-BD59-A6C34878D82A}">
                    <a16:rowId xmlns:a16="http://schemas.microsoft.com/office/drawing/2014/main" val="904110949"/>
                  </a:ext>
                </a:extLst>
              </a:tr>
              <a:tr h="350788">
                <a:tc>
                  <a:txBody>
                    <a:bodyPr/>
                    <a:lstStyle/>
                    <a:p>
                      <a:pPr algn="l" fontAlgn="t"/>
                      <a:r>
                        <a:rPr lang="tr-TR" sz="1600" u="none" strike="noStrike" dirty="0">
                          <a:effectLst/>
                        </a:rPr>
                        <a:t>11- Toplam Öğretim Elemanı Sayısı</a:t>
                      </a:r>
                      <a:endParaRPr lang="tr-TR" sz="16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27166" marR="6310" marT="6310" marB="0"/>
                </a:tc>
                <a:extLst>
                  <a:ext uri="{0D108BD9-81ED-4DB2-BD59-A6C34878D82A}">
                    <a16:rowId xmlns:a16="http://schemas.microsoft.com/office/drawing/2014/main" val="441585037"/>
                  </a:ext>
                </a:extLst>
              </a:tr>
              <a:tr h="350788">
                <a:tc>
                  <a:txBody>
                    <a:bodyPr/>
                    <a:lstStyle/>
                    <a:p>
                      <a:pPr algn="l" fontAlgn="t"/>
                      <a:r>
                        <a:rPr lang="it-IT" sz="1600" u="none" strike="noStrike" dirty="0">
                          <a:effectLst/>
                        </a:rPr>
                        <a:t>12- Toplam İdari Personel Sayısı</a:t>
                      </a:r>
                      <a:endParaRPr lang="it-IT" sz="16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27166" marR="6310" marT="6310" marB="0"/>
                </a:tc>
                <a:extLst>
                  <a:ext uri="{0D108BD9-81ED-4DB2-BD59-A6C34878D82A}">
                    <a16:rowId xmlns:a16="http://schemas.microsoft.com/office/drawing/2014/main" val="18850172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32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626700" y="6563949"/>
            <a:ext cx="4040088" cy="280119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2017KRM004-PAÜ </a:t>
            </a:r>
            <a:r>
              <a:rPr lang="en-US" dirty="0" err="1" smtClean="0"/>
              <a:t>KalSİS</a:t>
            </a:r>
            <a:r>
              <a:rPr lang="en-US" dirty="0" smtClean="0"/>
              <a:t> </a:t>
            </a:r>
            <a:r>
              <a:rPr lang="en-US" dirty="0" err="1" smtClean="0"/>
              <a:t>Projesi</a:t>
            </a:r>
            <a:r>
              <a:rPr lang="en-US" dirty="0" smtClean="0"/>
              <a:t> </a:t>
            </a:r>
            <a:r>
              <a:rPr lang="en-US" dirty="0" err="1" smtClean="0"/>
              <a:t>Eğitimleri</a:t>
            </a:r>
            <a:r>
              <a:rPr lang="en-US" dirty="0" smtClean="0"/>
              <a:t>, 09 </a:t>
            </a:r>
            <a:r>
              <a:rPr lang="en-US" dirty="0" err="1" smtClean="0"/>
              <a:t>Mayıs</a:t>
            </a:r>
            <a:r>
              <a:rPr lang="en-US" dirty="0" smtClean="0"/>
              <a:t> 2019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>
          <a:xfrm>
            <a:off x="1691680" y="476672"/>
            <a:ext cx="6696744" cy="50827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en-US" sz="2000" kern="0" dirty="0">
                <a:solidFill>
                  <a:srgbClr val="A50021"/>
                </a:solidFill>
              </a:rPr>
              <a:t>SBYS’ De Yer Alan Süreçler </a:t>
            </a:r>
            <a:endParaRPr lang="en-US" altLang="en-US" sz="1800" kern="0" dirty="0">
              <a:solidFill>
                <a:srgbClr val="A50021"/>
              </a:solidFill>
            </a:endParaRPr>
          </a:p>
          <a:p>
            <a:pPr eaLnBrk="1" hangingPunct="1"/>
            <a:r>
              <a:rPr lang="tr-TR" altLang="en-US" sz="2000" kern="0" dirty="0">
                <a:solidFill>
                  <a:srgbClr val="A50021"/>
                </a:solidFill>
              </a:rPr>
              <a:t>Personel Daire Başkanlığı - </a:t>
            </a:r>
            <a:r>
              <a:rPr lang="tr-TR" altLang="en-US" sz="2000" kern="0" dirty="0" smtClean="0">
                <a:solidFill>
                  <a:srgbClr val="A50021"/>
                </a:solidFill>
              </a:rPr>
              <a:t>4</a:t>
            </a:r>
            <a:endParaRPr lang="en-US" altLang="en-US" sz="1800" kern="0" dirty="0">
              <a:solidFill>
                <a:srgbClr val="A50021"/>
              </a:solidFill>
            </a:endParaRPr>
          </a:p>
          <a:p>
            <a:pPr eaLnBrk="1" hangingPunct="1"/>
            <a:endParaRPr lang="en-US" altLang="en-US" sz="2000" kern="0" dirty="0">
              <a:solidFill>
                <a:srgbClr val="A50021"/>
              </a:solidFill>
            </a:endParaRPr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9448448"/>
              </p:ext>
            </p:extLst>
          </p:nvPr>
        </p:nvGraphicFramePr>
        <p:xfrm>
          <a:off x="1115616" y="1456694"/>
          <a:ext cx="7416824" cy="47130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168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02710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2200" u="none" strike="noStrike" dirty="0" err="1" smtClean="0">
                          <a:effectLst/>
                        </a:rPr>
                        <a:t>Yardımcı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Doçent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Öğretim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Görevlisi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Okutman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Uzman</a:t>
                      </a:r>
                      <a:r>
                        <a:rPr lang="en-CA" sz="2200" u="none" strike="noStrike" dirty="0" smtClean="0">
                          <a:effectLst/>
                        </a:rPr>
                        <a:t> Ve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Araştırma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Görevlisi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Görev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Süresi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Uzatım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Süreci</a:t>
                      </a:r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250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2200" u="none" strike="noStrike" dirty="0" err="1" smtClean="0">
                          <a:effectLst/>
                        </a:rPr>
                        <a:t>Naklen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Atama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İşlemleri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Süreci</a:t>
                      </a:r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3517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2200" u="none" strike="noStrike" dirty="0" err="1" smtClean="0">
                          <a:effectLst/>
                        </a:rPr>
                        <a:t>Engelli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Personel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Çalıştırma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Süreci</a:t>
                      </a:r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250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2200" u="none" strike="noStrike" dirty="0" err="1" smtClean="0">
                          <a:effectLst/>
                        </a:rPr>
                        <a:t>Görevde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Yükselme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Süreci</a:t>
                      </a:r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250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2200" u="none" strike="noStrike" dirty="0" err="1" smtClean="0">
                          <a:effectLst/>
                        </a:rPr>
                        <a:t>Açıktan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Atama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İşlemleri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Süreci</a:t>
                      </a:r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1876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2200" u="none" strike="noStrike" dirty="0" err="1" smtClean="0">
                          <a:effectLst/>
                        </a:rPr>
                        <a:t>Çalışan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Personelin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Naklen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Başka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Kurumlara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Atanması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İşlemleri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Süreci</a:t>
                      </a:r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7650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2200" u="none" strike="noStrike" dirty="0" err="1" smtClean="0">
                          <a:effectLst/>
                        </a:rPr>
                        <a:t>İdari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Personel</a:t>
                      </a:r>
                      <a:r>
                        <a:rPr lang="en-CA" sz="2200" u="none" strike="noStrike" dirty="0" smtClean="0">
                          <a:effectLst/>
                        </a:rPr>
                        <a:t> Yurt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İçi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Geçici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Görevlendirme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Süreci</a:t>
                      </a:r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7650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2200" u="none" strike="noStrike" dirty="0" err="1" smtClean="0">
                          <a:effectLst/>
                        </a:rPr>
                        <a:t>İdari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Personelin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Kurum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İçi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Görevlendirme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İşlemleri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Süreci</a:t>
                      </a:r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7650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2200" u="none" strike="noStrike" dirty="0" err="1" smtClean="0">
                          <a:effectLst/>
                        </a:rPr>
                        <a:t>Korunmaya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Muhtaç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Çocukların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Çalıştırılması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Süreci</a:t>
                      </a:r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247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626700" y="6563949"/>
            <a:ext cx="4040088" cy="280119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2017KRM004-PAÜ </a:t>
            </a:r>
            <a:r>
              <a:rPr lang="en-US" dirty="0" err="1" smtClean="0"/>
              <a:t>KalSİS</a:t>
            </a:r>
            <a:r>
              <a:rPr lang="en-US" dirty="0" smtClean="0"/>
              <a:t> </a:t>
            </a:r>
            <a:r>
              <a:rPr lang="en-US" dirty="0" err="1" smtClean="0"/>
              <a:t>Projesi</a:t>
            </a:r>
            <a:r>
              <a:rPr lang="en-US" dirty="0" smtClean="0"/>
              <a:t> </a:t>
            </a:r>
            <a:r>
              <a:rPr lang="en-US" dirty="0" err="1" smtClean="0"/>
              <a:t>Eğitimleri</a:t>
            </a:r>
            <a:r>
              <a:rPr lang="en-US" dirty="0" smtClean="0"/>
              <a:t>, 09 </a:t>
            </a:r>
            <a:r>
              <a:rPr lang="en-US" dirty="0" err="1" smtClean="0"/>
              <a:t>Mayıs</a:t>
            </a:r>
            <a:r>
              <a:rPr lang="en-US" dirty="0" smtClean="0"/>
              <a:t> 2019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>
          <a:xfrm>
            <a:off x="1691680" y="476672"/>
            <a:ext cx="6696744" cy="50827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en-US" sz="2400" kern="0" dirty="0">
                <a:solidFill>
                  <a:srgbClr val="A50021"/>
                </a:solidFill>
              </a:rPr>
              <a:t>SBYS’ De Yer Alan Süreçler </a:t>
            </a:r>
            <a:endParaRPr lang="en-US" altLang="en-US" sz="2000" kern="0" dirty="0">
              <a:solidFill>
                <a:srgbClr val="A50021"/>
              </a:solidFill>
            </a:endParaRPr>
          </a:p>
          <a:p>
            <a:pPr eaLnBrk="1" hangingPunct="1"/>
            <a:r>
              <a:rPr lang="tr-TR" altLang="en-US" sz="2400" kern="0" dirty="0">
                <a:solidFill>
                  <a:srgbClr val="A50021"/>
                </a:solidFill>
              </a:rPr>
              <a:t>Personel Daire Başkanlığı - </a:t>
            </a:r>
            <a:r>
              <a:rPr lang="tr-TR" altLang="en-US" sz="2400" kern="0" dirty="0" smtClean="0">
                <a:solidFill>
                  <a:srgbClr val="A50021"/>
                </a:solidFill>
              </a:rPr>
              <a:t>5</a:t>
            </a:r>
            <a:endParaRPr lang="en-US" altLang="en-US" sz="2000" kern="0" dirty="0">
              <a:solidFill>
                <a:srgbClr val="A50021"/>
              </a:solidFill>
            </a:endParaRPr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7802446"/>
              </p:ext>
            </p:extLst>
          </p:nvPr>
        </p:nvGraphicFramePr>
        <p:xfrm>
          <a:off x="1043608" y="1567802"/>
          <a:ext cx="7560840" cy="45845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560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87529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2200" u="none" strike="noStrike" dirty="0" err="1" smtClean="0">
                          <a:effectLst/>
                        </a:rPr>
                        <a:t>Şehit</a:t>
                      </a:r>
                      <a:r>
                        <a:rPr lang="en-CA" sz="2200" u="none" strike="noStrike" dirty="0" smtClean="0">
                          <a:effectLst/>
                        </a:rPr>
                        <a:t> Ve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Gazi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Yakınlarının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Çalıştırılması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İşlemleri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Süreci</a:t>
                      </a:r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353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2200" u="none" strike="noStrike" dirty="0" err="1" smtClean="0">
                          <a:effectLst/>
                        </a:rPr>
                        <a:t>Unvan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Değişikliği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Süreci</a:t>
                      </a:r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6530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2200" u="none" strike="noStrike" dirty="0" smtClean="0">
                          <a:effectLst/>
                        </a:rPr>
                        <a:t>4/B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Sözleşmeli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Personel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Çalıştırma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Süreci</a:t>
                      </a:r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6530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2200" u="none" strike="noStrike" dirty="0" smtClean="0">
                          <a:effectLst/>
                        </a:rPr>
                        <a:t>4/C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Geçici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İşçi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Çalıştırma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Süreci</a:t>
                      </a:r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6530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2200" u="none" strike="noStrike" dirty="0" err="1" smtClean="0">
                          <a:effectLst/>
                        </a:rPr>
                        <a:t>Aylık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Maaş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Hesaplama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Süreci</a:t>
                      </a:r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6530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2200" u="none" strike="noStrike" dirty="0" err="1" smtClean="0">
                          <a:effectLst/>
                        </a:rPr>
                        <a:t>Şantiye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Tazminatı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Süreci</a:t>
                      </a:r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6530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2200" u="none" strike="noStrike" dirty="0" err="1" smtClean="0">
                          <a:effectLst/>
                        </a:rPr>
                        <a:t>Hizmet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İçi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Eğitim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Ders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Ücretlerinin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Ödenme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Süreci</a:t>
                      </a:r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6530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2200" u="none" strike="noStrike" dirty="0" err="1" smtClean="0">
                          <a:effectLst/>
                        </a:rPr>
                        <a:t>Nakil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Bildirim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Süreci</a:t>
                      </a:r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6530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2200" u="none" strike="noStrike" dirty="0" err="1" smtClean="0">
                          <a:effectLst/>
                        </a:rPr>
                        <a:t>Emekli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İkramiyesi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Ödeme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Süreci</a:t>
                      </a:r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6530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2200" u="none" strike="noStrike" dirty="0" err="1" smtClean="0">
                          <a:effectLst/>
                        </a:rPr>
                        <a:t>Sgk'ya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Personel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Bildirimi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Süreci</a:t>
                      </a:r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02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626700" y="6563949"/>
            <a:ext cx="4040088" cy="280119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2017KRM004-PAÜ </a:t>
            </a:r>
            <a:r>
              <a:rPr lang="en-US" dirty="0" err="1" smtClean="0"/>
              <a:t>KalSİS</a:t>
            </a:r>
            <a:r>
              <a:rPr lang="en-US" dirty="0" smtClean="0"/>
              <a:t> </a:t>
            </a:r>
            <a:r>
              <a:rPr lang="en-US" dirty="0" err="1" smtClean="0"/>
              <a:t>Projesi</a:t>
            </a:r>
            <a:r>
              <a:rPr lang="en-US" dirty="0" smtClean="0"/>
              <a:t> </a:t>
            </a:r>
            <a:r>
              <a:rPr lang="en-US" dirty="0" err="1" smtClean="0"/>
              <a:t>Eğitimleri</a:t>
            </a:r>
            <a:r>
              <a:rPr lang="en-US" dirty="0" smtClean="0"/>
              <a:t>, 09 </a:t>
            </a:r>
            <a:r>
              <a:rPr lang="en-US" dirty="0" err="1" smtClean="0"/>
              <a:t>Mayıs</a:t>
            </a:r>
            <a:r>
              <a:rPr lang="en-US" dirty="0" smtClean="0"/>
              <a:t> 2019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>
          <a:xfrm>
            <a:off x="1691680" y="476672"/>
            <a:ext cx="6696744" cy="50827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en-US" sz="2400" kern="0" dirty="0">
                <a:solidFill>
                  <a:srgbClr val="A50021"/>
                </a:solidFill>
              </a:rPr>
              <a:t>SBYS’ De Yer Alan Süreçler </a:t>
            </a:r>
            <a:endParaRPr lang="en-US" altLang="en-US" sz="2000" kern="0" dirty="0">
              <a:solidFill>
                <a:srgbClr val="A50021"/>
              </a:solidFill>
            </a:endParaRPr>
          </a:p>
          <a:p>
            <a:pPr eaLnBrk="1" hangingPunct="1"/>
            <a:r>
              <a:rPr lang="tr-TR" altLang="en-US" sz="2400" kern="0" dirty="0">
                <a:solidFill>
                  <a:srgbClr val="A50021"/>
                </a:solidFill>
              </a:rPr>
              <a:t>Personel Daire Başkanlığı - </a:t>
            </a:r>
            <a:r>
              <a:rPr lang="tr-TR" altLang="en-US" sz="2400" kern="0" dirty="0" smtClean="0">
                <a:solidFill>
                  <a:srgbClr val="A50021"/>
                </a:solidFill>
              </a:rPr>
              <a:t>6</a:t>
            </a:r>
            <a:endParaRPr lang="en-US" altLang="en-US" sz="2000" kern="0" dirty="0">
              <a:solidFill>
                <a:srgbClr val="A50021"/>
              </a:solidFill>
            </a:endParaRPr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7315033"/>
              </p:ext>
            </p:extLst>
          </p:nvPr>
        </p:nvGraphicFramePr>
        <p:xfrm>
          <a:off x="1259632" y="1419569"/>
          <a:ext cx="7344816" cy="47781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448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5343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2200" u="none" strike="noStrike" dirty="0" err="1" smtClean="0">
                          <a:effectLst/>
                        </a:rPr>
                        <a:t>Doğum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Yardımı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Süreç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Analizi</a:t>
                      </a:r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5343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2200" u="none" strike="noStrike" dirty="0" err="1" smtClean="0">
                          <a:effectLst/>
                        </a:rPr>
                        <a:t>Fazla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Çalışma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Karşılığının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Ödenmesi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Süreci</a:t>
                      </a:r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5343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2200" u="none" strike="noStrike" dirty="0" err="1" smtClean="0">
                          <a:effectLst/>
                        </a:rPr>
                        <a:t>Sendika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Kesintisi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Süreci</a:t>
                      </a:r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5343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2200" u="none" strike="noStrike" dirty="0" err="1" smtClean="0">
                          <a:effectLst/>
                        </a:rPr>
                        <a:t>Yetkili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Sendika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Belirleme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Süreci</a:t>
                      </a:r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4874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2200" u="none" strike="noStrike" dirty="0" err="1" smtClean="0">
                          <a:effectLst/>
                        </a:rPr>
                        <a:t>İşe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Yeni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Başlayan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Personel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İçin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Kısıtlı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Maaş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Hesaplama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Süreci</a:t>
                      </a:r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5343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2200" u="none" strike="noStrike" dirty="0" err="1" smtClean="0">
                          <a:effectLst/>
                        </a:rPr>
                        <a:t>Yurtdışı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Maaş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Hesaplama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Süreci</a:t>
                      </a:r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5343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2200" u="none" strike="noStrike" dirty="0" err="1" smtClean="0">
                          <a:effectLst/>
                        </a:rPr>
                        <a:t>Aday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Memurların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Eğitimi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İşlemleri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Süreci</a:t>
                      </a:r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5343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2200" u="none" strike="noStrike" dirty="0" err="1" smtClean="0">
                          <a:effectLst/>
                        </a:rPr>
                        <a:t>Görevde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Yükselme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Eğitimi</a:t>
                      </a:r>
                      <a:r>
                        <a:rPr lang="en-CA" sz="2200" u="none" strike="noStrike" dirty="0" smtClean="0">
                          <a:effectLst/>
                        </a:rPr>
                        <a:t> -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Ünvan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Değişikliği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Sınav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Süreci</a:t>
                      </a:r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5343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2200" u="none" strike="noStrike" dirty="0" err="1" smtClean="0">
                          <a:effectLst/>
                        </a:rPr>
                        <a:t>Personel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Hizmet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İçi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Eğitim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Süreci</a:t>
                      </a:r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5343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2200" u="none" strike="noStrike" dirty="0" err="1" smtClean="0">
                          <a:effectLst/>
                        </a:rPr>
                        <a:t>Müstafi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Süreci</a:t>
                      </a:r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9169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626700" y="6563949"/>
            <a:ext cx="4040088" cy="280119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2017KRM004-PAÜ </a:t>
            </a:r>
            <a:r>
              <a:rPr lang="en-US" dirty="0" err="1" smtClean="0"/>
              <a:t>KalSİS</a:t>
            </a:r>
            <a:r>
              <a:rPr lang="en-US" dirty="0" smtClean="0"/>
              <a:t> </a:t>
            </a:r>
            <a:r>
              <a:rPr lang="en-US" dirty="0" err="1" smtClean="0"/>
              <a:t>Projesi</a:t>
            </a:r>
            <a:r>
              <a:rPr lang="en-US" dirty="0" smtClean="0"/>
              <a:t> </a:t>
            </a:r>
            <a:r>
              <a:rPr lang="en-US" dirty="0" err="1" smtClean="0"/>
              <a:t>Eğitimleri</a:t>
            </a:r>
            <a:r>
              <a:rPr lang="en-US" dirty="0" smtClean="0"/>
              <a:t>, 09 </a:t>
            </a:r>
            <a:r>
              <a:rPr lang="en-US" dirty="0" err="1" smtClean="0"/>
              <a:t>Mayıs</a:t>
            </a:r>
            <a:r>
              <a:rPr lang="en-US" dirty="0" smtClean="0"/>
              <a:t> 2019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>
          <a:xfrm>
            <a:off x="1691680" y="476672"/>
            <a:ext cx="6696744" cy="50827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en-US" sz="2400" kern="0" dirty="0">
                <a:solidFill>
                  <a:srgbClr val="A50021"/>
                </a:solidFill>
              </a:rPr>
              <a:t>SBYS’ De Yer Alan Süreçler </a:t>
            </a:r>
            <a:endParaRPr lang="en-US" altLang="en-US" sz="2000" kern="0" dirty="0">
              <a:solidFill>
                <a:srgbClr val="A50021"/>
              </a:solidFill>
            </a:endParaRPr>
          </a:p>
          <a:p>
            <a:pPr eaLnBrk="1" hangingPunct="1"/>
            <a:r>
              <a:rPr lang="tr-TR" altLang="en-US" sz="2400" kern="0" dirty="0">
                <a:solidFill>
                  <a:srgbClr val="A50021"/>
                </a:solidFill>
              </a:rPr>
              <a:t>Personel Daire Başkanlığı - </a:t>
            </a:r>
            <a:r>
              <a:rPr lang="tr-TR" altLang="en-US" sz="2400" kern="0" dirty="0" smtClean="0">
                <a:solidFill>
                  <a:srgbClr val="A50021"/>
                </a:solidFill>
              </a:rPr>
              <a:t>7</a:t>
            </a:r>
            <a:endParaRPr lang="en-US" altLang="en-US" sz="2000" kern="0" dirty="0">
              <a:solidFill>
                <a:srgbClr val="A50021"/>
              </a:solidFill>
            </a:endParaRPr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5042414"/>
              </p:ext>
            </p:extLst>
          </p:nvPr>
        </p:nvGraphicFramePr>
        <p:xfrm>
          <a:off x="1187624" y="1543886"/>
          <a:ext cx="7344816" cy="45978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448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9726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2200" u="none" strike="noStrike" dirty="0" err="1" smtClean="0">
                          <a:effectLst/>
                        </a:rPr>
                        <a:t>İstifa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Süreci</a:t>
                      </a:r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9726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2200" u="none" strike="noStrike" dirty="0" err="1" smtClean="0">
                          <a:effectLst/>
                        </a:rPr>
                        <a:t>Ssk</a:t>
                      </a:r>
                      <a:r>
                        <a:rPr lang="en-CA" sz="2200" u="none" strike="noStrike" dirty="0" smtClean="0">
                          <a:effectLst/>
                        </a:rPr>
                        <a:t>,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Bağkur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Hizmet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Birleştirme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Süreci</a:t>
                      </a:r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9726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2200" u="none" strike="noStrike" dirty="0" err="1" smtClean="0">
                          <a:effectLst/>
                        </a:rPr>
                        <a:t>Askerlik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Hizmet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Değerlendirme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Süreci</a:t>
                      </a:r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9726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2200" u="none" strike="noStrike" dirty="0" err="1" smtClean="0">
                          <a:effectLst/>
                        </a:rPr>
                        <a:t>Fiili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Hizmet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Zammı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İşlemleri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Süreci</a:t>
                      </a:r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9726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2200" u="none" strike="noStrike" dirty="0" err="1" smtClean="0">
                          <a:effectLst/>
                        </a:rPr>
                        <a:t>Yabancı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Dil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Tazminatı</a:t>
                      </a:r>
                      <a:r>
                        <a:rPr lang="en-CA" sz="2200" u="none" strike="noStrike" dirty="0" smtClean="0">
                          <a:effectLst/>
                        </a:rPr>
                        <a:t> (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Kpds</a:t>
                      </a:r>
                      <a:r>
                        <a:rPr lang="en-CA" sz="2200" u="none" strike="noStrike" dirty="0" smtClean="0">
                          <a:effectLst/>
                        </a:rPr>
                        <a:t>)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Onaylarının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Alınması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Süreci</a:t>
                      </a:r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9726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2200" u="none" strike="noStrike" dirty="0" err="1" smtClean="0">
                          <a:effectLst/>
                        </a:rPr>
                        <a:t>Emeklilik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Süreci</a:t>
                      </a:r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9726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2200" u="none" strike="noStrike" dirty="0" err="1" smtClean="0">
                          <a:effectLst/>
                        </a:rPr>
                        <a:t>Öğrenim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Değerlendirmeleri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Süreci</a:t>
                      </a:r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95174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2200" u="none" strike="noStrike" dirty="0" err="1" smtClean="0">
                          <a:effectLst/>
                        </a:rPr>
                        <a:t>Açıktan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Atanan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İdari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Personelin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Asalet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Onaylarının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Alınması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Süreci</a:t>
                      </a:r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9726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2200" u="none" strike="noStrike" dirty="0" err="1" smtClean="0">
                          <a:effectLst/>
                        </a:rPr>
                        <a:t>Askerlik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Borçlanma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Süreci</a:t>
                      </a:r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1144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2017KRM004-PAÜ </a:t>
            </a:r>
            <a:r>
              <a:rPr lang="en-US" dirty="0" err="1" smtClean="0"/>
              <a:t>KalSİS</a:t>
            </a:r>
            <a:r>
              <a:rPr lang="en-US" dirty="0" smtClean="0"/>
              <a:t> </a:t>
            </a:r>
            <a:r>
              <a:rPr lang="en-US" dirty="0" err="1" smtClean="0"/>
              <a:t>Projesi</a:t>
            </a:r>
            <a:r>
              <a:rPr lang="en-US" dirty="0" smtClean="0"/>
              <a:t> </a:t>
            </a:r>
            <a:r>
              <a:rPr lang="en-US" dirty="0" err="1" smtClean="0"/>
              <a:t>Eğitimleri</a:t>
            </a:r>
            <a:r>
              <a:rPr lang="en-US" dirty="0" smtClean="0"/>
              <a:t>, 09 </a:t>
            </a:r>
            <a:r>
              <a:rPr lang="en-US" dirty="0" err="1" smtClean="0"/>
              <a:t>Mayıs</a:t>
            </a:r>
            <a:r>
              <a:rPr lang="en-US" dirty="0" smtClean="0"/>
              <a:t> 2019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554211" y="188640"/>
            <a:ext cx="8362950" cy="64928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en-US" sz="3200" kern="0" dirty="0" smtClean="0">
                <a:solidFill>
                  <a:srgbClr val="A50021"/>
                </a:solidFill>
              </a:rPr>
              <a:t>Kurum İç Değerlendirme Raporu-Göstergeler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0366781"/>
              </p:ext>
            </p:extLst>
          </p:nvPr>
        </p:nvGraphicFramePr>
        <p:xfrm>
          <a:off x="883258" y="1776594"/>
          <a:ext cx="7704856" cy="10972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04856">
                  <a:extLst>
                    <a:ext uri="{9D8B030D-6E8A-4147-A177-3AD203B41FA5}">
                      <a16:colId xmlns:a16="http://schemas.microsoft.com/office/drawing/2014/main" val="351148647"/>
                    </a:ext>
                  </a:extLst>
                </a:gridCol>
              </a:tblGrid>
              <a:tr h="149817">
                <a:tc>
                  <a:txBody>
                    <a:bodyPr/>
                    <a:lstStyle/>
                    <a:p>
                      <a:pPr algn="l" fontAlgn="t"/>
                      <a:r>
                        <a:rPr lang="tr-TR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3- Memnuniyet Oranı</a:t>
                      </a:r>
                    </a:p>
                  </a:txBody>
                  <a:tcPr marL="182880" marR="7620" marT="7620" marB="0"/>
                </a:tc>
                <a:extLst>
                  <a:ext uri="{0D108BD9-81ED-4DB2-BD59-A6C34878D82A}">
                    <a16:rowId xmlns:a16="http://schemas.microsoft.com/office/drawing/2014/main" val="870939209"/>
                  </a:ext>
                </a:extLst>
              </a:tr>
              <a:tr h="127226">
                <a:tc>
                  <a:txBody>
                    <a:bodyPr/>
                    <a:lstStyle/>
                    <a:p>
                      <a:pPr algn="l" fontAlgn="t"/>
                      <a:r>
                        <a:rPr lang="tr-TR" sz="18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1- Akademik personel memnuniyeti (% olarak)</a:t>
                      </a:r>
                    </a:p>
                  </a:txBody>
                  <a:tcPr marL="274320" marR="7620" marT="7620" marB="0"/>
                </a:tc>
                <a:extLst>
                  <a:ext uri="{0D108BD9-81ED-4DB2-BD59-A6C34878D82A}">
                    <a16:rowId xmlns:a16="http://schemas.microsoft.com/office/drawing/2014/main" val="131313801"/>
                  </a:ext>
                </a:extLst>
              </a:tr>
              <a:tr h="95166">
                <a:tc>
                  <a:txBody>
                    <a:bodyPr/>
                    <a:lstStyle/>
                    <a:p>
                      <a:pPr algn="l" fontAlgn="t"/>
                      <a:r>
                        <a:rPr lang="it-IT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2- İdari personel memnuniyet oranı (% olarak)</a:t>
                      </a:r>
                    </a:p>
                  </a:txBody>
                  <a:tcPr marL="274320" marR="7620" marT="7620" marB="0"/>
                </a:tc>
                <a:extLst>
                  <a:ext uri="{0D108BD9-81ED-4DB2-BD59-A6C34878D82A}">
                    <a16:rowId xmlns:a16="http://schemas.microsoft.com/office/drawing/2014/main" val="738376009"/>
                  </a:ext>
                </a:extLst>
              </a:tr>
              <a:tr h="95166">
                <a:tc>
                  <a:txBody>
                    <a:bodyPr/>
                    <a:lstStyle/>
                    <a:p>
                      <a:pPr algn="l" fontAlgn="t"/>
                      <a:r>
                        <a:rPr lang="tr-TR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3- Öğrencinin genel memnuniyeti (% olarak)</a:t>
                      </a:r>
                    </a:p>
                  </a:txBody>
                  <a:tcPr marL="274320" marR="7620" marT="7620" marB="0"/>
                </a:tc>
                <a:extLst>
                  <a:ext uri="{0D108BD9-81ED-4DB2-BD59-A6C34878D82A}">
                    <a16:rowId xmlns:a16="http://schemas.microsoft.com/office/drawing/2014/main" val="16141365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582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2017KRM004-PAÜ </a:t>
            </a:r>
            <a:r>
              <a:rPr lang="en-US" dirty="0" err="1" smtClean="0"/>
              <a:t>KalSİS</a:t>
            </a:r>
            <a:r>
              <a:rPr lang="en-US" dirty="0" smtClean="0"/>
              <a:t> </a:t>
            </a:r>
            <a:r>
              <a:rPr lang="en-US" dirty="0" err="1" smtClean="0"/>
              <a:t>Projesi</a:t>
            </a:r>
            <a:r>
              <a:rPr lang="en-US" dirty="0" smtClean="0"/>
              <a:t> </a:t>
            </a:r>
            <a:r>
              <a:rPr lang="en-US" dirty="0" err="1" smtClean="0"/>
              <a:t>Eğitimleri</a:t>
            </a:r>
            <a:r>
              <a:rPr lang="en-US" dirty="0" smtClean="0"/>
              <a:t>, 09 </a:t>
            </a:r>
            <a:r>
              <a:rPr lang="en-US" dirty="0" err="1" smtClean="0"/>
              <a:t>Mayıs</a:t>
            </a:r>
            <a:r>
              <a:rPr lang="en-US" dirty="0" smtClean="0"/>
              <a:t> 2019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554211" y="188640"/>
            <a:ext cx="8362950" cy="108012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en-US" sz="3200" kern="0" dirty="0" smtClean="0">
                <a:solidFill>
                  <a:srgbClr val="A50021"/>
                </a:solidFill>
              </a:rPr>
              <a:t>Kurum Dış Değerlendirme Geribildirim Raporu</a:t>
            </a:r>
          </a:p>
        </p:txBody>
      </p:sp>
      <p:sp>
        <p:nvSpPr>
          <p:cNvPr id="63" name="Rectangle 62"/>
          <p:cNvSpPr/>
          <p:nvPr/>
        </p:nvSpPr>
        <p:spPr>
          <a:xfrm>
            <a:off x="395536" y="1435581"/>
            <a:ext cx="83998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Yeni atanan personele, işe özgü beceri kazandırılmasının </a:t>
            </a:r>
            <a:r>
              <a:rPr lang="tr-TR" dirty="0" smtClean="0"/>
              <a:t>sürekliliği</a:t>
            </a:r>
          </a:p>
        </p:txBody>
      </p:sp>
    </p:spTree>
    <p:extLst>
      <p:ext uri="{BB962C8B-B14F-4D97-AF65-F5344CB8AC3E}">
        <p14:creationId xmlns:p14="http://schemas.microsoft.com/office/powerpoint/2010/main" val="1041405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626700" y="6563949"/>
            <a:ext cx="4040088" cy="280119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2017KRM004-PAÜ </a:t>
            </a:r>
            <a:r>
              <a:rPr lang="en-US" dirty="0" err="1" smtClean="0"/>
              <a:t>KalSİS</a:t>
            </a:r>
            <a:r>
              <a:rPr lang="en-US" dirty="0" smtClean="0"/>
              <a:t> </a:t>
            </a:r>
            <a:r>
              <a:rPr lang="en-US" dirty="0" err="1" smtClean="0"/>
              <a:t>Projesi</a:t>
            </a:r>
            <a:r>
              <a:rPr lang="en-US" dirty="0" smtClean="0"/>
              <a:t> </a:t>
            </a:r>
            <a:r>
              <a:rPr lang="en-US" dirty="0" err="1" smtClean="0"/>
              <a:t>Eğitimleri</a:t>
            </a:r>
            <a:r>
              <a:rPr lang="en-US" dirty="0" smtClean="0"/>
              <a:t>, 09 </a:t>
            </a:r>
            <a:r>
              <a:rPr lang="en-US" dirty="0" err="1" smtClean="0"/>
              <a:t>Mayıs</a:t>
            </a:r>
            <a:r>
              <a:rPr lang="en-US" dirty="0" smtClean="0"/>
              <a:t> 2019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>
          <a:xfrm>
            <a:off x="2722087" y="476672"/>
            <a:ext cx="3849313" cy="50827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en-US" sz="2400" kern="0" dirty="0" smtClean="0">
                <a:solidFill>
                  <a:srgbClr val="A50021"/>
                </a:solidFill>
              </a:rPr>
              <a:t>Stratejik Plan 2019-2023</a:t>
            </a:r>
            <a:endParaRPr lang="en-US" altLang="en-US" sz="2000" kern="0" dirty="0" smtClean="0">
              <a:solidFill>
                <a:srgbClr val="A50021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2889" y="1303675"/>
            <a:ext cx="6487708" cy="4885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227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626700" y="6563949"/>
            <a:ext cx="4040088" cy="280119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2017KRM004-PAÜ </a:t>
            </a:r>
            <a:r>
              <a:rPr lang="en-US" dirty="0" err="1" smtClean="0"/>
              <a:t>KalSİS</a:t>
            </a:r>
            <a:r>
              <a:rPr lang="en-US" dirty="0" smtClean="0"/>
              <a:t> </a:t>
            </a:r>
            <a:r>
              <a:rPr lang="en-US" dirty="0" err="1" smtClean="0"/>
              <a:t>Projesi</a:t>
            </a:r>
            <a:r>
              <a:rPr lang="en-US" dirty="0" smtClean="0"/>
              <a:t> </a:t>
            </a:r>
            <a:r>
              <a:rPr lang="en-US" dirty="0" err="1" smtClean="0"/>
              <a:t>Eğitimleri</a:t>
            </a:r>
            <a:r>
              <a:rPr lang="en-US" dirty="0" smtClean="0"/>
              <a:t>, 09 </a:t>
            </a:r>
            <a:r>
              <a:rPr lang="en-US" dirty="0" err="1" smtClean="0"/>
              <a:t>Mayıs</a:t>
            </a:r>
            <a:r>
              <a:rPr lang="en-US" dirty="0" smtClean="0"/>
              <a:t> 2019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>
          <a:xfrm>
            <a:off x="2411760" y="548680"/>
            <a:ext cx="3849313" cy="50827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en-US" sz="2400" kern="0" dirty="0" smtClean="0">
                <a:solidFill>
                  <a:srgbClr val="A50021"/>
                </a:solidFill>
              </a:rPr>
              <a:t>Hizmet Envanteri</a:t>
            </a:r>
            <a:endParaRPr lang="en-US" altLang="en-US" sz="2000" kern="0" dirty="0" smtClean="0">
              <a:solidFill>
                <a:srgbClr val="A50021"/>
              </a:solidFill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899592" y="1988840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Bulunmamaktadır.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216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626700" y="6563949"/>
            <a:ext cx="4040088" cy="280119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2017KRM004-PAÜ </a:t>
            </a:r>
            <a:r>
              <a:rPr lang="en-US" dirty="0" err="1" smtClean="0"/>
              <a:t>KalSİS</a:t>
            </a:r>
            <a:r>
              <a:rPr lang="en-US" dirty="0" smtClean="0"/>
              <a:t> </a:t>
            </a:r>
            <a:r>
              <a:rPr lang="en-US" dirty="0" err="1" smtClean="0"/>
              <a:t>Projesi</a:t>
            </a:r>
            <a:r>
              <a:rPr lang="en-US" dirty="0" smtClean="0"/>
              <a:t> </a:t>
            </a:r>
            <a:r>
              <a:rPr lang="en-US" dirty="0" err="1" smtClean="0"/>
              <a:t>Eğitimleri</a:t>
            </a:r>
            <a:r>
              <a:rPr lang="en-US" dirty="0" smtClean="0"/>
              <a:t>, 09 </a:t>
            </a:r>
            <a:r>
              <a:rPr lang="en-US" dirty="0" err="1" smtClean="0"/>
              <a:t>Mayıs</a:t>
            </a:r>
            <a:r>
              <a:rPr lang="en-US" dirty="0" smtClean="0"/>
              <a:t> 2019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>
          <a:xfrm>
            <a:off x="2619854" y="476672"/>
            <a:ext cx="3849313" cy="50827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en-US" sz="2400" kern="0" dirty="0" smtClean="0">
                <a:solidFill>
                  <a:srgbClr val="A50021"/>
                </a:solidFill>
              </a:rPr>
              <a:t>Hizmet Standartları</a:t>
            </a:r>
            <a:endParaRPr lang="en-US" altLang="en-US" sz="2000" kern="0" dirty="0" smtClean="0">
              <a:solidFill>
                <a:srgbClr val="A50021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303675"/>
            <a:ext cx="6939681" cy="4875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73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626700" y="6563949"/>
            <a:ext cx="4040088" cy="280119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2017KRM004-PAÜ </a:t>
            </a:r>
            <a:r>
              <a:rPr lang="en-US" dirty="0" err="1" smtClean="0"/>
              <a:t>KalSİS</a:t>
            </a:r>
            <a:r>
              <a:rPr lang="en-US" dirty="0" smtClean="0"/>
              <a:t> </a:t>
            </a:r>
            <a:r>
              <a:rPr lang="en-US" dirty="0" err="1" smtClean="0"/>
              <a:t>Projesi</a:t>
            </a:r>
            <a:r>
              <a:rPr lang="en-US" dirty="0" smtClean="0"/>
              <a:t> </a:t>
            </a:r>
            <a:r>
              <a:rPr lang="en-US" dirty="0" err="1" smtClean="0"/>
              <a:t>Eğitimleri</a:t>
            </a:r>
            <a:r>
              <a:rPr lang="en-US" dirty="0" smtClean="0"/>
              <a:t>, 09 </a:t>
            </a:r>
            <a:r>
              <a:rPr lang="en-US" dirty="0" err="1" smtClean="0"/>
              <a:t>Mayıs</a:t>
            </a:r>
            <a:r>
              <a:rPr lang="en-US" dirty="0" smtClean="0"/>
              <a:t> 2019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>
          <a:xfrm>
            <a:off x="875561" y="325029"/>
            <a:ext cx="7542365" cy="50827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en-US" sz="2400" kern="0" dirty="0" smtClean="0">
                <a:solidFill>
                  <a:srgbClr val="A50021"/>
                </a:solidFill>
              </a:rPr>
              <a:t>Kamu İç Kontrol Standartları</a:t>
            </a:r>
            <a:endParaRPr lang="en-US" altLang="en-US" sz="2000" kern="0" dirty="0" smtClean="0">
              <a:solidFill>
                <a:srgbClr val="A5002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923111"/>
            <a:ext cx="5936599" cy="5576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242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rsayılan Tasarım">
  <a:themeElements>
    <a:clrScheme name="Varsayılan Tasarı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2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arsayılan Tasarı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28752</TotalTime>
  <Words>1417</Words>
  <Application>Microsoft Office PowerPoint</Application>
  <PresentationFormat>On-screen Show (4:3)</PresentationFormat>
  <Paragraphs>286</Paragraphs>
  <Slides>33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Arial</vt:lpstr>
      <vt:lpstr>Calibri</vt:lpstr>
      <vt:lpstr>Calibri Light</vt:lpstr>
      <vt:lpstr>Tahoma</vt:lpstr>
      <vt:lpstr>Times New Roman</vt:lpstr>
      <vt:lpstr>Varsayılan Tasarım</vt:lpstr>
      <vt:lpstr>Custom Design</vt:lpstr>
      <vt:lpstr>Süreç Dokümantasyonu Eğitimi (Destek Süreçler) Personel Yönetim Süreci</vt:lpstr>
      <vt:lpstr>“En iyi süreç tanımlamayı ve dokümantasyonunu  işi yapan oluşturur»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SIPOC Diyagramı</vt:lpstr>
      <vt:lpstr>CATWOE Analizi</vt:lpstr>
      <vt:lpstr>Grup çalışması SIPOC Diyagramı CATWOE Analizi</vt:lpstr>
      <vt:lpstr>SIPOC Diyagramının Hazırlanması</vt:lpstr>
      <vt:lpstr>CATWOE Analizi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Vazoaktif Moleküller</dc:title>
  <dc:creator>Diler Aslan</dc:creator>
  <cp:lastModifiedBy>Diler Aslan</cp:lastModifiedBy>
  <cp:revision>2269</cp:revision>
  <cp:lastPrinted>2013-09-24T10:22:21Z</cp:lastPrinted>
  <dcterms:created xsi:type="dcterms:W3CDTF">2003-01-15T18:41:07Z</dcterms:created>
  <dcterms:modified xsi:type="dcterms:W3CDTF">2019-05-10T11:19:44Z</dcterms:modified>
</cp:coreProperties>
</file>