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3"/>
  </p:notesMasterIdLst>
  <p:sldIdLst>
    <p:sldId id="1016" r:id="rId3"/>
    <p:sldId id="1017" r:id="rId4"/>
    <p:sldId id="1003" r:id="rId5"/>
    <p:sldId id="1015" r:id="rId6"/>
    <p:sldId id="1009" r:id="rId7"/>
    <p:sldId id="1010" r:id="rId8"/>
    <p:sldId id="1014" r:id="rId9"/>
    <p:sldId id="1012" r:id="rId10"/>
    <p:sldId id="1018" r:id="rId11"/>
    <p:sldId id="1019" r:id="rId12"/>
    <p:sldId id="1020" r:id="rId13"/>
    <p:sldId id="1021" r:id="rId14"/>
    <p:sldId id="1022" r:id="rId15"/>
    <p:sldId id="1023" r:id="rId16"/>
    <p:sldId id="1039" r:id="rId17"/>
    <p:sldId id="1024" r:id="rId18"/>
    <p:sldId id="1025" r:id="rId19"/>
    <p:sldId id="1026" r:id="rId20"/>
    <p:sldId id="1027" r:id="rId21"/>
    <p:sldId id="1028" r:id="rId22"/>
    <p:sldId id="1029" r:id="rId23"/>
    <p:sldId id="1030" r:id="rId24"/>
    <p:sldId id="1031" r:id="rId25"/>
    <p:sldId id="1032" r:id="rId26"/>
    <p:sldId id="1033" r:id="rId27"/>
    <p:sldId id="1034" r:id="rId28"/>
    <p:sldId id="1035" r:id="rId29"/>
    <p:sldId id="1036" r:id="rId30"/>
    <p:sldId id="1037" r:id="rId31"/>
    <p:sldId id="1038" r:id="rId32"/>
  </p:sldIdLst>
  <p:sldSz cx="9144000" cy="6858000" type="screen4x3"/>
  <p:notesSz cx="70104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A50021"/>
    <a:srgbClr val="181A72"/>
    <a:srgbClr val="DCF0C6"/>
    <a:srgbClr val="1216AE"/>
    <a:srgbClr val="FFCCFF"/>
    <a:srgbClr val="0066FF"/>
    <a:srgbClr val="A3FBFB"/>
    <a:srgbClr val="00FFCC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9" autoAdjust="0"/>
    <p:restoredTop sz="90493" autoAdjust="0"/>
  </p:normalViewPr>
  <p:slideViewPr>
    <p:cSldViewPr>
      <p:cViewPr varScale="1">
        <p:scale>
          <a:sx n="88" d="100"/>
          <a:sy n="88" d="100"/>
        </p:scale>
        <p:origin x="1652" y="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5388" y="692150"/>
            <a:ext cx="4619625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387850"/>
            <a:ext cx="5607050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Asıl metin stillerini düzenlemek için tıklatın</a:t>
            </a:r>
          </a:p>
          <a:p>
            <a:pPr lvl="1"/>
            <a:r>
              <a:rPr lang="en-US" noProof="0" smtClean="0"/>
              <a:t>İkinci düzey</a:t>
            </a:r>
          </a:p>
          <a:p>
            <a:pPr lvl="2"/>
            <a:r>
              <a:rPr lang="en-US" noProof="0" smtClean="0"/>
              <a:t>Üçüncü düzey</a:t>
            </a:r>
          </a:p>
          <a:p>
            <a:pPr lvl="3"/>
            <a:r>
              <a:rPr lang="en-US" noProof="0" smtClean="0"/>
              <a:t>Dördüncü düzey</a:t>
            </a:r>
          </a:p>
          <a:p>
            <a:pPr lvl="4"/>
            <a:r>
              <a:rPr lang="en-US" noProof="0" smtClean="0"/>
              <a:t>Beşinci düzey</a:t>
            </a:r>
          </a:p>
        </p:txBody>
      </p:sp>
      <p:sp>
        <p:nvSpPr>
          <p:cNvPr id="921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2525"/>
            <a:ext cx="3038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772525"/>
            <a:ext cx="3038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6E407F4-A499-458F-AC3F-EF894E189E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7750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2 Not Yer Tutucusu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en-US" dirty="0" smtClean="0"/>
          </a:p>
        </p:txBody>
      </p:sp>
      <p:sp>
        <p:nvSpPr>
          <p:cNvPr id="51204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4063" indent="-288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58875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24013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87563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44763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01963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59163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16363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B560FCC-2F57-4093-8670-D36A108A922F}" type="slidenum">
              <a:rPr lang="en-US" altLang="en-US" smtClean="0"/>
              <a:pPr eaLnBrk="1" hangingPunct="1">
                <a:spcBef>
                  <a:spcPct val="0"/>
                </a:spcBef>
              </a:pPr>
              <a:t>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2142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2 Not Yer Tutucusu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en-US" dirty="0" smtClean="0"/>
          </a:p>
        </p:txBody>
      </p:sp>
      <p:sp>
        <p:nvSpPr>
          <p:cNvPr id="51204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4063" indent="-288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58875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24013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87563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44763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01963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59163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16363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B560FCC-2F57-4093-8670-D36A108A922F}" type="slidenum">
              <a:rPr lang="en-US" altLang="en-US" smtClean="0"/>
              <a:pPr eaLnBrk="1" hangingPunct="1">
                <a:spcBef>
                  <a:spcPct val="0"/>
                </a:spcBef>
              </a:pPr>
              <a:t>2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426473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E407F4-A499-458F-AC3F-EF894E189E7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6665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85130" indent="-30082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206621" indent="-2413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90922" indent="-2413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173571" indent="-2413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649607" indent="-2413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125644" indent="-2413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601681" indent="-2413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4077717" indent="-2413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C05BEA3-19E3-4DA4-B311-229DC7283A23}" type="slidenum">
              <a:rPr lang="en-US" altLang="en-US" smtClean="0"/>
              <a:pPr eaLnBrk="1" hangingPunct="1">
                <a:spcBef>
                  <a:spcPct val="0"/>
                </a:spcBef>
              </a:pPr>
              <a:t>10</a:t>
            </a:fld>
            <a:endParaRPr lang="en-US" alt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tr-TR" altLang="en-US" dirty="0" smtClean="0"/>
              <a:t>Her sürecin beş çekirdek</a:t>
            </a:r>
            <a:r>
              <a:rPr lang="tr-TR" altLang="en-US" baseline="0" dirty="0" smtClean="0"/>
              <a:t> bileşeni vardır. Süreçler planlanır, yürütülür ve değerlendirilirken bu beş çekirdek bileşen dikkate alınır. Yapılandırılması aşamasında dikkate alınacak süreç elemanları da 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4337450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85130" indent="-30082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206621" indent="-2413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90922" indent="-2413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173571" indent="-2413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649607" indent="-2413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125644" indent="-2413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601681" indent="-2413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4077717" indent="-2413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C05BEA3-19E3-4DA4-B311-229DC7283A23}" type="slidenum">
              <a:rPr lang="en-US" altLang="en-US" smtClean="0"/>
              <a:pPr eaLnBrk="1" hangingPunct="1">
                <a:spcBef>
                  <a:spcPct val="0"/>
                </a:spcBef>
              </a:pPr>
              <a:t>11</a:t>
            </a:fld>
            <a:endParaRPr lang="en-US" alt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1215193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2 Not Yer Tutucusu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en-US" dirty="0" smtClean="0"/>
          </a:p>
        </p:txBody>
      </p:sp>
      <p:sp>
        <p:nvSpPr>
          <p:cNvPr id="51204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4063" indent="-288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58875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24013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87563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44763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01963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59163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16363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B560FCC-2F57-4093-8670-D36A108A922F}" type="slidenum">
              <a:rPr lang="en-US" altLang="en-US" smtClean="0"/>
              <a:pPr eaLnBrk="1" hangingPunct="1">
                <a:spcBef>
                  <a:spcPct val="0"/>
                </a:spcBef>
              </a:pPr>
              <a:t>12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919973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85130" indent="-30082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206621" indent="-2413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90922" indent="-2413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173571" indent="-2413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649607" indent="-2413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125644" indent="-2413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601681" indent="-2413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4077717" indent="-2413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C05BEA3-19E3-4DA4-B311-229DC7283A23}" type="slidenum">
              <a:rPr lang="en-US" altLang="en-US" smtClean="0"/>
              <a:pPr eaLnBrk="1" hangingPunct="1">
                <a:spcBef>
                  <a:spcPct val="0"/>
                </a:spcBef>
              </a:pPr>
              <a:t>13</a:t>
            </a:fld>
            <a:endParaRPr lang="en-US" alt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tr-TR" altLang="en-US" dirty="0" smtClean="0"/>
              <a:t>Her sürecin beş çekirdek</a:t>
            </a:r>
            <a:r>
              <a:rPr lang="tr-TR" altLang="en-US" baseline="0" dirty="0" smtClean="0"/>
              <a:t> bileşeni vardır. Süreçler planlanır, yürütülür ve değerlendirilirken bu beş çekirdek bileşen dikkate alınır. Yapılandırılması aşamasında dikkate alınacak süreç elemanları da 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1467441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85130" indent="-30082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206621" indent="-2413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90922" indent="-2413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173571" indent="-2413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649607" indent="-2413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125644" indent="-2413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601681" indent="-2413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4077717" indent="-2413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C05BEA3-19E3-4DA4-B311-229DC7283A23}" type="slidenum">
              <a:rPr lang="en-US" altLang="en-US" smtClean="0"/>
              <a:pPr eaLnBrk="1" hangingPunct="1">
                <a:spcBef>
                  <a:spcPct val="0"/>
                </a:spcBef>
              </a:pPr>
              <a:t>14</a:t>
            </a:fld>
            <a:endParaRPr lang="en-US" alt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2258594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85130" indent="-30082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206621" indent="-2413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90922" indent="-2413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173571" indent="-2413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649607" indent="-2413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125644" indent="-2413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601681" indent="-2413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4077717" indent="-2413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C05BEA3-19E3-4DA4-B311-229DC7283A23}" type="slidenum">
              <a:rPr lang="en-US" altLang="en-US" smtClean="0"/>
              <a:pPr eaLnBrk="1" hangingPunct="1">
                <a:spcBef>
                  <a:spcPct val="0"/>
                </a:spcBef>
              </a:pPr>
              <a:t>15</a:t>
            </a:fld>
            <a:endParaRPr lang="en-US" alt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338072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78B25B-BFFD-47D1-A3C5-25CCFE6897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630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29D51C-DF53-43D1-AEC3-457A91E5D3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624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38F36A-633A-4323-8F3D-F7986C0DF9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216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2017KRM004-PAÜ KalSİS Projesi Eğitimleri, 08 Mayıs 2019 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04246-F30F-42F9-90A1-9A5CEA31CF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26412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2017KRM004-PAÜ KalSİS Projesi Eğitimleri, 08 Mayıs 2019 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04246-F30F-42F9-90A1-9A5CEA31CF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60740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2017KRM004-PAÜ KalSİS Projesi Eğitimleri, 08 Mayıs 2019 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04246-F30F-42F9-90A1-9A5CEA31CF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63187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2017KRM004-PAÜ KalSİS Projesi Eğitimleri, 08 Mayıs 2019 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04246-F30F-42F9-90A1-9A5CEA31CF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45500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2017KRM004-PAÜ KalSİS Projesi Eğitimleri, 08 Mayıs 2019 </a:t>
            </a:r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04246-F30F-42F9-90A1-9A5CEA31CF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88284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2017KRM004-PAÜ KalSİS Projesi Eğitimleri, 08 Mayıs 2019 </a:t>
            </a:r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04246-F30F-42F9-90A1-9A5CEA31CF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36006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2017KRM004-PAÜ KalSİS Projesi Eğitimleri, 08 Mayıs 2019 </a:t>
            </a:r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04246-F30F-42F9-90A1-9A5CEA31CF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63507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2017KRM004-PAÜ KalSİS Projesi Eğitimleri, 08 Mayıs 2019 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04246-F30F-42F9-90A1-9A5CEA31CF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20600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623964" y="6511172"/>
            <a:ext cx="3896072" cy="208111"/>
          </a:xfrm>
          <a:ln/>
        </p:spPr>
        <p:txBody>
          <a:bodyPr/>
          <a:lstStyle>
            <a:lvl1pPr>
              <a:defRPr sz="105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2017KRM004-PAÜ </a:t>
            </a:r>
            <a:r>
              <a:rPr lang="en-US" dirty="0" err="1" smtClean="0"/>
              <a:t>KalSİS</a:t>
            </a:r>
            <a:r>
              <a:rPr lang="en-US" dirty="0" smtClean="0"/>
              <a:t> </a:t>
            </a:r>
            <a:r>
              <a:rPr lang="en-US" dirty="0" err="1" smtClean="0"/>
              <a:t>Projesi</a:t>
            </a:r>
            <a:r>
              <a:rPr lang="en-US" dirty="0" smtClean="0"/>
              <a:t> </a:t>
            </a:r>
            <a:r>
              <a:rPr lang="en-US" dirty="0" err="1" smtClean="0"/>
              <a:t>Eğitimleri</a:t>
            </a:r>
            <a:r>
              <a:rPr lang="en-US" dirty="0" smtClean="0"/>
              <a:t>, </a:t>
            </a:r>
            <a:r>
              <a:rPr lang="tr-TR" dirty="0" smtClean="0"/>
              <a:t>08 Mayıs</a:t>
            </a:r>
            <a:r>
              <a:rPr lang="en-US" dirty="0" smtClean="0"/>
              <a:t> 2019 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fld id="{A909C909-1AEF-482A-9402-771828023E3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63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2017KRM004-PAÜ KalSİS Projesi Eğitimleri, 08 Mayıs 2019 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04246-F30F-42F9-90A1-9A5CEA31CF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23103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2017KRM004-PAÜ KalSİS Projesi Eğitimleri, 08 Mayıs 2019 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04246-F30F-42F9-90A1-9A5CEA31CF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15578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2017KRM004-PAÜ KalSİS Projesi Eğitimleri, 08 Mayıs 2019 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04246-F30F-42F9-90A1-9A5CEA31CF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61836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5EF11-B518-41E0-A888-5D7C25CB42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204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0149E9-4861-44A7-9654-8867592010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46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CDEED4-4212-478D-BED7-2074731C7A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928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69FFB-59EC-410C-8E2C-86CA5BB3A5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174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627784" y="6483350"/>
            <a:ext cx="4040088" cy="280119"/>
          </a:xfrm>
          <a:ln/>
        </p:spPr>
        <p:txBody>
          <a:bodyPr/>
          <a:lstStyle>
            <a:lvl1pPr>
              <a:defRPr sz="1050">
                <a:solidFill>
                  <a:srgbClr val="333399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51AE22-8014-4564-BCD7-FB836EBB2D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6" descr="C:\Users\Diler\Pictures\pau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3175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8783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AA387D-7B6D-4938-8997-518F93D594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805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BDC4AB-46A8-4A33-84B5-C0598E75FC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389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Asıl başlık stili için tıklatın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Asıl metin stillerini düzenlemek için tıklatın</a:t>
            </a:r>
          </a:p>
          <a:p>
            <a:pPr lvl="1"/>
            <a:r>
              <a:rPr lang="en-US" altLang="en-US" smtClean="0"/>
              <a:t>İkinci düzey</a:t>
            </a:r>
          </a:p>
          <a:p>
            <a:pPr lvl="2"/>
            <a:r>
              <a:rPr lang="en-US" altLang="en-US" smtClean="0"/>
              <a:t>Üçüncü düzey</a:t>
            </a:r>
          </a:p>
          <a:p>
            <a:pPr lvl="3"/>
            <a:r>
              <a:rPr lang="en-US" altLang="en-US" smtClean="0"/>
              <a:t>Dördüncü düzey</a:t>
            </a:r>
          </a:p>
          <a:p>
            <a:pPr lvl="4"/>
            <a:r>
              <a:rPr lang="en-US" altLang="en-US" smtClean="0"/>
              <a:t>Beşinci düzey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391ECF4C-D575-4644-8564-C859B4C427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 smtClean="0"/>
              <a:t>2017KRM004-PAÜ KalSİS Projesi Eğitimleri, 08 Mayıs 2019 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C04246-F30F-42F9-90A1-9A5CEA31CF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45983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e.gatech.edu/sites/default/files/documents/po_oe_2018_presentation.pdf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e.gatech.edu/sites/default/files/documents/po_oe_2018_presentation.pdf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e.gatech.edu/sites/default/files/documents/po_oe_2018_presentation.pdf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e.gatech.edu/sites/default/files/documents/po_oe_2018_presentation.pdf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e.gatech.edu/sites/default/files/documents/po_oe_2018_presentation.pdf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e.gatech.edu/sites/default/files/documents/po_oe_2018_presentation.pdf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e.gatech.edu/sites/default/files/documents/po_oe_2018_presentation.pdf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e.gatech.edu/sites/default/files/documents/po_oe_2018_presentation.pdf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e.gatech.edu/sites/default/files/documents/po_oe_2018_presentation.pdf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e.gatech.edu/sites/default/files/documents/po_oe_2018_presentation.pdf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C619DA7-3A2C-4066-B615-D681A21821B6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 smtClean="0"/>
          </a:p>
        </p:txBody>
      </p:sp>
      <p:sp>
        <p:nvSpPr>
          <p:cNvPr id="2051" name="Rectangle 4"/>
          <p:cNvSpPr>
            <a:spLocks noGrp="1" noChangeArrowheads="1"/>
          </p:cNvSpPr>
          <p:nvPr>
            <p:ph type="title"/>
          </p:nvPr>
        </p:nvSpPr>
        <p:spPr>
          <a:xfrm>
            <a:off x="269775" y="980728"/>
            <a:ext cx="8604448" cy="1296144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ts val="1200"/>
              </a:spcBef>
              <a:spcAft>
                <a:spcPts val="1800"/>
              </a:spcAft>
            </a:pPr>
            <a:r>
              <a:rPr lang="tr-TR" altLang="en-US" sz="3600" dirty="0" smtClean="0">
                <a:solidFill>
                  <a:srgbClr val="A50021"/>
                </a:solidFill>
              </a:rPr>
              <a:t/>
            </a:r>
            <a:br>
              <a:rPr lang="tr-TR" altLang="en-US" sz="3600" dirty="0" smtClean="0">
                <a:solidFill>
                  <a:srgbClr val="A50021"/>
                </a:solidFill>
              </a:rPr>
            </a:br>
            <a:r>
              <a:rPr lang="tr-TR" altLang="en-US" sz="3600" dirty="0" smtClean="0">
                <a:solidFill>
                  <a:srgbClr val="A50021"/>
                </a:solidFill>
              </a:rPr>
              <a:t>Süreç Dokümantasyonu Eğitimi </a:t>
            </a:r>
            <a:br>
              <a:rPr lang="tr-TR" altLang="en-US" sz="3600" dirty="0" smtClean="0">
                <a:solidFill>
                  <a:srgbClr val="A50021"/>
                </a:solidFill>
              </a:rPr>
            </a:br>
            <a:r>
              <a:rPr lang="tr-TR" altLang="en-US" sz="3600" dirty="0" smtClean="0">
                <a:solidFill>
                  <a:srgbClr val="A50021"/>
                </a:solidFill>
              </a:rPr>
              <a:t>(Destek Süreçler)</a:t>
            </a:r>
            <a:br>
              <a:rPr lang="tr-TR" altLang="en-US" sz="3600" dirty="0" smtClean="0">
                <a:solidFill>
                  <a:srgbClr val="A50021"/>
                </a:solidFill>
              </a:rPr>
            </a:br>
            <a:r>
              <a:rPr lang="tr-TR" altLang="en-US" sz="3600" dirty="0" smtClean="0">
                <a:solidFill>
                  <a:srgbClr val="A50021"/>
                </a:solidFill>
              </a:rPr>
              <a:t>Finansal Kaynakların Yönetimi Süreci</a:t>
            </a:r>
            <a:endParaRPr lang="en-US" altLang="en-US" sz="3600" dirty="0" smtClean="0">
              <a:solidFill>
                <a:srgbClr val="A5002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52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96515" y="3284984"/>
            <a:ext cx="7750969" cy="2816225"/>
          </a:xfrm>
        </p:spPr>
        <p:txBody>
          <a:bodyPr/>
          <a:lstStyle/>
          <a:p>
            <a:pPr algn="ctr" eaLnBrk="1" hangingPunct="1">
              <a:lnSpc>
                <a:spcPct val="150000"/>
              </a:lnSpc>
              <a:buFontTx/>
              <a:buNone/>
            </a:pPr>
            <a:endParaRPr lang="tr-TR" altLang="en-US" sz="2400" dirty="0" smtClean="0">
              <a:solidFill>
                <a:schemeClr val="accent2"/>
              </a:solidFill>
            </a:endParaRPr>
          </a:p>
          <a:p>
            <a:pPr algn="ctr" eaLnBrk="1" hangingPunct="1">
              <a:lnSpc>
                <a:spcPct val="150000"/>
              </a:lnSpc>
              <a:buFontTx/>
              <a:buNone/>
            </a:pPr>
            <a:endParaRPr lang="tr-TR" altLang="en-US" sz="2400" dirty="0">
              <a:solidFill>
                <a:schemeClr val="accent2"/>
              </a:solidFill>
            </a:endParaRPr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tr-TR" altLang="en-US" sz="2400" dirty="0" smtClean="0">
                <a:solidFill>
                  <a:schemeClr val="accent2"/>
                </a:solidFill>
              </a:rPr>
              <a:t>Öğr. Gör. Öncü Yanmaz Arpacı</a:t>
            </a:r>
          </a:p>
          <a:p>
            <a:pPr algn="ctr" eaLnBrk="1" hangingPunct="1">
              <a:buFontTx/>
              <a:buNone/>
            </a:pPr>
            <a:r>
              <a:rPr lang="tr-TR" altLang="en-US" sz="2000" dirty="0" smtClean="0">
                <a:solidFill>
                  <a:schemeClr val="accent2"/>
                </a:solidFill>
              </a:rPr>
              <a:t>PAÜ </a:t>
            </a:r>
            <a:r>
              <a:rPr lang="tr-TR" altLang="en-US" sz="2000" dirty="0">
                <a:solidFill>
                  <a:schemeClr val="accent2"/>
                </a:solidFill>
              </a:rPr>
              <a:t>Kalite Yönetimi ve Veri </a:t>
            </a:r>
            <a:r>
              <a:rPr lang="tr-TR" altLang="en-US" sz="2000" dirty="0" smtClean="0">
                <a:solidFill>
                  <a:schemeClr val="accent2"/>
                </a:solidFill>
              </a:rPr>
              <a:t>Değerlendirme (KAVDEM) </a:t>
            </a:r>
            <a:r>
              <a:rPr lang="tr-TR" altLang="en-US" sz="2000" dirty="0">
                <a:solidFill>
                  <a:schemeClr val="accent2"/>
                </a:solidFill>
              </a:rPr>
              <a:t>Uygulama ve Araştırma </a:t>
            </a:r>
            <a:r>
              <a:rPr lang="tr-TR" altLang="en-US" sz="2000" dirty="0" smtClean="0">
                <a:solidFill>
                  <a:schemeClr val="accent2"/>
                </a:solidFill>
              </a:rPr>
              <a:t>Merkezi</a:t>
            </a:r>
            <a:endParaRPr lang="tr-TR" altLang="en-US" sz="2000" dirty="0">
              <a:solidFill>
                <a:schemeClr val="accent2"/>
              </a:solidFill>
            </a:endParaRPr>
          </a:p>
        </p:txBody>
      </p:sp>
      <p:pic>
        <p:nvPicPr>
          <p:cNvPr id="2054" name="Picture 6" descr="C:\Users\Diler\Pictures\pau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38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2017KRM004-PAÜ </a:t>
            </a:r>
            <a:r>
              <a:rPr lang="en-US" dirty="0" err="1" smtClean="0"/>
              <a:t>KalSİS</a:t>
            </a:r>
            <a:r>
              <a:rPr lang="en-US" dirty="0" smtClean="0"/>
              <a:t> </a:t>
            </a:r>
            <a:r>
              <a:rPr lang="en-US" dirty="0" err="1" smtClean="0"/>
              <a:t>Projesi</a:t>
            </a:r>
            <a:r>
              <a:rPr lang="en-US" dirty="0" smtClean="0"/>
              <a:t> </a:t>
            </a:r>
            <a:r>
              <a:rPr lang="en-US" dirty="0" err="1" smtClean="0"/>
              <a:t>Eğitimleri</a:t>
            </a:r>
            <a:r>
              <a:rPr lang="en-US" dirty="0" smtClean="0"/>
              <a:t>, 0</a:t>
            </a:r>
            <a:r>
              <a:rPr lang="tr-TR" dirty="0" smtClean="0"/>
              <a:t>9</a:t>
            </a:r>
            <a:r>
              <a:rPr lang="en-US" dirty="0" smtClean="0"/>
              <a:t> </a:t>
            </a:r>
            <a:r>
              <a:rPr lang="en-US" dirty="0" err="1" smtClean="0"/>
              <a:t>Mayıs</a:t>
            </a:r>
            <a:r>
              <a:rPr lang="en-US" dirty="0" smtClean="0"/>
              <a:t> 2019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099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87BA880-73BA-4E14-9A6A-D33DC7B25E92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 smtClean="0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520700" y="476672"/>
            <a:ext cx="8362950" cy="649287"/>
          </a:xfrm>
        </p:spPr>
        <p:txBody>
          <a:bodyPr/>
          <a:lstStyle/>
          <a:p>
            <a:pPr eaLnBrk="1" hangingPunct="1"/>
            <a:r>
              <a:rPr lang="tr-TR" altLang="en-US" sz="3600" dirty="0" smtClean="0">
                <a:solidFill>
                  <a:srgbClr val="A50021"/>
                </a:solidFill>
                <a:latin typeface="+mj-lt"/>
              </a:rPr>
              <a:t>SIPOC Diyagramı</a:t>
            </a:r>
            <a:endParaRPr lang="en-US" altLang="en-US" sz="3600" dirty="0" smtClean="0">
              <a:solidFill>
                <a:srgbClr val="A50021"/>
              </a:solidFill>
              <a:latin typeface="+mj-lt"/>
            </a:endParaRPr>
          </a:p>
        </p:txBody>
      </p:sp>
      <p:pic>
        <p:nvPicPr>
          <p:cNvPr id="3077" name="Picture 6" descr="C:\Users\Diler\Pictures\pau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2017KRM004-PAÜ </a:t>
            </a:r>
            <a:r>
              <a:rPr lang="en-US" dirty="0" err="1" smtClean="0"/>
              <a:t>KalSİS</a:t>
            </a:r>
            <a:r>
              <a:rPr lang="en-US" dirty="0" smtClean="0"/>
              <a:t> </a:t>
            </a:r>
            <a:r>
              <a:rPr lang="en-US" dirty="0" err="1" smtClean="0"/>
              <a:t>Projesi</a:t>
            </a:r>
            <a:r>
              <a:rPr lang="en-US" dirty="0" smtClean="0"/>
              <a:t> </a:t>
            </a:r>
            <a:r>
              <a:rPr lang="en-US" dirty="0" err="1" smtClean="0"/>
              <a:t>Eğitimleri</a:t>
            </a:r>
            <a:r>
              <a:rPr lang="en-US" dirty="0" smtClean="0"/>
              <a:t>, 0</a:t>
            </a:r>
            <a:r>
              <a:rPr lang="tr-TR" dirty="0" smtClean="0"/>
              <a:t>9</a:t>
            </a:r>
            <a:r>
              <a:rPr lang="en-US" dirty="0" smtClean="0"/>
              <a:t> </a:t>
            </a:r>
            <a:r>
              <a:rPr lang="en-US" dirty="0" err="1" smtClean="0"/>
              <a:t>Mayıs</a:t>
            </a:r>
            <a:r>
              <a:rPr lang="en-US" dirty="0" smtClean="0"/>
              <a:t> 2019 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9119981"/>
              </p:ext>
            </p:extLst>
          </p:nvPr>
        </p:nvGraphicFramePr>
        <p:xfrm>
          <a:off x="209550" y="1438274"/>
          <a:ext cx="8538914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0912">
                  <a:extLst>
                    <a:ext uri="{9D8B030D-6E8A-4147-A177-3AD203B41FA5}">
                      <a16:colId xmlns:a16="http://schemas.microsoft.com/office/drawing/2014/main" val="4089980702"/>
                    </a:ext>
                  </a:extLst>
                </a:gridCol>
                <a:gridCol w="1578623">
                  <a:extLst>
                    <a:ext uri="{9D8B030D-6E8A-4147-A177-3AD203B41FA5}">
                      <a16:colId xmlns:a16="http://schemas.microsoft.com/office/drawing/2014/main" val="4196046550"/>
                    </a:ext>
                  </a:extLst>
                </a:gridCol>
                <a:gridCol w="1578623">
                  <a:extLst>
                    <a:ext uri="{9D8B030D-6E8A-4147-A177-3AD203B41FA5}">
                      <a16:colId xmlns:a16="http://schemas.microsoft.com/office/drawing/2014/main" val="695616249"/>
                    </a:ext>
                  </a:extLst>
                </a:gridCol>
                <a:gridCol w="1506867">
                  <a:extLst>
                    <a:ext uri="{9D8B030D-6E8A-4147-A177-3AD203B41FA5}">
                      <a16:colId xmlns:a16="http://schemas.microsoft.com/office/drawing/2014/main" val="462047989"/>
                    </a:ext>
                  </a:extLst>
                </a:gridCol>
                <a:gridCol w="1793889">
                  <a:extLst>
                    <a:ext uri="{9D8B030D-6E8A-4147-A177-3AD203B41FA5}">
                      <a16:colId xmlns:a16="http://schemas.microsoft.com/office/drawing/2014/main" val="237116892"/>
                    </a:ext>
                  </a:extLst>
                </a:gridCol>
              </a:tblGrid>
              <a:tr h="567268"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>
                          <a:solidFill>
                            <a:srgbClr val="C00000"/>
                          </a:solidFill>
                        </a:rPr>
                        <a:t>S</a:t>
                      </a:r>
                    </a:p>
                    <a:p>
                      <a:pPr algn="ctr"/>
                      <a:r>
                        <a:rPr lang="tr-TR" sz="1600" dirty="0" smtClean="0">
                          <a:solidFill>
                            <a:srgbClr val="C00000"/>
                          </a:solidFill>
                        </a:rPr>
                        <a:t>Sağlayıcılar</a:t>
                      </a:r>
                      <a:endParaRPr lang="en-US" sz="1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>
                          <a:solidFill>
                            <a:srgbClr val="C00000"/>
                          </a:solidFill>
                        </a:rPr>
                        <a:t>I</a:t>
                      </a:r>
                    </a:p>
                    <a:p>
                      <a:pPr algn="ctr"/>
                      <a:r>
                        <a:rPr lang="tr-TR" sz="1600" dirty="0" smtClean="0">
                          <a:solidFill>
                            <a:srgbClr val="C00000"/>
                          </a:solidFill>
                        </a:rPr>
                        <a:t>Girdiler</a:t>
                      </a:r>
                      <a:endParaRPr lang="en-US" sz="1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>
                          <a:solidFill>
                            <a:srgbClr val="C00000"/>
                          </a:solidFill>
                        </a:rPr>
                        <a:t>P</a:t>
                      </a:r>
                    </a:p>
                    <a:p>
                      <a:pPr algn="ctr"/>
                      <a:r>
                        <a:rPr lang="tr-TR" sz="1600" dirty="0" smtClean="0">
                          <a:solidFill>
                            <a:srgbClr val="C00000"/>
                          </a:solidFill>
                        </a:rPr>
                        <a:t>Süreç</a:t>
                      </a:r>
                      <a:endParaRPr lang="en-US" sz="1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>
                          <a:solidFill>
                            <a:srgbClr val="C00000"/>
                          </a:solidFill>
                        </a:rPr>
                        <a:t>O</a:t>
                      </a:r>
                    </a:p>
                    <a:p>
                      <a:pPr algn="ctr"/>
                      <a:r>
                        <a:rPr lang="tr-TR" sz="1600" dirty="0" smtClean="0">
                          <a:solidFill>
                            <a:srgbClr val="C00000"/>
                          </a:solidFill>
                        </a:rPr>
                        <a:t>Çıktılar</a:t>
                      </a:r>
                      <a:endParaRPr lang="en-US" sz="1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>
                          <a:solidFill>
                            <a:srgbClr val="C00000"/>
                          </a:solidFill>
                        </a:rPr>
                        <a:t>C</a:t>
                      </a:r>
                    </a:p>
                    <a:p>
                      <a:pPr algn="ctr"/>
                      <a:r>
                        <a:rPr lang="tr-TR" sz="1600" dirty="0" smtClean="0">
                          <a:solidFill>
                            <a:srgbClr val="C00000"/>
                          </a:solidFill>
                        </a:rPr>
                        <a:t>Müşteriler</a:t>
                      </a:r>
                      <a:endParaRPr lang="en-US" sz="1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7070002"/>
                  </a:ext>
                </a:extLst>
              </a:tr>
              <a:tr h="1044967"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Sürecin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girdilerini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kim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sağlıyor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 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Sürece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neler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giriyor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Girdiler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çıktılara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nasıl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transforme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olu</a:t>
                      </a:r>
                      <a:r>
                        <a:rPr lang="tr-T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yor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Süreçten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neler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çıkıyor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Sürecin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çıktılarını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kimler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kullanı</a:t>
                      </a:r>
                      <a:r>
                        <a:rPr lang="tr-T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yor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veya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yararlanı</a:t>
                      </a:r>
                      <a:r>
                        <a:rPr lang="tr-T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r? 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3076989"/>
                  </a:ext>
                </a:extLst>
              </a:tr>
              <a:tr h="363250">
                <a:tc>
                  <a:txBody>
                    <a:bodyPr/>
                    <a:lstStyle/>
                    <a:p>
                      <a:endParaRPr lang="tr-TR" sz="1400" dirty="0" smtClean="0"/>
                    </a:p>
                    <a:p>
                      <a:endParaRPr lang="tr-TR" sz="1400" dirty="0" smtClean="0"/>
                    </a:p>
                    <a:p>
                      <a:endParaRPr lang="tr-TR" sz="1400" dirty="0" smtClean="0"/>
                    </a:p>
                    <a:p>
                      <a:endParaRPr lang="tr-TR" sz="1400" dirty="0" smtClean="0"/>
                    </a:p>
                    <a:p>
                      <a:endParaRPr lang="tr-TR" sz="1400" dirty="0" smtClean="0"/>
                    </a:p>
                    <a:p>
                      <a:endParaRPr lang="tr-TR" sz="1400" dirty="0" smtClean="0"/>
                    </a:p>
                    <a:p>
                      <a:endParaRPr lang="tr-TR" sz="1400" dirty="0" smtClean="0"/>
                    </a:p>
                    <a:p>
                      <a:endParaRPr lang="tr-TR" sz="1400" dirty="0" smtClean="0"/>
                    </a:p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6531761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9" y="5282795"/>
            <a:ext cx="8952695" cy="1107733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H="1">
            <a:off x="35496" y="5095874"/>
            <a:ext cx="3816424" cy="1537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436096" y="5079305"/>
            <a:ext cx="3447554" cy="20349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35496" y="5282795"/>
            <a:ext cx="8919858" cy="11077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911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87BA880-73BA-4E14-9A6A-D33DC7B25E92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 smtClean="0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520700" y="476672"/>
            <a:ext cx="8362950" cy="649287"/>
          </a:xfrm>
        </p:spPr>
        <p:txBody>
          <a:bodyPr/>
          <a:lstStyle/>
          <a:p>
            <a:pPr eaLnBrk="1" hangingPunct="1"/>
            <a:r>
              <a:rPr lang="tr-TR" altLang="en-US" sz="3600" dirty="0" smtClean="0">
                <a:solidFill>
                  <a:srgbClr val="A50021"/>
                </a:solidFill>
                <a:latin typeface="+mj-lt"/>
              </a:rPr>
              <a:t>CATWOE Analizi</a:t>
            </a:r>
            <a:endParaRPr lang="en-US" altLang="en-US" sz="3600" dirty="0" smtClean="0">
              <a:solidFill>
                <a:srgbClr val="A50021"/>
              </a:solidFill>
              <a:latin typeface="+mj-lt"/>
            </a:endParaRPr>
          </a:p>
        </p:txBody>
      </p:sp>
      <p:pic>
        <p:nvPicPr>
          <p:cNvPr id="3077" name="Picture 6" descr="C:\Users\Diler\Pictures\pau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2017KRM004-PAÜ </a:t>
            </a:r>
            <a:r>
              <a:rPr lang="en-US" dirty="0" err="1" smtClean="0"/>
              <a:t>KalSİS</a:t>
            </a:r>
            <a:r>
              <a:rPr lang="en-US" dirty="0" smtClean="0"/>
              <a:t> </a:t>
            </a:r>
            <a:r>
              <a:rPr lang="en-US" dirty="0" err="1" smtClean="0"/>
              <a:t>Projesi</a:t>
            </a:r>
            <a:r>
              <a:rPr lang="en-US" dirty="0" smtClean="0"/>
              <a:t> </a:t>
            </a:r>
            <a:r>
              <a:rPr lang="en-US" dirty="0" err="1" smtClean="0"/>
              <a:t>Eğitimleri</a:t>
            </a:r>
            <a:r>
              <a:rPr lang="en-US" dirty="0" smtClean="0"/>
              <a:t>, 0</a:t>
            </a:r>
            <a:r>
              <a:rPr lang="tr-TR" dirty="0" smtClean="0"/>
              <a:t>9</a:t>
            </a:r>
            <a:r>
              <a:rPr lang="en-US" dirty="0" smtClean="0"/>
              <a:t> </a:t>
            </a:r>
            <a:r>
              <a:rPr lang="en-US" dirty="0" err="1" smtClean="0"/>
              <a:t>Mayıs</a:t>
            </a:r>
            <a:r>
              <a:rPr lang="en-US" dirty="0" smtClean="0"/>
              <a:t> 2019 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95536" y="1518072"/>
          <a:ext cx="8291264" cy="48451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12438">
                  <a:extLst>
                    <a:ext uri="{9D8B030D-6E8A-4147-A177-3AD203B41FA5}">
                      <a16:colId xmlns:a16="http://schemas.microsoft.com/office/drawing/2014/main" val="1289055285"/>
                    </a:ext>
                  </a:extLst>
                </a:gridCol>
                <a:gridCol w="2678186">
                  <a:extLst>
                    <a:ext uri="{9D8B030D-6E8A-4147-A177-3AD203B41FA5}">
                      <a16:colId xmlns:a16="http://schemas.microsoft.com/office/drawing/2014/main" val="2379454251"/>
                    </a:ext>
                  </a:extLst>
                </a:gridCol>
                <a:gridCol w="4200640">
                  <a:extLst>
                    <a:ext uri="{9D8B030D-6E8A-4147-A177-3AD203B41FA5}">
                      <a16:colId xmlns:a16="http://schemas.microsoft.com/office/drawing/2014/main" val="3361488868"/>
                    </a:ext>
                  </a:extLst>
                </a:gridCol>
              </a:tblGrid>
              <a:tr h="8745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</a:rPr>
                        <a:t>C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Müşteri</a:t>
                      </a:r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/ </a:t>
                      </a:r>
                      <a:r>
                        <a:rPr lang="en-US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Yararlanan</a:t>
                      </a:r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/</a:t>
                      </a:r>
                      <a:r>
                        <a:rPr lang="en-US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Kullanan</a:t>
                      </a:r>
                      <a:endParaRPr lang="en-US" sz="16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T’den</a:t>
                      </a:r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etkilenen</a:t>
                      </a:r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kişilerdir</a:t>
                      </a:r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Etki</a:t>
                      </a:r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negatif</a:t>
                      </a:r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veya</a:t>
                      </a:r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pozitif</a:t>
                      </a:r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olabilir</a:t>
                      </a:r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Sistem</a:t>
                      </a:r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kimin</a:t>
                      </a:r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için</a:t>
                      </a:r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işletiliyor</a:t>
                      </a:r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51391842"/>
                  </a:ext>
                </a:extLst>
              </a:tr>
              <a:tr h="4724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</a:rPr>
                        <a:t>A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 err="1">
                          <a:effectLst/>
                        </a:rPr>
                        <a:t>Aktör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 err="1">
                          <a:effectLst/>
                        </a:rPr>
                        <a:t>T’yi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planlayan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ve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uygulayanlardır</a:t>
                      </a:r>
                      <a:r>
                        <a:rPr lang="en-US" sz="1600" dirty="0">
                          <a:effectLst/>
                        </a:rPr>
                        <a:t>. 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28924548"/>
                  </a:ext>
                </a:extLst>
              </a:tr>
              <a:tr h="8745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</a:rPr>
                        <a:t>T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 err="1">
                          <a:solidFill>
                            <a:srgbClr val="A50021"/>
                          </a:solidFill>
                          <a:effectLst/>
                        </a:rPr>
                        <a:t>Transformasyon</a:t>
                      </a:r>
                      <a:endParaRPr lang="en-US" sz="1100" dirty="0">
                        <a:solidFill>
                          <a:srgbClr val="A5002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>
                          <a:solidFill>
                            <a:srgbClr val="A50021"/>
                          </a:solidFill>
                          <a:effectLst/>
                        </a:rPr>
                        <a:t>CATWOE </a:t>
                      </a:r>
                      <a:r>
                        <a:rPr lang="en-US" sz="1600" dirty="0" err="1">
                          <a:solidFill>
                            <a:srgbClr val="A50021"/>
                          </a:solidFill>
                          <a:effectLst/>
                        </a:rPr>
                        <a:t>Tranformasyona</a:t>
                      </a:r>
                      <a:r>
                        <a:rPr lang="en-US" sz="1600" dirty="0">
                          <a:solidFill>
                            <a:srgbClr val="A5002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A50021"/>
                          </a:solidFill>
                          <a:effectLst/>
                        </a:rPr>
                        <a:t>odaklanır</a:t>
                      </a:r>
                      <a:r>
                        <a:rPr lang="en-US" sz="1600" dirty="0">
                          <a:solidFill>
                            <a:srgbClr val="A50021"/>
                          </a:solidFill>
                          <a:effectLst/>
                        </a:rPr>
                        <a:t>. </a:t>
                      </a:r>
                      <a:r>
                        <a:rPr lang="en-US" sz="1600" dirty="0" err="1">
                          <a:solidFill>
                            <a:srgbClr val="A50021"/>
                          </a:solidFill>
                          <a:effectLst/>
                        </a:rPr>
                        <a:t>Tek</a:t>
                      </a:r>
                      <a:r>
                        <a:rPr lang="en-US" sz="1600" dirty="0">
                          <a:solidFill>
                            <a:srgbClr val="A5002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A50021"/>
                          </a:solidFill>
                          <a:effectLst/>
                        </a:rPr>
                        <a:t>süreçtir</a:t>
                      </a:r>
                      <a:r>
                        <a:rPr lang="en-US" sz="1600" dirty="0">
                          <a:solidFill>
                            <a:srgbClr val="A50021"/>
                          </a:solidFill>
                          <a:effectLst/>
                        </a:rPr>
                        <a:t>. Bu </a:t>
                      </a:r>
                      <a:r>
                        <a:rPr lang="en-US" sz="1600" dirty="0" err="1">
                          <a:solidFill>
                            <a:srgbClr val="A50021"/>
                          </a:solidFill>
                          <a:effectLst/>
                        </a:rPr>
                        <a:t>süreçte</a:t>
                      </a:r>
                      <a:r>
                        <a:rPr lang="en-US" sz="1600" dirty="0">
                          <a:solidFill>
                            <a:srgbClr val="A5002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A50021"/>
                          </a:solidFill>
                          <a:effectLst/>
                        </a:rPr>
                        <a:t>girdiye</a:t>
                      </a:r>
                      <a:r>
                        <a:rPr lang="en-US" sz="1600" dirty="0">
                          <a:solidFill>
                            <a:srgbClr val="A5002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A50021"/>
                          </a:solidFill>
                          <a:effectLst/>
                        </a:rPr>
                        <a:t>değer</a:t>
                      </a:r>
                      <a:r>
                        <a:rPr lang="en-US" sz="1600" dirty="0">
                          <a:solidFill>
                            <a:srgbClr val="A5002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A50021"/>
                          </a:solidFill>
                          <a:effectLst/>
                        </a:rPr>
                        <a:t>katılarak</a:t>
                      </a:r>
                      <a:r>
                        <a:rPr lang="en-US" sz="1600" dirty="0">
                          <a:solidFill>
                            <a:srgbClr val="A5002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A50021"/>
                          </a:solidFill>
                          <a:effectLst/>
                        </a:rPr>
                        <a:t>çıktı</a:t>
                      </a:r>
                      <a:r>
                        <a:rPr lang="en-US" sz="1600" dirty="0">
                          <a:solidFill>
                            <a:srgbClr val="A5002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A50021"/>
                          </a:solidFill>
                          <a:effectLst/>
                        </a:rPr>
                        <a:t>haline</a:t>
                      </a:r>
                      <a:r>
                        <a:rPr lang="en-US" sz="1600" dirty="0">
                          <a:solidFill>
                            <a:srgbClr val="A5002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A50021"/>
                          </a:solidFill>
                          <a:effectLst/>
                        </a:rPr>
                        <a:t>transforme</a:t>
                      </a:r>
                      <a:r>
                        <a:rPr lang="en-US" sz="1600" dirty="0">
                          <a:solidFill>
                            <a:srgbClr val="A5002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A50021"/>
                          </a:solidFill>
                          <a:effectLst/>
                        </a:rPr>
                        <a:t>edilir</a:t>
                      </a:r>
                      <a:r>
                        <a:rPr lang="en-US" sz="1600" dirty="0">
                          <a:solidFill>
                            <a:srgbClr val="A50021"/>
                          </a:solidFill>
                          <a:effectLst/>
                        </a:rPr>
                        <a:t>.</a:t>
                      </a:r>
                      <a:endParaRPr lang="en-US" sz="1100" dirty="0">
                        <a:solidFill>
                          <a:srgbClr val="A5002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76710927"/>
                  </a:ext>
                </a:extLst>
              </a:tr>
              <a:tr h="8745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</a:rPr>
                        <a:t>W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 err="1">
                          <a:effectLst/>
                        </a:rPr>
                        <a:t>Dünyadaki</a:t>
                      </a:r>
                      <a:r>
                        <a:rPr lang="en-US" sz="1600" dirty="0">
                          <a:effectLst/>
                        </a:rPr>
                        <a:t> Durum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 err="1">
                          <a:effectLst/>
                        </a:rPr>
                        <a:t>Transformasyonu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değerli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kılan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dünyadaki</a:t>
                      </a:r>
                      <a:r>
                        <a:rPr lang="en-US" sz="1600" dirty="0">
                          <a:effectLst/>
                        </a:rPr>
                        <a:t> durum </a:t>
                      </a:r>
                      <a:r>
                        <a:rPr lang="en-US" sz="1600" dirty="0" err="1">
                          <a:effectLst/>
                        </a:rPr>
                        <a:t>nedir</a:t>
                      </a:r>
                      <a:r>
                        <a:rPr lang="en-US" sz="1600" dirty="0">
                          <a:effectLst/>
                        </a:rPr>
                        <a:t>? </a:t>
                      </a:r>
                      <a:r>
                        <a:rPr lang="en-US" sz="1600" dirty="0" err="1">
                          <a:effectLst/>
                        </a:rPr>
                        <a:t>Dünyadaki</a:t>
                      </a:r>
                      <a:r>
                        <a:rPr lang="en-US" sz="1600" dirty="0">
                          <a:effectLst/>
                        </a:rPr>
                        <a:t> durum, </a:t>
                      </a:r>
                      <a:r>
                        <a:rPr lang="en-US" sz="1600" dirty="0" err="1">
                          <a:effectLst/>
                        </a:rPr>
                        <a:t>T’yi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daha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anlamlı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kılar</a:t>
                      </a:r>
                      <a:r>
                        <a:rPr lang="en-US" sz="1600" dirty="0">
                          <a:effectLst/>
                        </a:rPr>
                        <a:t>.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84224368"/>
                  </a:ext>
                </a:extLst>
              </a:tr>
              <a:tr h="8745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</a:rPr>
                        <a:t>O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Sahip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 err="1">
                          <a:effectLst/>
                        </a:rPr>
                        <a:t>Transformasyonu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yöneten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kişi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veya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kişiler</a:t>
                      </a:r>
                      <a:r>
                        <a:rPr lang="en-US" sz="1600" dirty="0">
                          <a:effectLst/>
                        </a:rPr>
                        <a:t>. </a:t>
                      </a:r>
                      <a:r>
                        <a:rPr lang="en-US" sz="1600" dirty="0" err="1">
                          <a:effectLst/>
                        </a:rPr>
                        <a:t>Sürecin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uygulanması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veyanuygulanmaması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kararı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verir</a:t>
                      </a:r>
                      <a:r>
                        <a:rPr lang="en-US" sz="1600" dirty="0">
                          <a:effectLst/>
                        </a:rPr>
                        <a:t>.  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53054895"/>
                  </a:ext>
                </a:extLst>
              </a:tr>
              <a:tr h="8745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</a:rPr>
                        <a:t>E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Şartlar 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 err="1">
                          <a:effectLst/>
                        </a:rPr>
                        <a:t>Sistemin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işlediği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sınırları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belirler</a:t>
                      </a:r>
                      <a:r>
                        <a:rPr lang="en-US" sz="1600" dirty="0">
                          <a:effectLst/>
                        </a:rPr>
                        <a:t>. </a:t>
                      </a:r>
                      <a:r>
                        <a:rPr lang="en-US" sz="1600" dirty="0" err="1">
                          <a:effectLst/>
                        </a:rPr>
                        <a:t>Bunlar</a:t>
                      </a:r>
                      <a:r>
                        <a:rPr lang="en-US" sz="1600" dirty="0">
                          <a:effectLst/>
                        </a:rPr>
                        <a:t>, </a:t>
                      </a:r>
                      <a:r>
                        <a:rPr lang="en-US" sz="1600" dirty="0" err="1">
                          <a:effectLst/>
                        </a:rPr>
                        <a:t>mevzuat</a:t>
                      </a:r>
                      <a:r>
                        <a:rPr lang="en-US" sz="1600" dirty="0">
                          <a:effectLst/>
                        </a:rPr>
                        <a:t>, </a:t>
                      </a:r>
                      <a:r>
                        <a:rPr lang="en-US" sz="1600" dirty="0" err="1">
                          <a:effectLst/>
                        </a:rPr>
                        <a:t>standartlar</a:t>
                      </a:r>
                      <a:r>
                        <a:rPr lang="en-US" sz="1600" dirty="0">
                          <a:effectLst/>
                        </a:rPr>
                        <a:t>, zaman, </a:t>
                      </a:r>
                      <a:r>
                        <a:rPr lang="en-US" sz="1600" dirty="0" err="1">
                          <a:effectLst/>
                        </a:rPr>
                        <a:t>süre</a:t>
                      </a:r>
                      <a:r>
                        <a:rPr lang="en-US" sz="1600" dirty="0">
                          <a:effectLst/>
                        </a:rPr>
                        <a:t>, </a:t>
                      </a:r>
                      <a:r>
                        <a:rPr lang="en-US" sz="1600" dirty="0" err="1">
                          <a:effectLst/>
                        </a:rPr>
                        <a:t>kaynaklar</a:t>
                      </a:r>
                      <a:r>
                        <a:rPr lang="en-US" sz="1600" dirty="0">
                          <a:effectLst/>
                        </a:rPr>
                        <a:t>, vb. </a:t>
                      </a:r>
                      <a:r>
                        <a:rPr lang="en-US" sz="1600" dirty="0" err="1">
                          <a:effectLst/>
                        </a:rPr>
                        <a:t>olabilir</a:t>
                      </a:r>
                      <a:r>
                        <a:rPr lang="en-US" sz="1600" dirty="0">
                          <a:effectLst/>
                        </a:rPr>
                        <a:t>. 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920748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7904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C619DA7-3A2C-4066-B615-D681A21821B6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 smtClean="0"/>
          </a:p>
        </p:txBody>
      </p:sp>
      <p:sp>
        <p:nvSpPr>
          <p:cNvPr id="2051" name="Rectangle 4"/>
          <p:cNvSpPr>
            <a:spLocks noGrp="1" noChangeArrowheads="1"/>
          </p:cNvSpPr>
          <p:nvPr>
            <p:ph type="title"/>
          </p:nvPr>
        </p:nvSpPr>
        <p:spPr>
          <a:xfrm>
            <a:off x="269776" y="2060848"/>
            <a:ext cx="8604448" cy="18002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ts val="1200"/>
              </a:spcBef>
              <a:spcAft>
                <a:spcPts val="1800"/>
              </a:spcAft>
            </a:pPr>
            <a:r>
              <a:rPr lang="tr-TR" altLang="en-US" sz="4000" dirty="0" smtClean="0">
                <a:solidFill>
                  <a:srgbClr val="A50021"/>
                </a:solidFill>
              </a:rPr>
              <a:t>Grup çalışması</a:t>
            </a:r>
            <a:r>
              <a:rPr lang="tr-TR" altLang="en-US" sz="3600" dirty="0" smtClean="0">
                <a:solidFill>
                  <a:srgbClr val="A50021"/>
                </a:solidFill>
              </a:rPr>
              <a:t/>
            </a:r>
            <a:br>
              <a:rPr lang="tr-TR" altLang="en-US" sz="3600" dirty="0" smtClean="0">
                <a:solidFill>
                  <a:srgbClr val="A50021"/>
                </a:solidFill>
              </a:rPr>
            </a:br>
            <a:r>
              <a:rPr lang="tr-TR" altLang="en-US" sz="3600" dirty="0" smtClean="0">
                <a:solidFill>
                  <a:srgbClr val="333399"/>
                </a:solidFill>
              </a:rPr>
              <a:t>SIPOC Diyagramı</a:t>
            </a:r>
            <a:br>
              <a:rPr lang="tr-TR" altLang="en-US" sz="3600" dirty="0" smtClean="0">
                <a:solidFill>
                  <a:srgbClr val="333399"/>
                </a:solidFill>
              </a:rPr>
            </a:br>
            <a:r>
              <a:rPr lang="tr-TR" altLang="en-US" sz="3600" dirty="0" smtClean="0">
                <a:solidFill>
                  <a:srgbClr val="333399"/>
                </a:solidFill>
              </a:rPr>
              <a:t>CATWOE Analizi</a:t>
            </a:r>
            <a:endParaRPr lang="en-US" altLang="en-US" sz="3600" dirty="0" smtClean="0">
              <a:solidFill>
                <a:srgbClr val="333399"/>
              </a:solidFill>
            </a:endParaRPr>
          </a:p>
        </p:txBody>
      </p:sp>
      <p:pic>
        <p:nvPicPr>
          <p:cNvPr id="2054" name="Picture 6" descr="C:\Users\Diler\Pictures\pau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38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2017KRM004-PAÜ </a:t>
            </a:r>
            <a:r>
              <a:rPr lang="en-US" dirty="0" err="1" smtClean="0"/>
              <a:t>KalSİS</a:t>
            </a:r>
            <a:r>
              <a:rPr lang="en-US" dirty="0" smtClean="0"/>
              <a:t> </a:t>
            </a:r>
            <a:r>
              <a:rPr lang="en-US" dirty="0" err="1" smtClean="0"/>
              <a:t>Projesi</a:t>
            </a:r>
            <a:r>
              <a:rPr lang="en-US" dirty="0" smtClean="0"/>
              <a:t> </a:t>
            </a:r>
            <a:r>
              <a:rPr lang="en-US" dirty="0" err="1" smtClean="0"/>
              <a:t>Eğitimleri</a:t>
            </a:r>
            <a:r>
              <a:rPr lang="en-US" dirty="0" smtClean="0"/>
              <a:t>, 0</a:t>
            </a:r>
            <a:r>
              <a:rPr lang="tr-TR" dirty="0" smtClean="0"/>
              <a:t>9</a:t>
            </a:r>
            <a:r>
              <a:rPr lang="en-US" dirty="0" smtClean="0"/>
              <a:t> </a:t>
            </a:r>
            <a:r>
              <a:rPr lang="en-US" dirty="0" err="1" smtClean="0"/>
              <a:t>Mayıs</a:t>
            </a:r>
            <a:r>
              <a:rPr lang="en-US" dirty="0" smtClean="0"/>
              <a:t> 2019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335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87BA880-73BA-4E14-9A6A-D33DC7B25E92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 smtClean="0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531813"/>
            <a:ext cx="8362950" cy="649287"/>
          </a:xfrm>
        </p:spPr>
        <p:txBody>
          <a:bodyPr/>
          <a:lstStyle/>
          <a:p>
            <a:pPr eaLnBrk="1" hangingPunct="1"/>
            <a:r>
              <a:rPr lang="tr-TR" altLang="en-US" sz="3200" dirty="0" smtClean="0">
                <a:solidFill>
                  <a:srgbClr val="A50021"/>
                </a:solidFill>
                <a:latin typeface="+mj-lt"/>
              </a:rPr>
              <a:t>SIPOC Diyagramının Hazırlanması</a:t>
            </a:r>
            <a:endParaRPr lang="en-US" altLang="en-US" sz="3200" dirty="0" smtClean="0">
              <a:solidFill>
                <a:srgbClr val="A50021"/>
              </a:solidFill>
              <a:latin typeface="+mj-lt"/>
            </a:endParaRP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1412776"/>
            <a:ext cx="7776864" cy="4703862"/>
          </a:xfrm>
        </p:spPr>
        <p:txBody>
          <a:bodyPr/>
          <a:lstStyle/>
          <a:p>
            <a:pPr eaLnBrk="1" hangingPunct="1"/>
            <a:r>
              <a:rPr lang="tr-TR" altLang="en-US" sz="2400" dirty="0" err="1" smtClean="0">
                <a:solidFill>
                  <a:schemeClr val="accent2"/>
                </a:solidFill>
                <a:latin typeface="+mj-lt"/>
              </a:rPr>
              <a:t>Flipçart</a:t>
            </a:r>
            <a:r>
              <a:rPr lang="tr-TR" altLang="en-US" sz="2400" dirty="0" smtClean="0">
                <a:solidFill>
                  <a:schemeClr val="accent2"/>
                </a:solidFill>
                <a:latin typeface="+mj-lt"/>
              </a:rPr>
              <a:t> kağıdına SIPOC Diyagramı için tabloyu çizin</a:t>
            </a:r>
          </a:p>
          <a:p>
            <a:pPr eaLnBrk="1" hangingPunct="1"/>
            <a:r>
              <a:rPr lang="tr-TR" altLang="en-US" sz="2400" dirty="0" smtClean="0">
                <a:solidFill>
                  <a:schemeClr val="accent2"/>
                </a:solidFill>
                <a:latin typeface="+mj-lt"/>
              </a:rPr>
              <a:t>Aşağıdaki sıraya göre </a:t>
            </a:r>
            <a:r>
              <a:rPr lang="tr-TR" altLang="en-US" sz="2400" dirty="0" err="1" smtClean="0">
                <a:solidFill>
                  <a:schemeClr val="accent2"/>
                </a:solidFill>
                <a:latin typeface="+mj-lt"/>
              </a:rPr>
              <a:t>postitlere</a:t>
            </a:r>
            <a:r>
              <a:rPr lang="tr-TR" altLang="en-US" sz="2400" dirty="0" smtClean="0">
                <a:solidFill>
                  <a:schemeClr val="accent2"/>
                </a:solidFill>
                <a:latin typeface="+mj-lt"/>
              </a:rPr>
              <a:t> yazarak ilgili kısma yapıştırın.</a:t>
            </a:r>
          </a:p>
          <a:p>
            <a:pPr lvl="1" eaLnBrk="1" hangingPunct="1"/>
            <a:r>
              <a:rPr lang="en-US" sz="2000" dirty="0" err="1">
                <a:solidFill>
                  <a:schemeClr val="accent2"/>
                </a:solidFill>
                <a:latin typeface="+mj-lt"/>
              </a:rPr>
              <a:t>Sürecin</a:t>
            </a:r>
            <a:r>
              <a:rPr lang="en-US" sz="2000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en-US" sz="2000" dirty="0" err="1" smtClean="0">
                <a:solidFill>
                  <a:schemeClr val="accent2"/>
                </a:solidFill>
                <a:latin typeface="+mj-lt"/>
              </a:rPr>
              <a:t>adı</a:t>
            </a:r>
            <a:r>
              <a:rPr lang="tr-TR" sz="2000" dirty="0" err="1" smtClean="0">
                <a:solidFill>
                  <a:schemeClr val="accent2"/>
                </a:solidFill>
                <a:latin typeface="+mj-lt"/>
              </a:rPr>
              <a:t>nı</a:t>
            </a:r>
            <a:r>
              <a:rPr lang="tr-TR" sz="2000" dirty="0" smtClean="0">
                <a:solidFill>
                  <a:schemeClr val="accent2"/>
                </a:solidFill>
                <a:latin typeface="+mj-lt"/>
              </a:rPr>
              <a:t> büyük kağıdın en üstüne yazın</a:t>
            </a:r>
          </a:p>
          <a:p>
            <a:pPr lvl="1" eaLnBrk="1" hangingPunct="1"/>
            <a:r>
              <a:rPr lang="tr-TR" sz="2000" dirty="0" smtClean="0">
                <a:solidFill>
                  <a:schemeClr val="accent2"/>
                </a:solidFill>
                <a:latin typeface="+mj-lt"/>
              </a:rPr>
              <a:t>Her büyük kağıda SIPOC Diyagramı şablonunu hazırlayın.</a:t>
            </a:r>
            <a:endParaRPr lang="en-US" sz="2000" dirty="0">
              <a:solidFill>
                <a:schemeClr val="accent2"/>
              </a:solidFill>
              <a:latin typeface="+mj-lt"/>
            </a:endParaRPr>
          </a:p>
          <a:p>
            <a:pPr lvl="1" eaLnBrk="1" hangingPunct="1"/>
            <a:r>
              <a:rPr lang="en-US" sz="2000" dirty="0" err="1">
                <a:solidFill>
                  <a:schemeClr val="accent2"/>
                </a:solidFill>
                <a:latin typeface="+mj-lt"/>
              </a:rPr>
              <a:t>Sürecin</a:t>
            </a:r>
            <a:r>
              <a:rPr lang="en-US" sz="2000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+mj-lt"/>
              </a:rPr>
              <a:t>başlayış</a:t>
            </a:r>
            <a:r>
              <a:rPr lang="en-US" sz="2000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+mj-lt"/>
              </a:rPr>
              <a:t>ve</a:t>
            </a:r>
            <a:r>
              <a:rPr lang="en-US" sz="2000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+mj-lt"/>
              </a:rPr>
              <a:t>bitiş</a:t>
            </a:r>
            <a:r>
              <a:rPr lang="en-US" sz="2000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en-US" sz="2000" dirty="0" err="1" smtClean="0">
                <a:solidFill>
                  <a:schemeClr val="accent2"/>
                </a:solidFill>
                <a:latin typeface="+mj-lt"/>
              </a:rPr>
              <a:t>basamakları</a:t>
            </a:r>
            <a:r>
              <a:rPr lang="tr-TR" sz="2000" dirty="0" err="1" smtClean="0">
                <a:solidFill>
                  <a:schemeClr val="accent2"/>
                </a:solidFill>
                <a:latin typeface="+mj-lt"/>
              </a:rPr>
              <a:t>nı</a:t>
            </a:r>
            <a:r>
              <a:rPr lang="tr-TR" sz="2000" dirty="0" smtClean="0">
                <a:solidFill>
                  <a:schemeClr val="accent2"/>
                </a:solidFill>
                <a:latin typeface="+mj-lt"/>
              </a:rPr>
              <a:t> yazın (en az 4 en fazla 7 faaliyet)</a:t>
            </a:r>
            <a:r>
              <a:rPr lang="en-US" sz="2000" dirty="0" smtClean="0">
                <a:solidFill>
                  <a:schemeClr val="accent2"/>
                </a:solidFill>
                <a:latin typeface="+mj-lt"/>
              </a:rPr>
              <a:t> </a:t>
            </a:r>
            <a:r>
              <a:rPr lang="tr-TR" sz="2000" dirty="0" smtClean="0">
                <a:solidFill>
                  <a:schemeClr val="accent2"/>
                </a:solidFill>
                <a:latin typeface="+mj-lt"/>
              </a:rPr>
              <a:t>Her faaliyeti bir </a:t>
            </a:r>
            <a:r>
              <a:rPr lang="tr-TR" sz="2000" dirty="0" err="1" smtClean="0">
                <a:solidFill>
                  <a:schemeClr val="accent2"/>
                </a:solidFill>
                <a:latin typeface="+mj-lt"/>
              </a:rPr>
              <a:t>postite</a:t>
            </a:r>
            <a:r>
              <a:rPr lang="tr-TR" sz="2000" dirty="0" smtClean="0">
                <a:solidFill>
                  <a:schemeClr val="accent2"/>
                </a:solidFill>
                <a:latin typeface="+mj-lt"/>
              </a:rPr>
              <a:t> yazın. İlgili kolona ardışık </a:t>
            </a:r>
            <a:r>
              <a:rPr lang="tr-TR" sz="2000" dirty="0" err="1" smtClean="0">
                <a:solidFill>
                  <a:schemeClr val="accent2"/>
                </a:solidFill>
                <a:latin typeface="+mj-lt"/>
              </a:rPr>
              <a:t>sıralayak</a:t>
            </a:r>
            <a:r>
              <a:rPr lang="tr-TR" sz="2000" dirty="0" smtClean="0">
                <a:solidFill>
                  <a:schemeClr val="accent2"/>
                </a:solidFill>
                <a:latin typeface="+mj-lt"/>
              </a:rPr>
              <a:t> yapıştırın.</a:t>
            </a:r>
            <a:endParaRPr lang="en-US" sz="2400" dirty="0">
              <a:solidFill>
                <a:schemeClr val="accent2"/>
              </a:solidFill>
              <a:latin typeface="+mj-lt"/>
            </a:endParaRPr>
          </a:p>
          <a:p>
            <a:pPr lvl="1" eaLnBrk="1" hangingPunct="1"/>
            <a:r>
              <a:rPr lang="tr-TR" sz="2000" dirty="0" smtClean="0">
                <a:solidFill>
                  <a:schemeClr val="accent2"/>
                </a:solidFill>
                <a:latin typeface="+mj-lt"/>
              </a:rPr>
              <a:t>Çıktı ve/veya çıktıları </a:t>
            </a:r>
            <a:r>
              <a:rPr lang="tr-TR" sz="2000" dirty="0" err="1" smtClean="0">
                <a:solidFill>
                  <a:schemeClr val="accent2"/>
                </a:solidFill>
                <a:latin typeface="+mj-lt"/>
              </a:rPr>
              <a:t>postitlere</a:t>
            </a:r>
            <a:r>
              <a:rPr lang="tr-TR" sz="2000" dirty="0" smtClean="0">
                <a:solidFill>
                  <a:schemeClr val="accent2"/>
                </a:solidFill>
                <a:latin typeface="+mj-lt"/>
              </a:rPr>
              <a:t> yazarak ilgili kolona yapıştırın.</a:t>
            </a:r>
            <a:endParaRPr lang="en-US" sz="2000" dirty="0">
              <a:solidFill>
                <a:schemeClr val="accent2"/>
              </a:solidFill>
              <a:latin typeface="+mj-lt"/>
            </a:endParaRPr>
          </a:p>
          <a:p>
            <a:pPr lvl="1" eaLnBrk="1" hangingPunct="1"/>
            <a:r>
              <a:rPr lang="tr-TR" sz="2000" dirty="0" smtClean="0">
                <a:solidFill>
                  <a:schemeClr val="accent2"/>
                </a:solidFill>
                <a:latin typeface="+mj-lt"/>
              </a:rPr>
              <a:t>Müşterileri her bir </a:t>
            </a:r>
            <a:r>
              <a:rPr lang="tr-TR" sz="2000" dirty="0" err="1" smtClean="0">
                <a:solidFill>
                  <a:schemeClr val="accent2"/>
                </a:solidFill>
                <a:latin typeface="+mj-lt"/>
              </a:rPr>
              <a:t>postite</a:t>
            </a:r>
            <a:r>
              <a:rPr lang="tr-TR" sz="2000" dirty="0" smtClean="0">
                <a:solidFill>
                  <a:schemeClr val="accent2"/>
                </a:solidFill>
                <a:latin typeface="+mj-lt"/>
              </a:rPr>
              <a:t> tek yazın. Kolonuna yapıştırın.</a:t>
            </a:r>
            <a:endParaRPr lang="en-US" sz="2000" dirty="0">
              <a:solidFill>
                <a:schemeClr val="accent2"/>
              </a:solidFill>
              <a:latin typeface="+mj-lt"/>
            </a:endParaRPr>
          </a:p>
          <a:p>
            <a:pPr lvl="1" eaLnBrk="1" hangingPunct="1"/>
            <a:r>
              <a:rPr lang="tr-TR" sz="2000" dirty="0" smtClean="0">
                <a:solidFill>
                  <a:schemeClr val="accent2"/>
                </a:solidFill>
              </a:rPr>
              <a:t>Girdileri </a:t>
            </a:r>
            <a:r>
              <a:rPr lang="tr-TR" sz="2000" dirty="0">
                <a:solidFill>
                  <a:schemeClr val="accent2"/>
                </a:solidFill>
              </a:rPr>
              <a:t>her bir </a:t>
            </a:r>
            <a:r>
              <a:rPr lang="tr-TR" sz="2000" dirty="0" err="1">
                <a:solidFill>
                  <a:schemeClr val="accent2"/>
                </a:solidFill>
              </a:rPr>
              <a:t>postite</a:t>
            </a:r>
            <a:r>
              <a:rPr lang="tr-TR" sz="2000" dirty="0">
                <a:solidFill>
                  <a:schemeClr val="accent2"/>
                </a:solidFill>
              </a:rPr>
              <a:t> tek yazın. Kolonuna yapıştırın.</a:t>
            </a:r>
            <a:endParaRPr lang="en-US" sz="2000" dirty="0">
              <a:solidFill>
                <a:schemeClr val="accent2"/>
              </a:solidFill>
            </a:endParaRPr>
          </a:p>
          <a:p>
            <a:pPr lvl="1" eaLnBrk="1" hangingPunct="1"/>
            <a:r>
              <a:rPr lang="tr-TR" sz="2000" dirty="0" smtClean="0">
                <a:solidFill>
                  <a:schemeClr val="accent2"/>
                </a:solidFill>
              </a:rPr>
              <a:t>Sağlayıcıları </a:t>
            </a:r>
            <a:r>
              <a:rPr lang="tr-TR" sz="2000" dirty="0">
                <a:solidFill>
                  <a:schemeClr val="accent2"/>
                </a:solidFill>
              </a:rPr>
              <a:t>her bir </a:t>
            </a:r>
            <a:r>
              <a:rPr lang="tr-TR" sz="2000" dirty="0" err="1">
                <a:solidFill>
                  <a:schemeClr val="accent2"/>
                </a:solidFill>
              </a:rPr>
              <a:t>postite</a:t>
            </a:r>
            <a:r>
              <a:rPr lang="tr-TR" sz="2000" dirty="0">
                <a:solidFill>
                  <a:schemeClr val="accent2"/>
                </a:solidFill>
              </a:rPr>
              <a:t> tek yazın. Kolonuna yapıştırın.</a:t>
            </a:r>
            <a:endParaRPr lang="en-US" sz="2000" dirty="0">
              <a:solidFill>
                <a:schemeClr val="accent2"/>
              </a:solidFill>
            </a:endParaRPr>
          </a:p>
          <a:p>
            <a:pPr eaLnBrk="1" hangingPunct="1"/>
            <a:endParaRPr lang="tr-TR" altLang="en-US" sz="2400" dirty="0" smtClean="0">
              <a:solidFill>
                <a:schemeClr val="accent2"/>
              </a:solidFill>
              <a:latin typeface="+mj-lt"/>
            </a:endParaRPr>
          </a:p>
          <a:p>
            <a:pPr eaLnBrk="1" hangingPunct="1"/>
            <a:endParaRPr lang="tr-TR" altLang="en-US" sz="2400" dirty="0" smtClean="0">
              <a:solidFill>
                <a:schemeClr val="accent2"/>
              </a:solidFill>
              <a:latin typeface="+mj-lt"/>
            </a:endParaRPr>
          </a:p>
          <a:p>
            <a:pPr eaLnBrk="1" hangingPunct="1"/>
            <a:endParaRPr lang="tr-TR" altLang="en-US" sz="2400" dirty="0" smtClean="0">
              <a:solidFill>
                <a:schemeClr val="accent2"/>
              </a:solidFill>
              <a:latin typeface="+mj-lt"/>
              <a:ea typeface="+mn-ea"/>
              <a:cs typeface="+mn-cs"/>
            </a:endParaRPr>
          </a:p>
        </p:txBody>
      </p:sp>
      <p:pic>
        <p:nvPicPr>
          <p:cNvPr id="3077" name="Picture 6" descr="C:\Users\Diler\Pictures\pau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2017KRM004-PAÜ </a:t>
            </a:r>
            <a:r>
              <a:rPr lang="en-US" dirty="0" err="1" smtClean="0"/>
              <a:t>KalSİS</a:t>
            </a:r>
            <a:r>
              <a:rPr lang="en-US" dirty="0" smtClean="0"/>
              <a:t> </a:t>
            </a:r>
            <a:r>
              <a:rPr lang="en-US" dirty="0" err="1" smtClean="0"/>
              <a:t>Projesi</a:t>
            </a:r>
            <a:r>
              <a:rPr lang="en-US" dirty="0" smtClean="0"/>
              <a:t> </a:t>
            </a:r>
            <a:r>
              <a:rPr lang="en-US" dirty="0" err="1" smtClean="0"/>
              <a:t>Eğitimleri</a:t>
            </a:r>
            <a:r>
              <a:rPr lang="en-US" dirty="0" smtClean="0"/>
              <a:t>, 0</a:t>
            </a:r>
            <a:r>
              <a:rPr lang="tr-TR" dirty="0" smtClean="0"/>
              <a:t>9</a:t>
            </a:r>
            <a:r>
              <a:rPr lang="en-US" dirty="0" smtClean="0"/>
              <a:t> </a:t>
            </a:r>
            <a:r>
              <a:rPr lang="en-US" dirty="0" err="1" smtClean="0"/>
              <a:t>Mayıs</a:t>
            </a:r>
            <a:r>
              <a:rPr lang="en-US" dirty="0" smtClean="0"/>
              <a:t> 2019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197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87BA880-73BA-4E14-9A6A-D33DC7B25E92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 smtClean="0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531813"/>
            <a:ext cx="8362950" cy="649287"/>
          </a:xfrm>
        </p:spPr>
        <p:txBody>
          <a:bodyPr/>
          <a:lstStyle/>
          <a:p>
            <a:pPr eaLnBrk="1" hangingPunct="1"/>
            <a:r>
              <a:rPr lang="tr-TR" altLang="en-US" sz="3200" dirty="0" smtClean="0">
                <a:solidFill>
                  <a:srgbClr val="A50021"/>
                </a:solidFill>
                <a:latin typeface="+mj-lt"/>
              </a:rPr>
              <a:t>CATWOE Analizi</a:t>
            </a:r>
            <a:endParaRPr lang="en-US" altLang="en-US" sz="3200" dirty="0" smtClean="0">
              <a:solidFill>
                <a:srgbClr val="A50021"/>
              </a:solidFill>
              <a:latin typeface="+mj-lt"/>
            </a:endParaRP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1412776"/>
            <a:ext cx="7776864" cy="4536505"/>
          </a:xfrm>
        </p:spPr>
        <p:txBody>
          <a:bodyPr/>
          <a:lstStyle/>
          <a:p>
            <a:pPr eaLnBrk="1" hangingPunct="1"/>
            <a:r>
              <a:rPr lang="tr-TR" altLang="en-US" sz="2400" dirty="0" smtClean="0">
                <a:solidFill>
                  <a:schemeClr val="accent2"/>
                </a:solidFill>
                <a:latin typeface="+mj-lt"/>
              </a:rPr>
              <a:t>CATWOE Çizelgesine göre SIPOC Diyagramındakileri değerlendirin.</a:t>
            </a:r>
            <a:endParaRPr lang="en-US" sz="2000" dirty="0">
              <a:solidFill>
                <a:schemeClr val="accent2"/>
              </a:solidFill>
            </a:endParaRPr>
          </a:p>
          <a:p>
            <a:pPr eaLnBrk="1" hangingPunct="1"/>
            <a:endParaRPr lang="tr-TR" altLang="en-US" sz="2400" dirty="0" smtClean="0">
              <a:solidFill>
                <a:schemeClr val="accent2"/>
              </a:solidFill>
              <a:latin typeface="+mj-lt"/>
            </a:endParaRPr>
          </a:p>
          <a:p>
            <a:pPr eaLnBrk="1" hangingPunct="1"/>
            <a:endParaRPr lang="tr-TR" altLang="en-US" sz="2400" dirty="0" smtClean="0">
              <a:solidFill>
                <a:schemeClr val="accent2"/>
              </a:solidFill>
              <a:latin typeface="+mj-lt"/>
            </a:endParaRPr>
          </a:p>
          <a:p>
            <a:pPr eaLnBrk="1" hangingPunct="1"/>
            <a:endParaRPr lang="tr-TR" altLang="en-US" sz="2400" dirty="0" smtClean="0">
              <a:solidFill>
                <a:schemeClr val="accent2"/>
              </a:solidFill>
              <a:latin typeface="+mj-lt"/>
              <a:ea typeface="+mn-ea"/>
              <a:cs typeface="+mn-cs"/>
            </a:endParaRPr>
          </a:p>
        </p:txBody>
      </p:sp>
      <p:pic>
        <p:nvPicPr>
          <p:cNvPr id="3077" name="Picture 6" descr="C:\Users\Diler\Pictures\pau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2017KRM004-PAÜ </a:t>
            </a:r>
            <a:r>
              <a:rPr lang="en-US" dirty="0" err="1" smtClean="0"/>
              <a:t>KalSİS</a:t>
            </a:r>
            <a:r>
              <a:rPr lang="en-US" dirty="0" smtClean="0"/>
              <a:t> </a:t>
            </a:r>
            <a:r>
              <a:rPr lang="en-US" dirty="0" err="1" smtClean="0"/>
              <a:t>Projesi</a:t>
            </a:r>
            <a:r>
              <a:rPr lang="en-US" dirty="0" smtClean="0"/>
              <a:t> </a:t>
            </a:r>
            <a:r>
              <a:rPr lang="en-US" dirty="0" err="1" smtClean="0"/>
              <a:t>Eğitimleri</a:t>
            </a:r>
            <a:r>
              <a:rPr lang="en-US" dirty="0" smtClean="0"/>
              <a:t>, 0</a:t>
            </a:r>
            <a:r>
              <a:rPr lang="tr-TR" dirty="0" smtClean="0"/>
              <a:t>9</a:t>
            </a:r>
            <a:r>
              <a:rPr lang="en-US" dirty="0" smtClean="0"/>
              <a:t> </a:t>
            </a:r>
            <a:r>
              <a:rPr lang="en-US" dirty="0" err="1" smtClean="0"/>
              <a:t>Mayıs</a:t>
            </a:r>
            <a:r>
              <a:rPr lang="en-US" dirty="0" smtClean="0"/>
              <a:t> 2019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941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87BA880-73BA-4E14-9A6A-D33DC7B25E92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 smtClean="0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390525" y="2276872"/>
            <a:ext cx="8362950" cy="649287"/>
          </a:xfrm>
        </p:spPr>
        <p:txBody>
          <a:bodyPr/>
          <a:lstStyle/>
          <a:p>
            <a:pPr eaLnBrk="1" hangingPunct="1"/>
            <a:r>
              <a:rPr lang="tr-TR" altLang="en-US" sz="3200" smtClean="0">
                <a:solidFill>
                  <a:srgbClr val="A50021"/>
                </a:solidFill>
                <a:latin typeface="+mj-lt"/>
              </a:rPr>
              <a:t>Örnek Çalışma</a:t>
            </a:r>
            <a:endParaRPr lang="en-US" altLang="en-US" sz="3200" dirty="0" smtClean="0">
              <a:solidFill>
                <a:srgbClr val="A50021"/>
              </a:solidFill>
              <a:latin typeface="+mj-lt"/>
            </a:endParaRPr>
          </a:p>
        </p:txBody>
      </p:sp>
      <p:pic>
        <p:nvPicPr>
          <p:cNvPr id="3077" name="Picture 6" descr="C:\Users\Diler\Pictures\pau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2017KRM004-PAÜ </a:t>
            </a:r>
            <a:r>
              <a:rPr lang="en-US" dirty="0" err="1" smtClean="0"/>
              <a:t>KalSİS</a:t>
            </a:r>
            <a:r>
              <a:rPr lang="en-US" dirty="0" smtClean="0"/>
              <a:t> </a:t>
            </a:r>
            <a:r>
              <a:rPr lang="en-US" dirty="0" err="1" smtClean="0"/>
              <a:t>Projesi</a:t>
            </a:r>
            <a:r>
              <a:rPr lang="en-US" dirty="0" smtClean="0"/>
              <a:t> </a:t>
            </a:r>
            <a:r>
              <a:rPr lang="en-US" dirty="0" err="1" smtClean="0"/>
              <a:t>Eğitimleri</a:t>
            </a:r>
            <a:r>
              <a:rPr lang="en-US" dirty="0" smtClean="0"/>
              <a:t>, 09 </a:t>
            </a:r>
            <a:r>
              <a:rPr lang="en-US" dirty="0" err="1" smtClean="0"/>
              <a:t>Mayıs</a:t>
            </a:r>
            <a:r>
              <a:rPr lang="en-US" dirty="0" smtClean="0"/>
              <a:t> 2019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229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749" y="1155583"/>
            <a:ext cx="8782501" cy="454683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99592" y="6064731"/>
            <a:ext cx="64087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http://www.oe.gatech.edu/sites/default/files/documents/po_oe_2018_presentation.pdf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17555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16" y="926971"/>
            <a:ext cx="9106368" cy="500405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99592" y="6064731"/>
            <a:ext cx="64087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http://www.oe.gatech.edu/sites/default/files/documents/po_oe_2018_presentation.pdf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139600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450" y="1136532"/>
            <a:ext cx="8757100" cy="458493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99592" y="6064731"/>
            <a:ext cx="64087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http://www.oe.gatech.edu/sites/default/files/documents/po_oe_2018_presentation.pdf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27723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70" y="946022"/>
            <a:ext cx="8941260" cy="496595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99592" y="6064731"/>
            <a:ext cx="64087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http://www.oe.gatech.edu/sites/default/files/documents/po_oe_2018_presentation.pdf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28971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C619DA7-3A2C-4066-B615-D681A21821B6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 smtClean="0"/>
          </a:p>
        </p:txBody>
      </p:sp>
      <p:sp>
        <p:nvSpPr>
          <p:cNvPr id="2051" name="Rectangle 4"/>
          <p:cNvSpPr>
            <a:spLocks noGrp="1" noChangeArrowheads="1"/>
          </p:cNvSpPr>
          <p:nvPr>
            <p:ph type="title"/>
          </p:nvPr>
        </p:nvSpPr>
        <p:spPr>
          <a:xfrm>
            <a:off x="395536" y="2060848"/>
            <a:ext cx="8604448" cy="18002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ts val="1200"/>
              </a:spcBef>
              <a:spcAft>
                <a:spcPts val="1800"/>
              </a:spcAft>
            </a:pPr>
            <a:r>
              <a:rPr lang="tr-TR" altLang="en-US" sz="3600" dirty="0" smtClean="0">
                <a:solidFill>
                  <a:srgbClr val="A50021"/>
                </a:solidFill>
              </a:rPr>
              <a:t>“En iyi süreç tanımlamayı ve dokümantasyonunu </a:t>
            </a:r>
            <a:br>
              <a:rPr lang="tr-TR" altLang="en-US" sz="3600" dirty="0" smtClean="0">
                <a:solidFill>
                  <a:srgbClr val="A50021"/>
                </a:solidFill>
              </a:rPr>
            </a:br>
            <a:r>
              <a:rPr lang="tr-TR" altLang="en-US" sz="3600" dirty="0" smtClean="0">
                <a:solidFill>
                  <a:srgbClr val="A50021"/>
                </a:solidFill>
              </a:rPr>
              <a:t>işi yapan oluşturur»</a:t>
            </a:r>
            <a:endParaRPr lang="en-US" altLang="en-US" sz="3600" dirty="0" smtClean="0">
              <a:solidFill>
                <a:srgbClr val="A5002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4" name="Picture 6" descr="C:\Users\Diler\Pictures\pau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38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2017KRM004-PAÜ </a:t>
            </a:r>
            <a:r>
              <a:rPr lang="en-US" dirty="0" err="1" smtClean="0"/>
              <a:t>KalSİS</a:t>
            </a:r>
            <a:r>
              <a:rPr lang="en-US" dirty="0" smtClean="0"/>
              <a:t> </a:t>
            </a:r>
            <a:r>
              <a:rPr lang="en-US" dirty="0" err="1" smtClean="0"/>
              <a:t>Projesi</a:t>
            </a:r>
            <a:r>
              <a:rPr lang="en-US" dirty="0" smtClean="0"/>
              <a:t> </a:t>
            </a:r>
            <a:r>
              <a:rPr lang="en-US" dirty="0" err="1" smtClean="0"/>
              <a:t>Eğitimleri</a:t>
            </a:r>
            <a:r>
              <a:rPr lang="en-US" dirty="0" smtClean="0"/>
              <a:t>, 0</a:t>
            </a:r>
            <a:r>
              <a:rPr lang="tr-TR" dirty="0" smtClean="0"/>
              <a:t>9</a:t>
            </a:r>
            <a:r>
              <a:rPr lang="en-US" dirty="0" smtClean="0"/>
              <a:t> </a:t>
            </a:r>
            <a:r>
              <a:rPr lang="en-US" dirty="0" err="1" smtClean="0"/>
              <a:t>Mayıs</a:t>
            </a:r>
            <a:r>
              <a:rPr lang="en-US" dirty="0" smtClean="0"/>
              <a:t> 2019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28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099" y="1127006"/>
            <a:ext cx="8769801" cy="460398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99592" y="6064731"/>
            <a:ext cx="64087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http://www.oe.gatech.edu/sites/default/files/documents/po_oe_2018_presentation.pdf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07048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95" y="1009525"/>
            <a:ext cx="8922209" cy="483894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99592" y="6064731"/>
            <a:ext cx="64087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http://www.oe.gatech.edu/sites/default/files/documents/po_oe_2018_presentation.pdf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791859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275" y="1158758"/>
            <a:ext cx="8763450" cy="454048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99592" y="6064731"/>
            <a:ext cx="64087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http://www.oe.gatech.edu/sites/default/files/documents/po_oe_2018_presentation.pdf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50108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42" y="1006350"/>
            <a:ext cx="9061916" cy="48452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99592" y="6064731"/>
            <a:ext cx="64087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http://www.oe.gatech.edu/sites/default/files/documents/po_oe_2018_presentation.pdf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20378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800" y="1104780"/>
            <a:ext cx="8744399" cy="464843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99592" y="6064731"/>
            <a:ext cx="64087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http://www.oe.gatech.edu/sites/default/files/documents/po_oe_2018_presentation.pdf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816914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67" y="968248"/>
            <a:ext cx="9068266" cy="492150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99592" y="6064731"/>
            <a:ext cx="64087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http://www.oe.gatech.edu/sites/default/files/documents/po_oe_2018_presentation.pdf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018356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626700" y="6563949"/>
            <a:ext cx="4040088" cy="280119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2017KRM004-PAÜ </a:t>
            </a:r>
            <a:r>
              <a:rPr lang="en-US" dirty="0" err="1" smtClean="0"/>
              <a:t>KalSİS</a:t>
            </a:r>
            <a:r>
              <a:rPr lang="en-US" dirty="0" smtClean="0"/>
              <a:t> </a:t>
            </a:r>
            <a:r>
              <a:rPr lang="en-US" dirty="0" err="1" smtClean="0"/>
              <a:t>Projesi</a:t>
            </a:r>
            <a:r>
              <a:rPr lang="en-US" dirty="0" smtClean="0"/>
              <a:t> </a:t>
            </a:r>
            <a:r>
              <a:rPr lang="en-US" dirty="0" err="1" smtClean="0"/>
              <a:t>Eğitimleri</a:t>
            </a:r>
            <a:r>
              <a:rPr lang="en-US" dirty="0" smtClean="0"/>
              <a:t>, 09 </a:t>
            </a:r>
            <a:r>
              <a:rPr lang="en-US" dirty="0" err="1" smtClean="0"/>
              <a:t>Mayıs</a:t>
            </a:r>
            <a:r>
              <a:rPr lang="en-US" dirty="0" smtClean="0"/>
              <a:t> 2019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>
          <a:xfrm>
            <a:off x="1691681" y="476672"/>
            <a:ext cx="6480720" cy="50827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en-US" sz="2400" kern="0" dirty="0" smtClean="0">
                <a:solidFill>
                  <a:srgbClr val="A50021"/>
                </a:solidFill>
              </a:rPr>
              <a:t>SBYS</a:t>
            </a:r>
            <a:r>
              <a:rPr lang="tr-TR" altLang="en-US" sz="2400" kern="0" dirty="0">
                <a:solidFill>
                  <a:srgbClr val="A50021"/>
                </a:solidFill>
              </a:rPr>
              <a:t>’ De Yer Alan Süreçler </a:t>
            </a:r>
          </a:p>
          <a:p>
            <a:pPr eaLnBrk="1" hangingPunct="1"/>
            <a:r>
              <a:rPr lang="tr-TR" altLang="en-US" sz="2400" kern="0" dirty="0" smtClean="0">
                <a:solidFill>
                  <a:srgbClr val="A50021"/>
                </a:solidFill>
              </a:rPr>
              <a:t>Strateji Geliştirme Daire Başkanlığı 1</a:t>
            </a:r>
            <a:endParaRPr lang="en-US" altLang="en-US" sz="2000" kern="0" dirty="0" smtClean="0">
              <a:solidFill>
                <a:srgbClr val="A50021"/>
              </a:solidFill>
            </a:endParaRPr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2398567"/>
              </p:ext>
            </p:extLst>
          </p:nvPr>
        </p:nvGraphicFramePr>
        <p:xfrm>
          <a:off x="1043609" y="1268759"/>
          <a:ext cx="7488832" cy="53682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47068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2200" u="none" strike="noStrike" dirty="0" err="1" smtClean="0">
                          <a:effectLst/>
                        </a:rPr>
                        <a:t>Bütçe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Hazırlama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Süreci</a:t>
                      </a:r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0602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2200" u="none" strike="noStrike" dirty="0" smtClean="0">
                          <a:effectLst/>
                        </a:rPr>
                        <a:t>Diploma,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Kimlik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Kartı</a:t>
                      </a:r>
                      <a:r>
                        <a:rPr lang="en-CA" sz="2200" u="none" strike="noStrike" dirty="0" smtClean="0">
                          <a:effectLst/>
                        </a:rPr>
                        <a:t>,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Yüksek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Lisans</a:t>
                      </a:r>
                      <a:r>
                        <a:rPr lang="en-CA" sz="2200" u="none" strike="noStrike" dirty="0" smtClean="0">
                          <a:effectLst/>
                        </a:rPr>
                        <a:t>,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Yatay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Geçiş</a:t>
                      </a:r>
                      <a:r>
                        <a:rPr lang="en-CA" sz="2200" u="none" strike="noStrike" dirty="0" smtClean="0">
                          <a:effectLst/>
                        </a:rPr>
                        <a:t>,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Muafiyet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Sınavı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Gelirleri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Süreci</a:t>
                      </a:r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7068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2200" u="none" strike="noStrike" dirty="0" err="1" smtClean="0">
                          <a:effectLst/>
                        </a:rPr>
                        <a:t>Kantin</a:t>
                      </a:r>
                      <a:r>
                        <a:rPr lang="en-CA" sz="2200" u="none" strike="noStrike" dirty="0" smtClean="0">
                          <a:effectLst/>
                        </a:rPr>
                        <a:t> Ve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Kafeterya</a:t>
                      </a:r>
                      <a:r>
                        <a:rPr lang="en-CA" sz="2200" u="none" strike="noStrike" dirty="0" smtClean="0">
                          <a:effectLst/>
                        </a:rPr>
                        <a:t> Kira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Gelirleri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Süreci</a:t>
                      </a:r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7068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2200" u="none" strike="noStrike" dirty="0" smtClean="0">
                          <a:effectLst/>
                        </a:rPr>
                        <a:t>Kira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Tahsilatı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Süreci</a:t>
                      </a:r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0602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2200" u="none" strike="noStrike" dirty="0" err="1" smtClean="0">
                          <a:effectLst/>
                        </a:rPr>
                        <a:t>İlgili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Kişilerden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Zamanında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Ödenmeyen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Borçlara</a:t>
                      </a:r>
                      <a:r>
                        <a:rPr lang="en-CA" sz="2200" u="none" strike="noStrike" dirty="0" smtClean="0">
                          <a:effectLst/>
                        </a:rPr>
                        <a:t> Ait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Faiz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Tahsilatı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Süreci</a:t>
                      </a:r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7068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2200" u="none" strike="noStrike" dirty="0" err="1" smtClean="0">
                          <a:effectLst/>
                        </a:rPr>
                        <a:t>İlgili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Kişilerden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Alacaklar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Tahsilatı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Süreci</a:t>
                      </a:r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5610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2200" u="none" strike="noStrike" dirty="0" smtClean="0">
                          <a:effectLst/>
                        </a:rPr>
                        <a:t>Yurt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Dışı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Görevlendirilmelerinden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Doğan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Borç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Tahsilatı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Süreci</a:t>
                      </a:r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7068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2200" u="none" strike="noStrike" dirty="0" err="1" smtClean="0">
                          <a:effectLst/>
                        </a:rPr>
                        <a:t>İdare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Faaliyet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Raporu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Hazırlanması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Süreci</a:t>
                      </a:r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45610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2200" u="none" strike="noStrike" dirty="0" err="1" smtClean="0">
                          <a:effectLst/>
                        </a:rPr>
                        <a:t>Kurumsal</a:t>
                      </a:r>
                      <a:r>
                        <a:rPr lang="en-CA" sz="2200" u="none" strike="noStrike" dirty="0" smtClean="0">
                          <a:effectLst/>
                        </a:rPr>
                        <a:t> Mali Durum Ve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Beklentiler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Raporu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Hazırlanması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Süreci</a:t>
                      </a:r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7068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2200" u="none" strike="noStrike" dirty="0" err="1" smtClean="0">
                          <a:effectLst/>
                        </a:rPr>
                        <a:t>Likit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Karşılığı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Ödenek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Kayıt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Süreci</a:t>
                      </a:r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6794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626700" y="6563949"/>
            <a:ext cx="4040088" cy="280119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2017KRM004-PAÜ </a:t>
            </a:r>
            <a:r>
              <a:rPr lang="en-US" dirty="0" err="1" smtClean="0"/>
              <a:t>KalSİS</a:t>
            </a:r>
            <a:r>
              <a:rPr lang="en-US" dirty="0" smtClean="0"/>
              <a:t> </a:t>
            </a:r>
            <a:r>
              <a:rPr lang="en-US" dirty="0" err="1" smtClean="0"/>
              <a:t>Projesi</a:t>
            </a:r>
            <a:r>
              <a:rPr lang="en-US" dirty="0" smtClean="0"/>
              <a:t> </a:t>
            </a:r>
            <a:r>
              <a:rPr lang="en-US" dirty="0" err="1" smtClean="0"/>
              <a:t>Eğitimleri</a:t>
            </a:r>
            <a:r>
              <a:rPr lang="en-US" dirty="0" smtClean="0"/>
              <a:t>, 09 </a:t>
            </a:r>
            <a:r>
              <a:rPr lang="en-US" dirty="0" err="1" smtClean="0"/>
              <a:t>Mayıs</a:t>
            </a:r>
            <a:r>
              <a:rPr lang="en-US" dirty="0" smtClean="0"/>
              <a:t> 2019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>
          <a:xfrm>
            <a:off x="1403648" y="548680"/>
            <a:ext cx="6840760" cy="50827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en-US" sz="2400" kern="0" dirty="0">
                <a:solidFill>
                  <a:srgbClr val="A50021"/>
                </a:solidFill>
              </a:rPr>
              <a:t>SBYS’ De Yer Alan Süreçler </a:t>
            </a:r>
          </a:p>
          <a:p>
            <a:pPr eaLnBrk="1" hangingPunct="1"/>
            <a:r>
              <a:rPr lang="tr-TR" altLang="en-US" sz="2400" kern="0" dirty="0" smtClean="0">
                <a:solidFill>
                  <a:srgbClr val="A50021"/>
                </a:solidFill>
              </a:rPr>
              <a:t>Strateji Geliştirme Daire Başkanlığı 2</a:t>
            </a:r>
            <a:endParaRPr lang="en-US" altLang="en-US" sz="2000" kern="0" dirty="0">
              <a:solidFill>
                <a:srgbClr val="A50021"/>
              </a:solidFill>
            </a:endParaRPr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6593309"/>
              </p:ext>
            </p:extLst>
          </p:nvPr>
        </p:nvGraphicFramePr>
        <p:xfrm>
          <a:off x="683568" y="1667304"/>
          <a:ext cx="7848872" cy="47048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488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0912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2200" u="none" strike="noStrike" dirty="0" err="1" smtClean="0">
                          <a:effectLst/>
                        </a:rPr>
                        <a:t>İcmal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Finansman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Programını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Değiştirmeyen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Ödeneklerin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Revize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Edilmesi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Süreci</a:t>
                      </a:r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3942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2200" u="none" strike="noStrike" dirty="0" err="1" smtClean="0">
                          <a:effectLst/>
                        </a:rPr>
                        <a:t>Performans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Programı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Hazırlama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Süreci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3942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2200" u="none" strike="noStrike" dirty="0" err="1" smtClean="0">
                          <a:effectLst/>
                        </a:rPr>
                        <a:t>Şartname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Ücreti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Alış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İşlemleri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Süreci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0912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2200" u="none" strike="noStrike" dirty="0" err="1" smtClean="0">
                          <a:effectLst/>
                        </a:rPr>
                        <a:t>Bakanlık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Tarafından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Gerçekleştirilecek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Ödenek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Aktarkma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İşlemleri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Süreci</a:t>
                      </a:r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0912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2200" u="none" strike="noStrike" dirty="0" err="1" smtClean="0">
                          <a:effectLst/>
                        </a:rPr>
                        <a:t>Öz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Gelirlerin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Ödenek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Kaydı</a:t>
                      </a:r>
                      <a:r>
                        <a:rPr lang="en-CA" sz="2200" u="none" strike="noStrike" dirty="0" smtClean="0">
                          <a:effectLst/>
                        </a:rPr>
                        <a:t> Ve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Muhasebeleştirilmesi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İşlemleri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Süreci</a:t>
                      </a:r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3942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2200" u="none" strike="noStrike" dirty="0" err="1" smtClean="0">
                          <a:effectLst/>
                        </a:rPr>
                        <a:t>Gelen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Evrak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Süreci</a:t>
                      </a:r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3942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2200" u="none" strike="noStrike" dirty="0" err="1" smtClean="0">
                          <a:effectLst/>
                        </a:rPr>
                        <a:t>Kadro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Dağıtım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Cetvelleri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Kontrol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Süreci</a:t>
                      </a:r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3942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2200" u="none" strike="noStrike" dirty="0" err="1" smtClean="0">
                          <a:effectLst/>
                        </a:rPr>
                        <a:t>Sözleşmeli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Personel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Sayıları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Kontrol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Süreci</a:t>
                      </a:r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94925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2200" u="none" strike="noStrike" dirty="0" err="1" smtClean="0">
                          <a:effectLst/>
                        </a:rPr>
                        <a:t>Yönetmelik</a:t>
                      </a:r>
                      <a:r>
                        <a:rPr lang="en-CA" sz="2200" u="none" strike="noStrike" dirty="0" smtClean="0">
                          <a:effectLst/>
                        </a:rPr>
                        <a:t>/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Yönerge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Tasarılarının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İncelenmesi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Süreci</a:t>
                      </a:r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4866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626700" y="6563949"/>
            <a:ext cx="4040088" cy="280119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2017KRM004-PAÜ </a:t>
            </a:r>
            <a:r>
              <a:rPr lang="en-US" dirty="0" err="1" smtClean="0"/>
              <a:t>KalSİS</a:t>
            </a:r>
            <a:r>
              <a:rPr lang="en-US" dirty="0" smtClean="0"/>
              <a:t> </a:t>
            </a:r>
            <a:r>
              <a:rPr lang="en-US" dirty="0" err="1" smtClean="0"/>
              <a:t>Projesi</a:t>
            </a:r>
            <a:r>
              <a:rPr lang="en-US" dirty="0" smtClean="0"/>
              <a:t> </a:t>
            </a:r>
            <a:r>
              <a:rPr lang="en-US" dirty="0" err="1" smtClean="0"/>
              <a:t>Eğitimleri</a:t>
            </a:r>
            <a:r>
              <a:rPr lang="en-US" dirty="0" smtClean="0"/>
              <a:t>, 09 </a:t>
            </a:r>
            <a:r>
              <a:rPr lang="en-US" dirty="0" err="1" smtClean="0"/>
              <a:t>Mayıs</a:t>
            </a:r>
            <a:r>
              <a:rPr lang="en-US" dirty="0" smtClean="0"/>
              <a:t> 2019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>
          <a:xfrm>
            <a:off x="1691680" y="476672"/>
            <a:ext cx="6696744" cy="50827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en-US" sz="2400" kern="0" dirty="0">
                <a:solidFill>
                  <a:srgbClr val="A50021"/>
                </a:solidFill>
              </a:rPr>
              <a:t>SBYS’ De Yer Alan Süreçler </a:t>
            </a:r>
          </a:p>
          <a:p>
            <a:pPr eaLnBrk="1" hangingPunct="1"/>
            <a:r>
              <a:rPr lang="tr-TR" altLang="en-US" sz="2400" kern="0" dirty="0" smtClean="0">
                <a:solidFill>
                  <a:srgbClr val="A50021"/>
                </a:solidFill>
              </a:rPr>
              <a:t>Sağlık Kültür Ve Spor Daire Başkanlığı 2</a:t>
            </a:r>
            <a:endParaRPr lang="en-US" altLang="en-US" sz="2000" kern="0" dirty="0">
              <a:solidFill>
                <a:srgbClr val="A50021"/>
              </a:solidFill>
            </a:endParaRPr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2973420"/>
              </p:ext>
            </p:extLst>
          </p:nvPr>
        </p:nvGraphicFramePr>
        <p:xfrm>
          <a:off x="899592" y="1340771"/>
          <a:ext cx="7848872" cy="49685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488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3242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Topluluk</a:t>
                      </a:r>
                      <a:r>
                        <a:rPr lang="en-CA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Etkinlikleri</a:t>
                      </a:r>
                      <a:r>
                        <a:rPr lang="en-CA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Süreci</a:t>
                      </a:r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3242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Kzö</a:t>
                      </a:r>
                      <a:r>
                        <a:rPr lang="en-CA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Çalışma</a:t>
                      </a:r>
                      <a:r>
                        <a:rPr lang="en-CA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Takibi</a:t>
                      </a:r>
                      <a:r>
                        <a:rPr lang="en-CA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Ve </a:t>
                      </a:r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Ücret</a:t>
                      </a:r>
                      <a:r>
                        <a:rPr lang="en-CA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Ödeme</a:t>
                      </a:r>
                      <a:r>
                        <a:rPr lang="en-CA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Süreci</a:t>
                      </a:r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3242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Doğrudan</a:t>
                      </a:r>
                      <a:r>
                        <a:rPr lang="en-CA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Temin Mal </a:t>
                      </a:r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Alım</a:t>
                      </a:r>
                      <a:r>
                        <a:rPr lang="en-CA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Süreci</a:t>
                      </a:r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3242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Et </a:t>
                      </a:r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Balık</a:t>
                      </a:r>
                      <a:r>
                        <a:rPr lang="en-CA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Kurumu</a:t>
                      </a:r>
                      <a:r>
                        <a:rPr lang="en-CA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Tedarik</a:t>
                      </a:r>
                      <a:r>
                        <a:rPr lang="en-CA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Süreci</a:t>
                      </a:r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3242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Harcırah</a:t>
                      </a:r>
                      <a:r>
                        <a:rPr lang="en-CA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Ödeme</a:t>
                      </a:r>
                      <a:r>
                        <a:rPr lang="en-CA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Süreci</a:t>
                      </a:r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3242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Kzö</a:t>
                      </a:r>
                      <a:r>
                        <a:rPr lang="en-CA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Seçimi</a:t>
                      </a:r>
                      <a:r>
                        <a:rPr lang="en-CA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Ve </a:t>
                      </a:r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İşe</a:t>
                      </a:r>
                      <a:r>
                        <a:rPr lang="en-CA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Başlama</a:t>
                      </a:r>
                      <a:r>
                        <a:rPr lang="en-CA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Süreci</a:t>
                      </a:r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9368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Mediko</a:t>
                      </a:r>
                      <a:r>
                        <a:rPr lang="en-CA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Süreci</a:t>
                      </a:r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3242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Yemek</a:t>
                      </a:r>
                      <a:r>
                        <a:rPr lang="en-CA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Bursu</a:t>
                      </a:r>
                      <a:r>
                        <a:rPr lang="en-CA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İşlemleri</a:t>
                      </a:r>
                      <a:r>
                        <a:rPr lang="en-CA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Süreci</a:t>
                      </a:r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3242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Yeni</a:t>
                      </a:r>
                      <a:r>
                        <a:rPr lang="en-CA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Topluluk</a:t>
                      </a:r>
                      <a:r>
                        <a:rPr lang="en-CA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Kurulum</a:t>
                      </a:r>
                      <a:r>
                        <a:rPr lang="en-CA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Süreci</a:t>
                      </a:r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13242">
                <a:tc>
                  <a:txBody>
                    <a:bodyPr/>
                    <a:lstStyle/>
                    <a:p>
                      <a:pPr algn="l" rtl="0" fontAlgn="ctr"/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0592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626700" y="6563949"/>
            <a:ext cx="4040088" cy="280119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2017KRM004-PAÜ </a:t>
            </a:r>
            <a:r>
              <a:rPr lang="en-US" dirty="0" err="1" smtClean="0"/>
              <a:t>Kalsis</a:t>
            </a:r>
            <a:r>
              <a:rPr lang="en-US" dirty="0" smtClean="0"/>
              <a:t> </a:t>
            </a:r>
            <a:r>
              <a:rPr lang="en-US" dirty="0" err="1" smtClean="0"/>
              <a:t>Projesi</a:t>
            </a:r>
            <a:r>
              <a:rPr lang="en-US" dirty="0" smtClean="0"/>
              <a:t> </a:t>
            </a:r>
            <a:r>
              <a:rPr lang="en-US" dirty="0" err="1" smtClean="0"/>
              <a:t>Eğitimleri</a:t>
            </a:r>
            <a:r>
              <a:rPr lang="en-US" dirty="0" smtClean="0"/>
              <a:t>, 09 </a:t>
            </a:r>
            <a:r>
              <a:rPr lang="en-US" dirty="0" err="1" smtClean="0"/>
              <a:t>Mayıs</a:t>
            </a:r>
            <a:r>
              <a:rPr lang="en-US" dirty="0" smtClean="0"/>
              <a:t> 2019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>
          <a:xfrm>
            <a:off x="1691680" y="476672"/>
            <a:ext cx="6696744" cy="50827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en-US" sz="2400" kern="0" dirty="0" smtClean="0">
                <a:solidFill>
                  <a:srgbClr val="A50021"/>
                </a:solidFill>
              </a:rPr>
              <a:t>SBYS’ De Yer Alan Süreçler </a:t>
            </a:r>
            <a:endParaRPr lang="en-US" altLang="en-US" sz="2000" kern="0" dirty="0" smtClean="0">
              <a:solidFill>
                <a:srgbClr val="A50021"/>
              </a:solidFill>
            </a:endParaRPr>
          </a:p>
          <a:p>
            <a:pPr eaLnBrk="1" hangingPunct="1"/>
            <a:r>
              <a:rPr lang="tr-TR" altLang="en-US" sz="2400" kern="0" dirty="0" smtClean="0">
                <a:solidFill>
                  <a:srgbClr val="A50021"/>
                </a:solidFill>
              </a:rPr>
              <a:t>İdari Ve Mali İşler Daire Başkanlığı</a:t>
            </a:r>
            <a:endParaRPr lang="en-US" altLang="en-US" sz="2000" kern="0" dirty="0">
              <a:solidFill>
                <a:srgbClr val="A50021"/>
              </a:solidFill>
            </a:endParaRPr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9752987"/>
              </p:ext>
            </p:extLst>
          </p:nvPr>
        </p:nvGraphicFramePr>
        <p:xfrm>
          <a:off x="1043608" y="1412772"/>
          <a:ext cx="7632848" cy="499407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6328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60940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2200" u="none" strike="noStrike" dirty="0" err="1" smtClean="0">
                          <a:effectLst/>
                        </a:rPr>
                        <a:t>Kuruma</a:t>
                      </a:r>
                      <a:r>
                        <a:rPr lang="en-CA" sz="2200" u="none" strike="noStrike" dirty="0" smtClean="0">
                          <a:effectLst/>
                        </a:rPr>
                        <a:t> Ait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Araçların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İstekliye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Tahsis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Edilmesi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Süreci</a:t>
                      </a:r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5799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2200" u="none" strike="noStrike" dirty="0" err="1" smtClean="0">
                          <a:effectLst/>
                        </a:rPr>
                        <a:t>Trafik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Sigortası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Yapılması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Süreci</a:t>
                      </a:r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5799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2200" u="none" strike="noStrike" dirty="0" err="1" smtClean="0">
                          <a:effectLst/>
                        </a:rPr>
                        <a:t>Teknik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Hizmetler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Süreci</a:t>
                      </a:r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5799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2200" u="none" strike="noStrike" dirty="0" err="1" smtClean="0">
                          <a:effectLst/>
                        </a:rPr>
                        <a:t>Kamu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Konutları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Giriş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Süreci</a:t>
                      </a:r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5799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2200" u="none" strike="noStrike" dirty="0" err="1" smtClean="0">
                          <a:effectLst/>
                        </a:rPr>
                        <a:t>Kamu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Konutları</a:t>
                      </a:r>
                      <a:r>
                        <a:rPr lang="en-CA" sz="2200" u="none" strike="noStrike" dirty="0" smtClean="0">
                          <a:effectLst/>
                        </a:rPr>
                        <a:t> Geri Alma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Süreci</a:t>
                      </a:r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799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2200" u="none" strike="noStrike" dirty="0" err="1" smtClean="0">
                          <a:effectLst/>
                        </a:rPr>
                        <a:t>Genel</a:t>
                      </a:r>
                      <a:r>
                        <a:rPr lang="en-CA" sz="2200" u="none" strike="noStrike" dirty="0" smtClean="0">
                          <a:effectLst/>
                        </a:rPr>
                        <a:t> Satın Alma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Süreci</a:t>
                      </a:r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5799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2200" u="none" strike="noStrike" dirty="0" err="1" smtClean="0">
                          <a:effectLst/>
                        </a:rPr>
                        <a:t>Kiralama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Süreci</a:t>
                      </a:r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5799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2200" u="none" strike="noStrike" dirty="0" err="1" smtClean="0">
                          <a:effectLst/>
                        </a:rPr>
                        <a:t>Yolluk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Tahakkuk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Hizmetleri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Süreci</a:t>
                      </a:r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60940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2200" u="none" strike="noStrike" dirty="0" err="1" smtClean="0">
                          <a:effectLst/>
                        </a:rPr>
                        <a:t>Görevden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Ayrılan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Personelin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Taşınırları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İade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Süreci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5799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2200" u="none" strike="noStrike" dirty="0" err="1" smtClean="0">
                          <a:effectLst/>
                        </a:rPr>
                        <a:t>Dayanıklı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Taşınırların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Yıllık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Kontrolü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Süreci</a:t>
                      </a:r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5799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2200" u="none" strike="noStrike" dirty="0" err="1" smtClean="0">
                          <a:effectLst/>
                        </a:rPr>
                        <a:t>Personele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Teslim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Süreci</a:t>
                      </a:r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861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2017KRM004-PAÜ </a:t>
            </a:r>
            <a:r>
              <a:rPr lang="en-US" dirty="0" err="1" smtClean="0"/>
              <a:t>KalSİS</a:t>
            </a:r>
            <a:r>
              <a:rPr lang="en-US" dirty="0" smtClean="0"/>
              <a:t> </a:t>
            </a:r>
            <a:r>
              <a:rPr lang="en-US" dirty="0" err="1" smtClean="0"/>
              <a:t>Projesi</a:t>
            </a:r>
            <a:r>
              <a:rPr lang="en-US" dirty="0" smtClean="0"/>
              <a:t> </a:t>
            </a:r>
            <a:r>
              <a:rPr lang="en-US" dirty="0" err="1" smtClean="0"/>
              <a:t>Eğitimleri</a:t>
            </a:r>
            <a:r>
              <a:rPr lang="en-US" dirty="0" smtClean="0"/>
              <a:t>, 0</a:t>
            </a:r>
            <a:r>
              <a:rPr lang="tr-TR" dirty="0" smtClean="0"/>
              <a:t>9</a:t>
            </a:r>
            <a:r>
              <a:rPr lang="en-US" dirty="0" smtClean="0"/>
              <a:t> </a:t>
            </a:r>
            <a:r>
              <a:rPr lang="en-US" dirty="0" err="1" smtClean="0"/>
              <a:t>Mayıs</a:t>
            </a:r>
            <a:r>
              <a:rPr lang="en-US" dirty="0" smtClean="0"/>
              <a:t> 2019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>
                <a:latin typeface="+mj-lt"/>
              </a:rPr>
              <a:pPr>
                <a:defRPr/>
              </a:pPr>
              <a:t>3</a:t>
            </a:fld>
            <a:endParaRPr lang="en-US">
              <a:latin typeface="+mj-lt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554211" y="188640"/>
            <a:ext cx="8362950" cy="64928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en-US" sz="3200" kern="0" dirty="0" smtClean="0">
                <a:solidFill>
                  <a:srgbClr val="A50021"/>
                </a:solidFill>
              </a:rPr>
              <a:t>Kurum İç Değerlendirme Raporu-Göstergeler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886431"/>
              </p:ext>
            </p:extLst>
          </p:nvPr>
        </p:nvGraphicFramePr>
        <p:xfrm>
          <a:off x="554211" y="1124742"/>
          <a:ext cx="8362950" cy="48001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362950">
                  <a:extLst>
                    <a:ext uri="{9D8B030D-6E8A-4147-A177-3AD203B41FA5}">
                      <a16:colId xmlns:a16="http://schemas.microsoft.com/office/drawing/2014/main" val="351148647"/>
                    </a:ext>
                  </a:extLst>
                </a:gridCol>
              </a:tblGrid>
              <a:tr h="332178">
                <a:tc>
                  <a:txBody>
                    <a:bodyPr/>
                    <a:lstStyle/>
                    <a:p>
                      <a:pPr algn="l" fontAlgn="t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44" marR="3044" marT="3044" marB="0"/>
                </a:tc>
                <a:extLst>
                  <a:ext uri="{0D108BD9-81ED-4DB2-BD59-A6C34878D82A}">
                    <a16:rowId xmlns:a16="http://schemas.microsoft.com/office/drawing/2014/main" val="870939209"/>
                  </a:ext>
                </a:extLst>
              </a:tr>
              <a:tr h="295674">
                <a:tc>
                  <a:txBody>
                    <a:bodyPr/>
                    <a:lstStyle/>
                    <a:p>
                      <a:pPr algn="l" fontAlgn="t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86" marR="3044" marT="3044" marB="0"/>
                </a:tc>
                <a:extLst>
                  <a:ext uri="{0D108BD9-81ED-4DB2-BD59-A6C34878D82A}">
                    <a16:rowId xmlns:a16="http://schemas.microsoft.com/office/drawing/2014/main" val="2341423720"/>
                  </a:ext>
                </a:extLst>
              </a:tr>
              <a:tr h="332178">
                <a:tc>
                  <a:txBody>
                    <a:bodyPr/>
                    <a:lstStyle/>
                    <a:p>
                      <a:pPr lvl="1" algn="l" fontAlgn="t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180" marR="3044" marT="3044" marB="0"/>
                </a:tc>
                <a:extLst>
                  <a:ext uri="{0D108BD9-81ED-4DB2-BD59-A6C34878D82A}">
                    <a16:rowId xmlns:a16="http://schemas.microsoft.com/office/drawing/2014/main" val="4138946725"/>
                  </a:ext>
                </a:extLst>
              </a:tr>
              <a:tr h="332178">
                <a:tc>
                  <a:txBody>
                    <a:bodyPr/>
                    <a:lstStyle/>
                    <a:p>
                      <a:pPr lvl="1" algn="l" fontAlgn="t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180" marR="3044" marT="3044" marB="0"/>
                </a:tc>
                <a:extLst>
                  <a:ext uri="{0D108BD9-81ED-4DB2-BD59-A6C34878D82A}">
                    <a16:rowId xmlns:a16="http://schemas.microsoft.com/office/drawing/2014/main" val="2981899322"/>
                  </a:ext>
                </a:extLst>
              </a:tr>
              <a:tr h="332178">
                <a:tc>
                  <a:txBody>
                    <a:bodyPr/>
                    <a:lstStyle/>
                    <a:p>
                      <a:pPr lvl="1" algn="l" fontAlgn="t"/>
                      <a:endParaRPr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180" marR="3044" marT="3044" marB="0"/>
                </a:tc>
                <a:extLst>
                  <a:ext uri="{0D108BD9-81ED-4DB2-BD59-A6C34878D82A}">
                    <a16:rowId xmlns:a16="http://schemas.microsoft.com/office/drawing/2014/main" val="3546605411"/>
                  </a:ext>
                </a:extLst>
              </a:tr>
              <a:tr h="295674">
                <a:tc>
                  <a:txBody>
                    <a:bodyPr/>
                    <a:lstStyle/>
                    <a:p>
                      <a:pPr algn="l" fontAlgn="t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86" marR="3044" marT="3044" marB="0"/>
                </a:tc>
                <a:extLst>
                  <a:ext uri="{0D108BD9-81ED-4DB2-BD59-A6C34878D82A}">
                    <a16:rowId xmlns:a16="http://schemas.microsoft.com/office/drawing/2014/main" val="2699785547"/>
                  </a:ext>
                </a:extLst>
              </a:tr>
              <a:tr h="332178">
                <a:tc>
                  <a:txBody>
                    <a:bodyPr/>
                    <a:lstStyle/>
                    <a:p>
                      <a:pPr lvl="1" algn="l" fontAlgn="t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180" marR="3044" marT="3044" marB="0"/>
                </a:tc>
                <a:extLst>
                  <a:ext uri="{0D108BD9-81ED-4DB2-BD59-A6C34878D82A}">
                    <a16:rowId xmlns:a16="http://schemas.microsoft.com/office/drawing/2014/main" val="342134712"/>
                  </a:ext>
                </a:extLst>
              </a:tr>
              <a:tr h="332178">
                <a:tc>
                  <a:txBody>
                    <a:bodyPr/>
                    <a:lstStyle/>
                    <a:p>
                      <a:pPr lvl="1" algn="l" fontAlgn="t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180" marR="3044" marT="3044" marB="0"/>
                </a:tc>
                <a:extLst>
                  <a:ext uri="{0D108BD9-81ED-4DB2-BD59-A6C34878D82A}">
                    <a16:rowId xmlns:a16="http://schemas.microsoft.com/office/drawing/2014/main" val="697597593"/>
                  </a:ext>
                </a:extLst>
              </a:tr>
              <a:tr h="295674">
                <a:tc>
                  <a:txBody>
                    <a:bodyPr/>
                    <a:lstStyle/>
                    <a:p>
                      <a:pPr algn="l" fontAlgn="t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86" marR="3044" marT="3044" marB="0"/>
                </a:tc>
                <a:extLst>
                  <a:ext uri="{0D108BD9-81ED-4DB2-BD59-A6C34878D82A}">
                    <a16:rowId xmlns:a16="http://schemas.microsoft.com/office/drawing/2014/main" val="2078085361"/>
                  </a:ext>
                </a:extLst>
              </a:tr>
              <a:tr h="332178">
                <a:tc>
                  <a:txBody>
                    <a:bodyPr/>
                    <a:lstStyle/>
                    <a:p>
                      <a:pPr lvl="1" algn="l" fontAlgn="t"/>
                      <a:endParaRPr lang="en-US" sz="18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180" marR="3044" marT="3044" marB="0"/>
                </a:tc>
                <a:extLst>
                  <a:ext uri="{0D108BD9-81ED-4DB2-BD59-A6C34878D82A}">
                    <a16:rowId xmlns:a16="http://schemas.microsoft.com/office/drawing/2014/main" val="910686698"/>
                  </a:ext>
                </a:extLst>
              </a:tr>
              <a:tr h="295674">
                <a:tc>
                  <a:txBody>
                    <a:bodyPr/>
                    <a:lstStyle/>
                    <a:p>
                      <a:pPr lvl="1" algn="l" fontAlgn="t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180" marR="3044" marT="3044" marB="0"/>
                </a:tc>
                <a:extLst>
                  <a:ext uri="{0D108BD9-81ED-4DB2-BD59-A6C34878D82A}">
                    <a16:rowId xmlns:a16="http://schemas.microsoft.com/office/drawing/2014/main" val="2677340301"/>
                  </a:ext>
                </a:extLst>
              </a:tr>
              <a:tr h="332178">
                <a:tc>
                  <a:txBody>
                    <a:bodyPr/>
                    <a:lstStyle/>
                    <a:p>
                      <a:pPr lvl="1" algn="l" fontAlgn="t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180" marR="3044" marT="3044" marB="0"/>
                </a:tc>
                <a:extLst>
                  <a:ext uri="{0D108BD9-81ED-4DB2-BD59-A6C34878D82A}">
                    <a16:rowId xmlns:a16="http://schemas.microsoft.com/office/drawing/2014/main" val="514489592"/>
                  </a:ext>
                </a:extLst>
              </a:tr>
              <a:tr h="295674">
                <a:tc>
                  <a:txBody>
                    <a:bodyPr/>
                    <a:lstStyle/>
                    <a:p>
                      <a:pPr algn="l" fontAlgn="t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86" marR="3044" marT="3044" marB="0"/>
                </a:tc>
                <a:extLst>
                  <a:ext uri="{0D108BD9-81ED-4DB2-BD59-A6C34878D82A}">
                    <a16:rowId xmlns:a16="http://schemas.microsoft.com/office/drawing/2014/main" val="1568958383"/>
                  </a:ext>
                </a:extLst>
              </a:tr>
              <a:tr h="332178">
                <a:tc>
                  <a:txBody>
                    <a:bodyPr/>
                    <a:lstStyle/>
                    <a:p>
                      <a:pPr lvl="1" algn="l" fontAlgn="t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180" marR="3044" marT="3044" marB="0"/>
                </a:tc>
                <a:extLst>
                  <a:ext uri="{0D108BD9-81ED-4DB2-BD59-A6C34878D82A}">
                    <a16:rowId xmlns:a16="http://schemas.microsoft.com/office/drawing/2014/main" val="775907651"/>
                  </a:ext>
                </a:extLst>
              </a:tr>
              <a:tr h="332178">
                <a:tc>
                  <a:txBody>
                    <a:bodyPr/>
                    <a:lstStyle/>
                    <a:p>
                      <a:pPr lvl="1" algn="l" fontAlgn="t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180" marR="3044" marT="3044" marB="0"/>
                </a:tc>
                <a:extLst>
                  <a:ext uri="{0D108BD9-81ED-4DB2-BD59-A6C34878D82A}">
                    <a16:rowId xmlns:a16="http://schemas.microsoft.com/office/drawing/2014/main" val="1020933567"/>
                  </a:ext>
                </a:extLst>
              </a:tr>
            </a:tbl>
          </a:graphicData>
        </a:graphic>
      </p:graphicFrame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7771247"/>
              </p:ext>
            </p:extLst>
          </p:nvPr>
        </p:nvGraphicFramePr>
        <p:xfrm>
          <a:off x="522675" y="1196753"/>
          <a:ext cx="7145669" cy="30243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456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39855">
                <a:tc>
                  <a:txBody>
                    <a:bodyPr/>
                    <a:lstStyle/>
                    <a:p>
                      <a:pPr algn="l" fontAlgn="t"/>
                      <a:r>
                        <a:rPr lang="tr-TR" sz="1600" b="1" u="none" strike="noStrike" dirty="0" smtClean="0">
                          <a:effectLst/>
                        </a:rPr>
                        <a:t>6- Yönetim Sistemi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7071">
                <a:tc>
                  <a:txBody>
                    <a:bodyPr/>
                    <a:lstStyle/>
                    <a:p>
                      <a:pPr algn="l" fontAlgn="t"/>
                      <a:r>
                        <a:rPr lang="tr-TR" sz="1600" b="1" u="none" strike="noStrike" dirty="0">
                          <a:effectLst/>
                        </a:rPr>
                        <a:t>1- Finansal Kaynak Yönetimi</a:t>
                      </a:r>
                      <a:endParaRPr lang="tr-TR" sz="1600" b="1" i="0" u="none" strike="noStrike" dirty="0">
                        <a:solidFill>
                          <a:srgbClr val="333333"/>
                        </a:solidFill>
                        <a:effectLst/>
                        <a:latin typeface="Times New Roman"/>
                      </a:endParaRPr>
                    </a:p>
                  </a:txBody>
                  <a:tcPr marL="190500" marR="6350" marT="635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6852">
                <a:tc>
                  <a:txBody>
                    <a:bodyPr/>
                    <a:lstStyle/>
                    <a:p>
                      <a:pPr algn="l" fontAlgn="t"/>
                      <a:r>
                        <a:rPr lang="tr-TR" sz="1600" b="0" u="none" strike="noStrike" dirty="0">
                          <a:effectLst/>
                        </a:rPr>
                        <a:t>1- Cari transfer Giderleri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5750" marR="6350" marT="635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6852">
                <a:tc>
                  <a:txBody>
                    <a:bodyPr/>
                    <a:lstStyle/>
                    <a:p>
                      <a:pPr algn="l" fontAlgn="t"/>
                      <a:r>
                        <a:rPr lang="tr-TR" sz="1600" b="0" u="none" strike="noStrike" dirty="0">
                          <a:effectLst/>
                        </a:rPr>
                        <a:t>2- Sermaye Giderleri</a:t>
                      </a:r>
                      <a:endParaRPr lang="tr-TR" sz="16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/>
                      </a:endParaRPr>
                    </a:p>
                  </a:txBody>
                  <a:tcPr marL="285750" marR="6350" marT="635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6852">
                <a:tc>
                  <a:txBody>
                    <a:bodyPr/>
                    <a:lstStyle/>
                    <a:p>
                      <a:pPr algn="l" fontAlgn="t"/>
                      <a:r>
                        <a:rPr lang="tr-TR" sz="1600" b="0" u="none" strike="noStrike" dirty="0">
                          <a:effectLst/>
                        </a:rPr>
                        <a:t>3- Kültür-Sanat-Spor Giderleri</a:t>
                      </a:r>
                      <a:endParaRPr lang="tr-TR" sz="16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/>
                      </a:endParaRPr>
                    </a:p>
                  </a:txBody>
                  <a:tcPr marL="285750" marR="6350" marT="635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6852">
                <a:tc>
                  <a:txBody>
                    <a:bodyPr/>
                    <a:lstStyle/>
                    <a:p>
                      <a:pPr algn="l" fontAlgn="t"/>
                      <a:r>
                        <a:rPr lang="tr-TR" sz="1600" b="0" u="none" strike="noStrike" dirty="0">
                          <a:effectLst/>
                        </a:rPr>
                        <a:t>4- Dış fonların bütçeye oranı</a:t>
                      </a:r>
                      <a:endParaRPr lang="tr-TR" sz="16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/>
                      </a:endParaRPr>
                    </a:p>
                  </a:txBody>
                  <a:tcPr marL="285750" marR="6350" marT="635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32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626700" y="6563949"/>
            <a:ext cx="4040088" cy="280119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2017KRM004-PAÜ </a:t>
            </a:r>
            <a:r>
              <a:rPr lang="en-US" dirty="0" err="1" smtClean="0"/>
              <a:t>KalSİS</a:t>
            </a:r>
            <a:r>
              <a:rPr lang="en-US" dirty="0" smtClean="0"/>
              <a:t> </a:t>
            </a:r>
            <a:r>
              <a:rPr lang="en-US" dirty="0" err="1" smtClean="0"/>
              <a:t>Projesi</a:t>
            </a:r>
            <a:r>
              <a:rPr lang="en-US" dirty="0" smtClean="0"/>
              <a:t> </a:t>
            </a:r>
            <a:r>
              <a:rPr lang="en-US" dirty="0" err="1" smtClean="0"/>
              <a:t>Eğitimleri</a:t>
            </a:r>
            <a:r>
              <a:rPr lang="en-US" dirty="0" smtClean="0"/>
              <a:t>, 09 </a:t>
            </a:r>
            <a:r>
              <a:rPr lang="en-US" dirty="0" err="1" smtClean="0"/>
              <a:t>Mayıs</a:t>
            </a:r>
            <a:r>
              <a:rPr lang="en-US" dirty="0" smtClean="0"/>
              <a:t> 2019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>
          <a:xfrm>
            <a:off x="1691680" y="476672"/>
            <a:ext cx="6696744" cy="50827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en-US" sz="2400" kern="0" dirty="0">
                <a:solidFill>
                  <a:srgbClr val="A50021"/>
                </a:solidFill>
              </a:rPr>
              <a:t>SBYS’ De Yer Alan Süreçler </a:t>
            </a:r>
            <a:endParaRPr lang="en-US" altLang="en-US" sz="2000" kern="0" dirty="0">
              <a:solidFill>
                <a:srgbClr val="A50021"/>
              </a:solidFill>
            </a:endParaRPr>
          </a:p>
          <a:p>
            <a:pPr eaLnBrk="1" hangingPunct="1"/>
            <a:r>
              <a:rPr lang="tr-TR" altLang="en-US" sz="2400" kern="0" dirty="0" smtClean="0">
                <a:solidFill>
                  <a:srgbClr val="A50021"/>
                </a:solidFill>
              </a:rPr>
              <a:t>BAP</a:t>
            </a:r>
            <a:endParaRPr lang="en-US" altLang="en-US" sz="2000" kern="0" dirty="0">
              <a:solidFill>
                <a:srgbClr val="A50021"/>
              </a:solidFill>
            </a:endParaRPr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4680735"/>
              </p:ext>
            </p:extLst>
          </p:nvPr>
        </p:nvGraphicFramePr>
        <p:xfrm>
          <a:off x="1187624" y="1304445"/>
          <a:ext cx="7488832" cy="16204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40166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Bap </a:t>
                      </a:r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Genel</a:t>
                      </a:r>
                      <a:r>
                        <a:rPr lang="en-CA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Süreci</a:t>
                      </a:r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0166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Bap </a:t>
                      </a:r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Projelerini</a:t>
                      </a:r>
                      <a:r>
                        <a:rPr lang="en-CA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Koordine</a:t>
                      </a:r>
                      <a:r>
                        <a:rPr lang="en-CA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Etme</a:t>
                      </a:r>
                      <a:r>
                        <a:rPr lang="en-CA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Süreci</a:t>
                      </a:r>
                      <a:r>
                        <a:rPr lang="en-CA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0166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Satın Alma </a:t>
                      </a:r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Süreci</a:t>
                      </a:r>
                      <a:r>
                        <a:rPr lang="en-CA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5149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2017KRM004-PAÜ </a:t>
            </a:r>
            <a:r>
              <a:rPr lang="en-US" dirty="0" err="1" smtClean="0"/>
              <a:t>KalSİS</a:t>
            </a:r>
            <a:r>
              <a:rPr lang="en-US" dirty="0" smtClean="0"/>
              <a:t> </a:t>
            </a:r>
            <a:r>
              <a:rPr lang="en-US" dirty="0" err="1" smtClean="0"/>
              <a:t>Projesi</a:t>
            </a:r>
            <a:r>
              <a:rPr lang="en-US" dirty="0" smtClean="0"/>
              <a:t> </a:t>
            </a:r>
            <a:r>
              <a:rPr lang="en-US" dirty="0" err="1" smtClean="0"/>
              <a:t>Eğitimleri</a:t>
            </a:r>
            <a:r>
              <a:rPr lang="en-US" dirty="0" smtClean="0"/>
              <a:t>, 0</a:t>
            </a:r>
            <a:r>
              <a:rPr lang="tr-TR" dirty="0" smtClean="0"/>
              <a:t>9</a:t>
            </a:r>
            <a:r>
              <a:rPr lang="en-US" dirty="0" smtClean="0"/>
              <a:t> </a:t>
            </a:r>
            <a:r>
              <a:rPr lang="en-US" dirty="0" err="1" smtClean="0"/>
              <a:t>Mayıs</a:t>
            </a:r>
            <a:r>
              <a:rPr lang="en-US" dirty="0" smtClean="0"/>
              <a:t> 2019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554211" y="188640"/>
            <a:ext cx="8362950" cy="108012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en-US" sz="3200" kern="0" dirty="0" smtClean="0">
                <a:solidFill>
                  <a:srgbClr val="A50021"/>
                </a:solidFill>
              </a:rPr>
              <a:t>Kurum Dış Değerlendirme Geribildirim Raporu</a:t>
            </a:r>
          </a:p>
        </p:txBody>
      </p:sp>
      <p:sp>
        <p:nvSpPr>
          <p:cNvPr id="63" name="Rectangle 62"/>
          <p:cNvSpPr/>
          <p:nvPr/>
        </p:nvSpPr>
        <p:spPr>
          <a:xfrm>
            <a:off x="554210" y="1656021"/>
            <a:ext cx="797822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Times" panose="02020603060405020304" pitchFamily="18" charset="0"/>
              </a:rPr>
              <a:t>Öğrencilere</a:t>
            </a:r>
            <a:r>
              <a:rPr lang="en-US" sz="2400" dirty="0">
                <a:latin typeface="Times" panose="02020603060405020304" pitchFamily="18" charset="0"/>
              </a:rPr>
              <a:t> </a:t>
            </a:r>
            <a:r>
              <a:rPr lang="en-US" sz="2400" dirty="0" err="1">
                <a:latin typeface="Times" panose="02020603060405020304" pitchFamily="18" charset="0"/>
              </a:rPr>
              <a:t>yönelik</a:t>
            </a:r>
            <a:r>
              <a:rPr lang="en-US" sz="2400" dirty="0">
                <a:latin typeface="Times" panose="02020603060405020304" pitchFamily="18" charset="0"/>
              </a:rPr>
              <a:t> olarak </a:t>
            </a:r>
            <a:r>
              <a:rPr lang="en-US" sz="2400" dirty="0" err="1">
                <a:latin typeface="Times" panose="02020603060405020304" pitchFamily="18" charset="0"/>
              </a:rPr>
              <a:t>bütçe</a:t>
            </a:r>
            <a:r>
              <a:rPr lang="en-US" sz="2400" dirty="0">
                <a:latin typeface="Times" panose="02020603060405020304" pitchFamily="18" charset="0"/>
              </a:rPr>
              <a:t> ve </a:t>
            </a:r>
            <a:r>
              <a:rPr lang="en-US" sz="2400" dirty="0" err="1">
                <a:latin typeface="Times" panose="02020603060405020304" pitchFamily="18" charset="0"/>
              </a:rPr>
              <a:t>bütçe</a:t>
            </a:r>
            <a:r>
              <a:rPr lang="en-US" sz="2400" dirty="0">
                <a:latin typeface="Times" panose="02020603060405020304" pitchFamily="18" charset="0"/>
              </a:rPr>
              <a:t> </a:t>
            </a:r>
            <a:r>
              <a:rPr lang="en-US" sz="2400" dirty="0" err="1">
                <a:latin typeface="Times" panose="02020603060405020304" pitchFamily="18" charset="0"/>
              </a:rPr>
              <a:t>dışı</a:t>
            </a:r>
            <a:r>
              <a:rPr lang="en-US" sz="2400" dirty="0">
                <a:latin typeface="Times" panose="02020603060405020304" pitchFamily="18" charset="0"/>
              </a:rPr>
              <a:t> </a:t>
            </a:r>
            <a:r>
              <a:rPr lang="en-US" sz="2400" dirty="0" err="1">
                <a:latin typeface="Times" panose="02020603060405020304" pitchFamily="18" charset="0"/>
              </a:rPr>
              <a:t>kaynakların</a:t>
            </a:r>
            <a:r>
              <a:rPr lang="en-US" sz="2400" dirty="0">
                <a:latin typeface="Times" panose="02020603060405020304" pitchFamily="18" charset="0"/>
              </a:rPr>
              <a:t> </a:t>
            </a:r>
            <a:r>
              <a:rPr lang="en-US" sz="2400" dirty="0" err="1">
                <a:latin typeface="Times" panose="02020603060405020304" pitchFamily="18" charset="0"/>
              </a:rPr>
              <a:t>kullanımı</a:t>
            </a:r>
            <a:r>
              <a:rPr lang="en-US" sz="2400" dirty="0">
                <a:latin typeface="Times" panose="02020603060405020304" pitchFamily="18" charset="0"/>
              </a:rPr>
              <a:t> konusunda </a:t>
            </a:r>
            <a:r>
              <a:rPr lang="tr-TR" sz="2400" dirty="0" smtClean="0">
                <a:latin typeface="Times" panose="02020603060405020304" pitchFamily="18" charset="0"/>
              </a:rPr>
              <a:t>P</a:t>
            </a:r>
            <a:r>
              <a:rPr lang="en-US" sz="2400" dirty="0" err="1" smtClean="0">
                <a:latin typeface="Times" panose="02020603060405020304" pitchFamily="18" charset="0"/>
              </a:rPr>
              <a:t>amukkaleÜniversitesi</a:t>
            </a:r>
            <a:r>
              <a:rPr lang="en-US" sz="2400" dirty="0" smtClean="0">
                <a:latin typeface="Times" panose="02020603060405020304" pitchFamily="18" charset="0"/>
              </a:rPr>
              <a:t> </a:t>
            </a:r>
            <a:r>
              <a:rPr lang="en-US" sz="2400" dirty="0" err="1">
                <a:latin typeface="Times" panose="02020603060405020304" pitchFamily="18" charset="0"/>
              </a:rPr>
              <a:t>mali</a:t>
            </a:r>
            <a:r>
              <a:rPr lang="en-US" sz="2400" dirty="0">
                <a:latin typeface="Times" panose="02020603060405020304" pitchFamily="18" charset="0"/>
              </a:rPr>
              <a:t> </a:t>
            </a:r>
            <a:r>
              <a:rPr lang="en-US" sz="2400" dirty="0" err="1">
                <a:latin typeface="Times" panose="02020603060405020304" pitchFamily="18" charset="0"/>
              </a:rPr>
              <a:t>kaynakların</a:t>
            </a:r>
            <a:r>
              <a:rPr lang="en-US" sz="2400" dirty="0">
                <a:latin typeface="Times" panose="02020603060405020304" pitchFamily="18" charset="0"/>
              </a:rPr>
              <a:t> </a:t>
            </a:r>
            <a:r>
              <a:rPr lang="en-US" sz="2400" dirty="0" err="1">
                <a:latin typeface="Times" panose="02020603060405020304" pitchFamily="18" charset="0"/>
              </a:rPr>
              <a:t>yeterliliğinin</a:t>
            </a:r>
            <a:r>
              <a:rPr lang="en-US" sz="2400" dirty="0">
                <a:latin typeface="Times" panose="02020603060405020304" pitchFamily="18" charset="0"/>
              </a:rPr>
              <a:t> de </a:t>
            </a:r>
            <a:r>
              <a:rPr lang="en-US" sz="2400" dirty="0" err="1">
                <a:latin typeface="Times" panose="02020603060405020304" pitchFamily="18" charset="0"/>
              </a:rPr>
              <a:t>verdiği</a:t>
            </a:r>
            <a:r>
              <a:rPr lang="en-US" sz="2400" dirty="0">
                <a:latin typeface="Times" panose="02020603060405020304" pitchFamily="18" charset="0"/>
              </a:rPr>
              <a:t> </a:t>
            </a:r>
            <a:r>
              <a:rPr lang="en-US" sz="2400" dirty="0" err="1">
                <a:latin typeface="Times" panose="02020603060405020304" pitchFamily="18" charset="0"/>
              </a:rPr>
              <a:t>imkânla</a:t>
            </a:r>
            <a:r>
              <a:rPr lang="en-US" sz="2400" dirty="0">
                <a:latin typeface="Times" panose="02020603060405020304" pitchFamily="18" charset="0"/>
              </a:rPr>
              <a:t> </a:t>
            </a:r>
            <a:r>
              <a:rPr lang="en-US" sz="2400" dirty="0" err="1">
                <a:latin typeface="Times" panose="02020603060405020304" pitchFamily="18" charset="0"/>
              </a:rPr>
              <a:t>Türkiye’de</a:t>
            </a:r>
            <a:r>
              <a:rPr lang="en-US" sz="2400" dirty="0">
                <a:latin typeface="Times" panose="02020603060405020304" pitchFamily="18" charset="0"/>
              </a:rPr>
              <a:t> iyi </a:t>
            </a:r>
            <a:r>
              <a:rPr lang="en-US" sz="2400" dirty="0" err="1">
                <a:latin typeface="Times" panose="02020603060405020304" pitchFamily="18" charset="0"/>
              </a:rPr>
              <a:t>sayılabilecek</a:t>
            </a:r>
            <a:r>
              <a:rPr lang="en-US" sz="2400" dirty="0">
                <a:latin typeface="Times" panose="02020603060405020304" pitchFamily="18" charset="0"/>
              </a:rPr>
              <a:t> </a:t>
            </a:r>
            <a:r>
              <a:rPr lang="en-US" sz="2400" dirty="0" smtClean="0">
                <a:latin typeface="Times" panose="02020603060405020304" pitchFamily="18" charset="0"/>
              </a:rPr>
              <a:t>bir</a:t>
            </a:r>
            <a:r>
              <a:rPr lang="tr-TR" sz="2400" dirty="0" smtClean="0">
                <a:latin typeface="Times" panose="02020603060405020304" pitchFamily="18" charset="0"/>
              </a:rPr>
              <a:t> </a:t>
            </a:r>
            <a:r>
              <a:rPr lang="en-US" sz="2400" dirty="0" err="1" smtClean="0">
                <a:latin typeface="Times" panose="02020603060405020304" pitchFamily="18" charset="0"/>
              </a:rPr>
              <a:t>konumdadır</a:t>
            </a:r>
            <a:r>
              <a:rPr lang="en-US" sz="2400" dirty="0" smtClean="0">
                <a:latin typeface="Times" panose="02020603060405020304" pitchFamily="18" charset="0"/>
              </a:rPr>
              <a:t>.</a:t>
            </a:r>
            <a:endParaRPr lang="tr-TR" sz="2400" dirty="0" smtClean="0">
              <a:latin typeface="Times" panose="02020603060405020304" pitchFamily="18" charset="0"/>
            </a:endParaRPr>
          </a:p>
          <a:p>
            <a:endParaRPr lang="tr-TR" sz="2400" dirty="0" smtClean="0">
              <a:latin typeface="Times" panose="0202060306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>
                <a:latin typeface="Times" panose="02020603060405020304" pitchFamily="18" charset="0"/>
              </a:rPr>
              <a:t>Kurum araştırma projeleri için dış bütçe kaynaklarını TU</a:t>
            </a:r>
            <a:r>
              <a:rPr lang="tr-TR" sz="2400" dirty="0" smtClean="0">
                <a:latin typeface="Times" panose="02020603060405020304" pitchFamily="18" charset="0"/>
              </a:rPr>
              <a:t>̈BI</a:t>
            </a:r>
            <a:r>
              <a:rPr lang="tr-TR" sz="2400" dirty="0">
                <a:latin typeface="Times" panose="02020603060405020304" pitchFamily="18" charset="0"/>
              </a:rPr>
              <a:t>̇TAK, Kalkınma Ajansı, Bakanlıklar ve AB </a:t>
            </a:r>
            <a:r>
              <a:rPr lang="tr-TR" sz="2400" dirty="0" smtClean="0">
                <a:latin typeface="Times" panose="02020603060405020304" pitchFamily="18" charset="0"/>
              </a:rPr>
              <a:t>gibi projelerden</a:t>
            </a:r>
            <a:r>
              <a:rPr lang="tr-TR" sz="2400" dirty="0">
                <a:latin typeface="Times" panose="02020603060405020304" pitchFamily="18" charset="0"/>
              </a:rPr>
              <a:t>, iç bütçe kaynaklarını ise BAP, döner sermaye ve TTO üzerinden yapılan ikili </a:t>
            </a:r>
            <a:r>
              <a:rPr lang="tr-TR" sz="2400" dirty="0" smtClean="0">
                <a:latin typeface="Times" panose="02020603060405020304" pitchFamily="18" charset="0"/>
              </a:rPr>
              <a:t>işbirliği projeleri </a:t>
            </a:r>
            <a:r>
              <a:rPr lang="tr-TR" sz="2400" dirty="0">
                <a:latin typeface="Times" panose="02020603060405020304" pitchFamily="18" charset="0"/>
              </a:rPr>
              <a:t>ile sağlamaktadır.</a:t>
            </a:r>
            <a:endParaRPr lang="tr-TR" sz="2400" dirty="0" smtClean="0">
              <a:latin typeface="Times" panose="0202060306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tr-T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79614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ctrTitle"/>
          </p:nvPr>
        </p:nvSpPr>
        <p:spPr>
          <a:xfrm>
            <a:off x="685800" y="2174999"/>
            <a:ext cx="7772400" cy="1470025"/>
          </a:xfrm>
        </p:spPr>
        <p:txBody>
          <a:bodyPr/>
          <a:lstStyle/>
          <a:p>
            <a:r>
              <a:rPr lang="tr-TR" sz="2600" dirty="0" smtClean="0"/>
              <a:t>Bulunmamaktadır.</a:t>
            </a:r>
            <a:endParaRPr lang="tr-TR" sz="26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2017KRM004-PAÜ </a:t>
            </a:r>
            <a:r>
              <a:rPr lang="en-US" dirty="0" err="1" smtClean="0"/>
              <a:t>KalSİS</a:t>
            </a:r>
            <a:r>
              <a:rPr lang="en-US" dirty="0" smtClean="0"/>
              <a:t> </a:t>
            </a:r>
            <a:r>
              <a:rPr lang="en-US" dirty="0" err="1" smtClean="0"/>
              <a:t>Projesi</a:t>
            </a:r>
            <a:r>
              <a:rPr lang="en-US" dirty="0" smtClean="0"/>
              <a:t> </a:t>
            </a:r>
            <a:r>
              <a:rPr lang="en-US" dirty="0" err="1" smtClean="0"/>
              <a:t>Eğitimleri</a:t>
            </a:r>
            <a:r>
              <a:rPr lang="en-US" dirty="0" smtClean="0"/>
              <a:t>, 0</a:t>
            </a:r>
            <a:r>
              <a:rPr lang="tr-TR" dirty="0" smtClean="0"/>
              <a:t>9</a:t>
            </a:r>
            <a:r>
              <a:rPr lang="en-US" dirty="0" smtClean="0"/>
              <a:t> </a:t>
            </a:r>
            <a:r>
              <a:rPr lang="en-US" dirty="0" err="1" smtClean="0"/>
              <a:t>Mayıs</a:t>
            </a:r>
            <a:r>
              <a:rPr lang="en-US" dirty="0" smtClean="0"/>
              <a:t> 2019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>
          <a:xfrm>
            <a:off x="2722087" y="476672"/>
            <a:ext cx="3849313" cy="50827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en-US" sz="2400" kern="0" dirty="0" smtClean="0">
                <a:solidFill>
                  <a:srgbClr val="A50021"/>
                </a:solidFill>
              </a:rPr>
              <a:t>Stratejik Plan 2019-2023</a:t>
            </a:r>
            <a:endParaRPr lang="en-US" altLang="en-US" sz="2000" kern="0" dirty="0" smtClean="0">
              <a:solidFill>
                <a:srgbClr val="A500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227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626700" y="6563949"/>
            <a:ext cx="4040088" cy="280119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2017KRM004-PAÜ </a:t>
            </a:r>
            <a:r>
              <a:rPr lang="en-US" dirty="0" err="1" smtClean="0"/>
              <a:t>KalSİS</a:t>
            </a:r>
            <a:r>
              <a:rPr lang="en-US" dirty="0" smtClean="0"/>
              <a:t> </a:t>
            </a:r>
            <a:r>
              <a:rPr lang="en-US" dirty="0" err="1" smtClean="0"/>
              <a:t>Projesi</a:t>
            </a:r>
            <a:r>
              <a:rPr lang="en-US" dirty="0" smtClean="0"/>
              <a:t> </a:t>
            </a:r>
            <a:r>
              <a:rPr lang="en-US" dirty="0" err="1" smtClean="0"/>
              <a:t>Eğitimleri</a:t>
            </a:r>
            <a:r>
              <a:rPr lang="en-US" dirty="0" smtClean="0"/>
              <a:t>, 0</a:t>
            </a:r>
            <a:r>
              <a:rPr lang="tr-TR" dirty="0" smtClean="0"/>
              <a:t>9</a:t>
            </a:r>
            <a:r>
              <a:rPr lang="en-US" dirty="0" smtClean="0"/>
              <a:t> </a:t>
            </a:r>
            <a:r>
              <a:rPr lang="en-US" dirty="0" err="1" smtClean="0"/>
              <a:t>Mayıs</a:t>
            </a:r>
            <a:r>
              <a:rPr lang="en-US" dirty="0" smtClean="0"/>
              <a:t> 2019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>
          <a:xfrm>
            <a:off x="2411760" y="548680"/>
            <a:ext cx="3849313" cy="50827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en-US" sz="2400" kern="0" dirty="0" smtClean="0">
                <a:solidFill>
                  <a:srgbClr val="A50021"/>
                </a:solidFill>
              </a:rPr>
              <a:t>Hizmet Envanteri</a:t>
            </a:r>
            <a:endParaRPr lang="en-US" altLang="en-US" sz="2000" kern="0" dirty="0" smtClean="0">
              <a:solidFill>
                <a:srgbClr val="A50021"/>
              </a:solidFill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2"/>
          <a:srcRect t="-2558" r="8642" b="2558"/>
          <a:stretch/>
        </p:blipFill>
        <p:spPr>
          <a:xfrm>
            <a:off x="755576" y="1076322"/>
            <a:ext cx="7920880" cy="509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6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sz="2600" dirty="0" smtClean="0"/>
              <a:t>Bulunmamaktadır.</a:t>
            </a:r>
            <a:endParaRPr lang="tr-TR" sz="26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2017KRM004-PAÜ </a:t>
            </a:r>
            <a:r>
              <a:rPr lang="en-US" dirty="0" err="1" smtClean="0"/>
              <a:t>KalSİS</a:t>
            </a:r>
            <a:r>
              <a:rPr lang="en-US" dirty="0" smtClean="0"/>
              <a:t> </a:t>
            </a:r>
            <a:r>
              <a:rPr lang="en-US" dirty="0" err="1" smtClean="0"/>
              <a:t>Projesi</a:t>
            </a:r>
            <a:r>
              <a:rPr lang="en-US" dirty="0" smtClean="0"/>
              <a:t> </a:t>
            </a:r>
            <a:r>
              <a:rPr lang="en-US" dirty="0" err="1" smtClean="0"/>
              <a:t>Eğitimleri</a:t>
            </a:r>
            <a:r>
              <a:rPr lang="en-US" dirty="0" smtClean="0"/>
              <a:t>, 0</a:t>
            </a:r>
            <a:r>
              <a:rPr lang="tr-TR" dirty="0" smtClean="0"/>
              <a:t>9</a:t>
            </a:r>
            <a:r>
              <a:rPr lang="en-US" dirty="0" smtClean="0"/>
              <a:t> </a:t>
            </a:r>
            <a:r>
              <a:rPr lang="en-US" dirty="0" err="1" smtClean="0"/>
              <a:t>Mayıs</a:t>
            </a:r>
            <a:r>
              <a:rPr lang="en-US" dirty="0" smtClean="0"/>
              <a:t> 2019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>
          <a:xfrm>
            <a:off x="2722087" y="476672"/>
            <a:ext cx="3849313" cy="50827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en-US" sz="2400" kern="0" dirty="0">
                <a:solidFill>
                  <a:srgbClr val="A50021"/>
                </a:solidFill>
              </a:rPr>
              <a:t>Hizmet Standartları</a:t>
            </a:r>
            <a:endParaRPr lang="en-US" altLang="en-US" sz="2000" kern="0" dirty="0">
              <a:solidFill>
                <a:srgbClr val="A500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373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626700" y="6563949"/>
            <a:ext cx="4040088" cy="280119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2017KRM004-PAÜ </a:t>
            </a:r>
            <a:r>
              <a:rPr lang="en-US" dirty="0" err="1" smtClean="0"/>
              <a:t>KalSİS</a:t>
            </a:r>
            <a:r>
              <a:rPr lang="en-US" dirty="0" smtClean="0"/>
              <a:t> </a:t>
            </a:r>
            <a:r>
              <a:rPr lang="en-US" dirty="0" err="1" smtClean="0"/>
              <a:t>Projesi</a:t>
            </a:r>
            <a:r>
              <a:rPr lang="en-US" dirty="0" smtClean="0"/>
              <a:t> </a:t>
            </a:r>
            <a:r>
              <a:rPr lang="en-US" dirty="0" err="1" smtClean="0"/>
              <a:t>Eğitimleri</a:t>
            </a:r>
            <a:r>
              <a:rPr lang="en-US" dirty="0" smtClean="0"/>
              <a:t>, 0</a:t>
            </a:r>
            <a:r>
              <a:rPr lang="tr-TR" dirty="0" smtClean="0"/>
              <a:t>9</a:t>
            </a:r>
            <a:r>
              <a:rPr lang="en-US" dirty="0" smtClean="0"/>
              <a:t> </a:t>
            </a:r>
            <a:r>
              <a:rPr lang="en-US" dirty="0" err="1" smtClean="0"/>
              <a:t>Mayıs</a:t>
            </a:r>
            <a:r>
              <a:rPr lang="en-US" dirty="0" smtClean="0"/>
              <a:t> 2019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>
          <a:xfrm>
            <a:off x="875561" y="325029"/>
            <a:ext cx="7542365" cy="50827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en-US" sz="2400" kern="0" dirty="0" smtClean="0">
                <a:solidFill>
                  <a:srgbClr val="A50021"/>
                </a:solidFill>
              </a:rPr>
              <a:t>Kamu İç Kontrol Standartları</a:t>
            </a:r>
            <a:endParaRPr lang="en-US" altLang="en-US" sz="2000" kern="0" dirty="0" smtClean="0">
              <a:solidFill>
                <a:srgbClr val="A5002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923111"/>
            <a:ext cx="5936599" cy="5576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242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50788" y="6118372"/>
            <a:ext cx="78536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 dirty="0" err="1" smtClean="0"/>
              <a:t>Warren</a:t>
            </a:r>
            <a:r>
              <a:rPr lang="tr-TR" sz="1200" dirty="0" smtClean="0"/>
              <a:t> </a:t>
            </a:r>
            <a:r>
              <a:rPr lang="tr-TR" sz="1200" dirty="0" err="1" smtClean="0"/>
              <a:t>Alford</a:t>
            </a:r>
            <a:r>
              <a:rPr lang="tr-TR" sz="1200" dirty="0" smtClean="0"/>
              <a:t> </a:t>
            </a:r>
            <a:r>
              <a:rPr lang="en-US" sz="1200" b="1" dirty="0"/>
              <a:t>ISO 9001:2015 Leadership Commitment and Top </a:t>
            </a:r>
            <a:r>
              <a:rPr lang="en-US" sz="1200" b="1" dirty="0" smtClean="0"/>
              <a:t>Management</a:t>
            </a:r>
            <a:r>
              <a:rPr lang="tr-TR" sz="1200" b="1" dirty="0" smtClean="0"/>
              <a:t> </a:t>
            </a:r>
          </a:p>
          <a:p>
            <a:r>
              <a:rPr lang="tr-TR" sz="1200" dirty="0"/>
              <a:t>https://www.warrenalford.com/video/iso-9001-2015-leadership-and-top-management-commitment.mp4</a:t>
            </a: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395536" y="190572"/>
            <a:ext cx="8604448" cy="122245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altLang="en-US" sz="2800" kern="0" dirty="0" smtClean="0">
                <a:solidFill>
                  <a:srgbClr val="A50021"/>
                </a:solidFill>
              </a:rPr>
              <a:t>İyileştirme süreci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altLang="en-US" sz="2800" kern="0" dirty="0" smtClean="0">
                <a:solidFill>
                  <a:srgbClr val="A50021"/>
                </a:solidFill>
              </a:rPr>
              <a:t>Planla-Uygula-Kontrol et-Önlem al</a:t>
            </a:r>
            <a:endParaRPr lang="en-US" altLang="en-US" sz="2800" kern="0" dirty="0" smtClean="0">
              <a:solidFill>
                <a:srgbClr val="A50021"/>
              </a:solidFill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3131840" y="1921211"/>
            <a:ext cx="3486150" cy="3322637"/>
            <a:chOff x="5562600" y="2171700"/>
            <a:chExt cx="4572000" cy="4114800"/>
          </a:xfrm>
        </p:grpSpPr>
        <p:sp>
          <p:nvSpPr>
            <p:cNvPr id="7" name="Oval 2"/>
            <p:cNvSpPr>
              <a:spLocks noChangeArrowheads="1"/>
            </p:cNvSpPr>
            <p:nvPr/>
          </p:nvSpPr>
          <p:spPr bwMode="auto">
            <a:xfrm>
              <a:off x="6172617" y="2704481"/>
              <a:ext cx="3199983" cy="28958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tr-TR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tr-TR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PUKÖ</a:t>
              </a:r>
              <a:endPara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8534400" y="3314700"/>
              <a:ext cx="1600200" cy="14478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>
                  <a:solidFill>
                    <a:srgbClr val="404040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600">
                  <a:solidFill>
                    <a:srgbClr val="404040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400">
                  <a:solidFill>
                    <a:srgbClr val="404040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tr-TR" altLang="en-US">
                  <a:solidFill>
                    <a:schemeClr val="tx1"/>
                  </a:solidFill>
                  <a:latin typeface="Times New Roman" panose="02020603050405020304" pitchFamily="18" charset="0"/>
                </a:rPr>
                <a:t>Uygula</a:t>
              </a:r>
              <a:endParaRPr lang="en-US" altLang="en-US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7009568" y="4839537"/>
              <a:ext cx="1601032" cy="1446963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tr-TR" dirty="0"/>
                <a:t>Kontrol </a:t>
              </a:r>
            </a:p>
            <a:p>
              <a:pPr algn="ctr" eaLnBrk="0" hangingPunct="0">
                <a:defRPr/>
              </a:pPr>
              <a:r>
                <a:rPr lang="tr-TR" dirty="0" smtClean="0"/>
                <a:t>Et</a:t>
              </a:r>
              <a:endParaRPr lang="en-US" dirty="0"/>
            </a:p>
          </p:txBody>
        </p:sp>
        <p:sp>
          <p:nvSpPr>
            <p:cNvPr id="10" name="Oval 9"/>
            <p:cNvSpPr>
              <a:spLocks noChangeArrowheads="1"/>
            </p:cNvSpPr>
            <p:nvPr/>
          </p:nvSpPr>
          <p:spPr bwMode="auto">
            <a:xfrm>
              <a:off x="6934200" y="2171700"/>
              <a:ext cx="1600200" cy="14478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>
                  <a:solidFill>
                    <a:srgbClr val="404040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600">
                  <a:solidFill>
                    <a:srgbClr val="404040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400">
                  <a:solidFill>
                    <a:srgbClr val="404040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tr-TR" altLang="en-US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Planla</a:t>
              </a:r>
              <a:endParaRPr lang="en-US" altLang="en-US" b="1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>
              <a:off x="8686800" y="2857500"/>
              <a:ext cx="304800" cy="30480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 flipH="1">
              <a:off x="8839200" y="4838700"/>
              <a:ext cx="228600" cy="38100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12"/>
            <p:cNvSpPr>
              <a:spLocks noChangeShapeType="1"/>
            </p:cNvSpPr>
            <p:nvPr/>
          </p:nvSpPr>
          <p:spPr bwMode="auto">
            <a:xfrm rot="11415646" flipH="1">
              <a:off x="6475413" y="2863850"/>
              <a:ext cx="304800" cy="38100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13"/>
            <p:cNvSpPr>
              <a:spLocks noChangeShapeType="1"/>
            </p:cNvSpPr>
            <p:nvPr/>
          </p:nvSpPr>
          <p:spPr bwMode="auto">
            <a:xfrm flipH="1" flipV="1">
              <a:off x="6477000" y="4914900"/>
              <a:ext cx="304800" cy="30480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Oval 15"/>
            <p:cNvSpPr>
              <a:spLocks noChangeArrowheads="1"/>
            </p:cNvSpPr>
            <p:nvPr/>
          </p:nvSpPr>
          <p:spPr bwMode="auto">
            <a:xfrm>
              <a:off x="6934200" y="2171700"/>
              <a:ext cx="1600200" cy="14478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>
                  <a:solidFill>
                    <a:srgbClr val="404040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600">
                  <a:solidFill>
                    <a:srgbClr val="404040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400">
                  <a:solidFill>
                    <a:srgbClr val="404040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tr-TR" altLang="en-US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Planla</a:t>
              </a:r>
              <a:endPara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562600" y="3314700"/>
              <a:ext cx="1600200" cy="1447800"/>
            </a:xfrm>
            <a:prstGeom prst="ellipse">
              <a:avLst/>
            </a:prstGeom>
            <a:solidFill>
              <a:srgbClr val="00E7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>
                  <a:solidFill>
                    <a:srgbClr val="404040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600">
                  <a:solidFill>
                    <a:srgbClr val="404040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400">
                  <a:solidFill>
                    <a:srgbClr val="404040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tr-TR" altLang="en-US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Önlem al-</a:t>
              </a:r>
            </a:p>
            <a:p>
              <a:pPr algn="ctr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tr-TR" altLang="en-US" sz="2000" dirty="0" smtClean="0">
                  <a:solidFill>
                    <a:schemeClr val="tx1"/>
                  </a:solidFill>
                  <a:latin typeface="Times New Roman" panose="02020603050405020304" pitchFamily="18" charset="0"/>
                </a:rPr>
                <a:t>Değiştir</a:t>
              </a:r>
              <a:endPara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6503537" y="1574891"/>
            <a:ext cx="2320597" cy="160043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sz="1400" b="1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Planlamada: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Politika belirlenir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Hedefler tanımlanır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Riskler belirlenir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Risk temelli kalite planlanır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Kaynaklar sağlanır</a:t>
            </a:r>
            <a:endParaRPr lang="en-US" sz="1400" dirty="0">
              <a:solidFill>
                <a:srgbClr val="0033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88559" y="4288440"/>
            <a:ext cx="2615889" cy="160043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sz="1400" b="1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Uygulama sırasında: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400" dirty="0" err="1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Operasyonel</a:t>
            </a:r>
            <a:r>
              <a:rPr lang="tr-TR" sz="14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(İş) süreçler uygulanır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İndikatörlere göre ölçümler yapılır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Riskler gözlenir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Ürün ve hizmet sağlanır</a:t>
            </a:r>
            <a:endParaRPr lang="en-US" sz="1400" dirty="0">
              <a:solidFill>
                <a:srgbClr val="0033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65043" y="4207192"/>
            <a:ext cx="2615889" cy="160043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sz="1400" b="1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Kontrol sırasında: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Denetimler/değerlendirmeler yapılır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Hedeflere/şartlara erişim durumu kanıtlanır: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tr-TR" sz="1400" dirty="0" err="1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Validasyonlar</a:t>
            </a:r>
            <a:endParaRPr lang="tr-TR" sz="1400" dirty="0" smtClean="0">
              <a:solidFill>
                <a:srgbClr val="0033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tr-TR" sz="1400" dirty="0" err="1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Verifikasyonlar</a:t>
            </a:r>
            <a:endParaRPr lang="en-US" sz="1400" dirty="0">
              <a:solidFill>
                <a:srgbClr val="0033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0187" y="1769373"/>
            <a:ext cx="2615889" cy="138499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sz="1400" b="1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Önlem al veya değiştirme aşamasında: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Sürekli iyileştirme için değişiklikler planlanır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Önleyici faaliyetler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Düzeltici faaliyetler planlanır</a:t>
            </a:r>
            <a:endParaRPr lang="en-US" sz="1400" dirty="0">
              <a:solidFill>
                <a:srgbClr val="0033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819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rsayılan Tasarım">
  <a:themeElements>
    <a:clrScheme name="Varsayılan Tasarı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2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arsayılan Tasarı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28750</TotalTime>
  <Words>1120</Words>
  <Application>Microsoft Office PowerPoint</Application>
  <PresentationFormat>On-screen Show (4:3)</PresentationFormat>
  <Paragraphs>245</Paragraphs>
  <Slides>30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Arial</vt:lpstr>
      <vt:lpstr>Calibri</vt:lpstr>
      <vt:lpstr>Calibri Light</vt:lpstr>
      <vt:lpstr>Tahoma</vt:lpstr>
      <vt:lpstr>Times</vt:lpstr>
      <vt:lpstr>Times New Roman</vt:lpstr>
      <vt:lpstr>Varsayılan Tasarım</vt:lpstr>
      <vt:lpstr>Custom Design</vt:lpstr>
      <vt:lpstr> Süreç Dokümantasyonu Eğitimi  (Destek Süreçler) Finansal Kaynakların Yönetimi Süreci</vt:lpstr>
      <vt:lpstr>“En iyi süreç tanımlamayı ve dokümantasyonunu  işi yapan oluşturur»</vt:lpstr>
      <vt:lpstr>PowerPoint Presentation</vt:lpstr>
      <vt:lpstr>PowerPoint Presentation</vt:lpstr>
      <vt:lpstr>Bulunmamaktadır.</vt:lpstr>
      <vt:lpstr>PowerPoint Presentation</vt:lpstr>
      <vt:lpstr>Bulunmamaktadır.</vt:lpstr>
      <vt:lpstr>PowerPoint Presentation</vt:lpstr>
      <vt:lpstr>PowerPoint Presentation</vt:lpstr>
      <vt:lpstr>SIPOC Diyagramı</vt:lpstr>
      <vt:lpstr>CATWOE Analizi</vt:lpstr>
      <vt:lpstr>Grup çalışması SIPOC Diyagramı CATWOE Analizi</vt:lpstr>
      <vt:lpstr>SIPOC Diyagramının Hazırlanması</vt:lpstr>
      <vt:lpstr>CATWOE Analizi</vt:lpstr>
      <vt:lpstr>Örnek Çalışma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Vazoaktif Moleküller</dc:title>
  <dc:creator>Diler Aslan</dc:creator>
  <cp:lastModifiedBy>Diler Aslan</cp:lastModifiedBy>
  <cp:revision>2267</cp:revision>
  <cp:lastPrinted>2013-09-24T10:22:21Z</cp:lastPrinted>
  <dcterms:created xsi:type="dcterms:W3CDTF">2003-01-15T18:41:07Z</dcterms:created>
  <dcterms:modified xsi:type="dcterms:W3CDTF">2019-05-10T11:26:24Z</dcterms:modified>
</cp:coreProperties>
</file>