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864" r:id="rId3"/>
    <p:sldId id="949" r:id="rId4"/>
    <p:sldId id="1003" r:id="rId5"/>
    <p:sldId id="1007" r:id="rId6"/>
    <p:sldId id="1009" r:id="rId7"/>
    <p:sldId id="1014" r:id="rId8"/>
    <p:sldId id="1015" r:id="rId9"/>
    <p:sldId id="1010" r:id="rId10"/>
    <p:sldId id="1011" r:id="rId11"/>
    <p:sldId id="1012" r:id="rId12"/>
    <p:sldId id="1013" r:id="rId13"/>
    <p:sldId id="978" r:id="rId14"/>
    <p:sldId id="979" r:id="rId15"/>
    <p:sldId id="996" r:id="rId16"/>
    <p:sldId id="1001" r:id="rId17"/>
    <p:sldId id="1002" r:id="rId18"/>
    <p:sldId id="1028" r:id="rId19"/>
    <p:sldId id="1016" r:id="rId20"/>
    <p:sldId id="1017" r:id="rId21"/>
    <p:sldId id="1018" r:id="rId22"/>
    <p:sldId id="1019" r:id="rId23"/>
    <p:sldId id="1020" r:id="rId24"/>
    <p:sldId id="1021" r:id="rId25"/>
    <p:sldId id="1022" r:id="rId26"/>
    <p:sldId id="1023" r:id="rId27"/>
    <p:sldId id="1024" r:id="rId28"/>
    <p:sldId id="1025" r:id="rId29"/>
    <p:sldId id="1026" r:id="rId30"/>
    <p:sldId id="1027" r:id="rId31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181A72"/>
    <a:srgbClr val="DCF0C6"/>
    <a:srgbClr val="1216AE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542" cy="498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777037" y="0"/>
            <a:ext cx="2890542" cy="498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91028-B62A-4D67-A9F4-E05B2873C4ED}" type="datetimeFigureOut">
              <a:rPr lang="tr-TR" smtClean="0"/>
              <a:t>10.05.2019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428429"/>
            <a:ext cx="2890542" cy="498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777037" y="9428429"/>
            <a:ext cx="2890542" cy="498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36723-7DE1-47FB-80D5-357C6EDE83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11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542" cy="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37" y="1"/>
            <a:ext cx="2890542" cy="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513" y="4715922"/>
            <a:ext cx="5334062" cy="44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430"/>
            <a:ext cx="2890542" cy="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37" y="9428430"/>
            <a:ext cx="2890542" cy="49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199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74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85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133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08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Paydaşların </a:t>
            </a:r>
            <a:r>
              <a:rPr lang="tr-TR" altLang="en-US" sz="3600" dirty="0">
                <a:solidFill>
                  <a:srgbClr val="A50021"/>
                </a:solidFill>
              </a:rPr>
              <a:t>Yönetimi </a:t>
            </a:r>
            <a:r>
              <a:rPr lang="tr-TR" altLang="en-US" sz="3600" dirty="0" smtClean="0">
                <a:solidFill>
                  <a:srgbClr val="A50021"/>
                </a:solidFill>
              </a:rPr>
              <a:t>Süreci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3568" y="3284984"/>
            <a:ext cx="7750969" cy="28162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endParaRPr lang="tr-TR" altLang="en-US" sz="2800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800" dirty="0" err="1" smtClean="0">
                <a:solidFill>
                  <a:schemeClr val="accent2"/>
                </a:solidFill>
              </a:rPr>
              <a:t>Öğr</a:t>
            </a:r>
            <a:r>
              <a:rPr lang="tr-TR" altLang="en-US" sz="2800" dirty="0">
                <a:solidFill>
                  <a:schemeClr val="accent2"/>
                </a:solidFill>
              </a:rPr>
              <a:t>. Gör. </a:t>
            </a:r>
            <a:r>
              <a:rPr lang="tr-TR" altLang="en-US" sz="2800" dirty="0" smtClean="0">
                <a:solidFill>
                  <a:schemeClr val="accent2"/>
                </a:solidFill>
              </a:rPr>
              <a:t>Mesut Aydınlı</a:t>
            </a:r>
            <a:endParaRPr lang="tr-TR" altLang="en-US" sz="2800" dirty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tr-TR" altLang="en-US" sz="2400" dirty="0">
                <a:solidFill>
                  <a:schemeClr val="accent2"/>
                </a:solidFill>
              </a:rPr>
              <a:t>PAÜ Kalite Yönetimi ve Veri Değerlendirme (KAVDEM) Uygulama ve Araştırma Merkezi</a:t>
            </a: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2757" y="6467155"/>
            <a:ext cx="4069432" cy="280119"/>
          </a:xfrm>
        </p:spPr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Eylül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16760"/>
              </p:ext>
            </p:extLst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" y="5282795"/>
            <a:ext cx="8952695" cy="110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5496" y="5095874"/>
            <a:ext cx="3816424" cy="153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5079305"/>
            <a:ext cx="3447554" cy="203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5496" y="5282795"/>
            <a:ext cx="8919858" cy="1107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2768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smtClean="0">
                <a:solidFill>
                  <a:srgbClr val="A50021"/>
                </a:solidFill>
                <a:latin typeface="+mj-lt"/>
              </a:rPr>
              <a:t>Örnek Çalışma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9" y="1155583"/>
            <a:ext cx="8782501" cy="454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959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221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0" y="1136532"/>
            <a:ext cx="8757100" cy="4584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04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75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9" y="1127006"/>
            <a:ext cx="8769801" cy="4603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494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01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5" y="1158758"/>
            <a:ext cx="8763450" cy="4540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53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155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0" y="1104780"/>
            <a:ext cx="8744399" cy="4648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66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42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Kongre Kültür Merkezi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1115616" y="1844824"/>
          <a:ext cx="7488832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Organizasyon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Talep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Gerçekleştirme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Sağlık Kültür Ve Spor Daire Başkanlığı 2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899592" y="1340771"/>
          <a:ext cx="7848872" cy="4968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Topluluk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Etkinlikleri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Kzö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Çalışma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Takibi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Ücret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Ödeme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Doğrudan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Temin Mal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Balık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Kurumu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Tedarik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Harcırah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Ödeme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Kzö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Seçimi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İşe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Başlama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Mediko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Yemek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Bursu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İşlemleri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Yeni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Topluluk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Kurulum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01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46707"/>
              </p:ext>
            </p:extLst>
          </p:nvPr>
        </p:nvGraphicFramePr>
        <p:xfrm>
          <a:off x="554211" y="1442113"/>
          <a:ext cx="8362950" cy="4618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62950">
                  <a:extLst>
                    <a:ext uri="{9D8B030D-6E8A-4147-A177-3AD203B41FA5}">
                      <a16:colId xmlns:a16="http://schemas.microsoft.com/office/drawing/2014/main" val="351148647"/>
                    </a:ext>
                  </a:extLst>
                </a:gridCol>
              </a:tblGrid>
              <a:tr h="3999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 Kalite Güvence Sistemi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 Kalite Komisyonunun faaliyetleri</a:t>
                      </a:r>
                    </a:p>
                    <a:p>
                      <a:pPr marL="46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 Kalite kültürünü yaygınlaştırma amacıyla ilgili yılda kurumunuzca   düzenlenen toplantı, </a:t>
                      </a:r>
                      <a:r>
                        <a:rPr lang="tr-T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çalıştay</a:t>
                      </a: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vb. faaliyet sayısı</a:t>
                      </a:r>
                    </a:p>
                    <a:p>
                      <a:pPr marL="46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 Kurumun iç paydaşlarının kurumun yürüttüğü kalite güvencesi çalışmalarından memnuniyet oranı (% olarak)</a:t>
                      </a:r>
                    </a:p>
                    <a:p>
                      <a:pPr marL="46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 Kurumun dış paydaşlarının kurumun yürüttüğü kalite güvencesi çalışmalarından memnuniyet oranı (% olarak)</a:t>
                      </a:r>
                    </a:p>
                    <a:p>
                      <a:pPr marL="46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 Kurumun iç paydaşları ile kalite süreçleri kapsamında gerçekleştirdiği yıllık geribildirim ve değerlendirme toplantılarının sayısı</a:t>
                      </a:r>
                    </a:p>
                    <a:p>
                      <a:pPr marL="468000"/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 Kurumun dış paydaşları ile kalite süreçleri kapsamında gerçekleştirdiği yıllık geribildirim ve değerlendirme toplantılarının sayısı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4" marR="3044" marT="3044" marB="0"/>
                </a:tc>
                <a:extLst>
                  <a:ext uri="{0D108BD9-81ED-4DB2-BD59-A6C34878D82A}">
                    <a16:rowId xmlns:a16="http://schemas.microsoft.com/office/drawing/2014/main" val="870939209"/>
                  </a:ext>
                </a:extLst>
              </a:tr>
              <a:tr h="27409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775907651"/>
                  </a:ext>
                </a:extLst>
              </a:tr>
              <a:tr h="27409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82180" marR="3044" marT="3044" marB="0"/>
                </a:tc>
                <a:extLst>
                  <a:ext uri="{0D108BD9-81ED-4DB2-BD59-A6C34878D82A}">
                    <a16:rowId xmlns:a16="http://schemas.microsoft.com/office/drawing/2014/main" val="1020933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83568" y="1435580"/>
            <a:ext cx="8003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 politikasının iç ve dış paydaşlara yayılımı, benimsenmesi,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Araştırma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geliştirme süreçlerine dış paydaş katılımlarının sağlanması ve sistematik toplantıların sürdürülmesi,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Bölge, ülke ve dünya ekonomisine katkı düzeylerinin izlenmesi ve değerlendirilmesi,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Dış paydaş katılımlı Üniversite Danışma Kurulunun oluşturulması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21" y="1011815"/>
            <a:ext cx="8019058" cy="52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659733" y="1124744"/>
            <a:ext cx="7860732" cy="5339023"/>
            <a:chOff x="659733" y="1124744"/>
            <a:chExt cx="7860732" cy="5339023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9" y="1124744"/>
              <a:ext cx="7836896" cy="3456384"/>
            </a:xfrm>
            <a:prstGeom prst="rect">
              <a:avLst/>
            </a:prstGeom>
          </p:spPr>
        </p:pic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733" y="4536761"/>
              <a:ext cx="7860732" cy="1927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3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8" y="1154365"/>
            <a:ext cx="8336670" cy="51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Envanteri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72983"/>
            <a:ext cx="8985757" cy="43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08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19854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93" y="1029115"/>
            <a:ext cx="8330902" cy="55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29938</TotalTime>
  <Words>948</Words>
  <Application>Microsoft Office PowerPoint</Application>
  <PresentationFormat>On-screen Show (4:3)</PresentationFormat>
  <Paragraphs>207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Times New Roman</vt:lpstr>
      <vt:lpstr>Varsayılan Tasarım</vt:lpstr>
      <vt:lpstr>Custom Design</vt:lpstr>
      <vt:lpstr>Süreç Dokümantasyonu Eğitimi Paydaşların Yönetimi Süreci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Örnek Çalışma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2274</cp:revision>
  <cp:lastPrinted>2019-05-09T10:39:18Z</cp:lastPrinted>
  <dcterms:created xsi:type="dcterms:W3CDTF">2003-01-15T18:41:07Z</dcterms:created>
  <dcterms:modified xsi:type="dcterms:W3CDTF">2019-05-10T11:29:28Z</dcterms:modified>
</cp:coreProperties>
</file>