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754" r:id="rId4"/>
    <p:sldId id="787" r:id="rId5"/>
    <p:sldId id="788" r:id="rId6"/>
    <p:sldId id="822" r:id="rId7"/>
    <p:sldId id="823" r:id="rId8"/>
    <p:sldId id="858" r:id="rId9"/>
    <p:sldId id="859" r:id="rId10"/>
    <p:sldId id="860" r:id="rId11"/>
    <p:sldId id="824" r:id="rId12"/>
    <p:sldId id="861" r:id="rId13"/>
    <p:sldId id="782" r:id="rId14"/>
    <p:sldId id="789" r:id="rId15"/>
    <p:sldId id="826" r:id="rId16"/>
    <p:sldId id="827" r:id="rId17"/>
    <p:sldId id="828" r:id="rId18"/>
    <p:sldId id="829" r:id="rId19"/>
    <p:sldId id="830" r:id="rId20"/>
    <p:sldId id="832" r:id="rId21"/>
    <p:sldId id="834" r:id="rId22"/>
    <p:sldId id="835" r:id="rId23"/>
    <p:sldId id="836" r:id="rId24"/>
    <p:sldId id="833" r:id="rId25"/>
    <p:sldId id="837" r:id="rId26"/>
    <p:sldId id="838" r:id="rId27"/>
    <p:sldId id="839" r:id="rId28"/>
    <p:sldId id="840" r:id="rId29"/>
    <p:sldId id="844" r:id="rId30"/>
    <p:sldId id="845" r:id="rId31"/>
    <p:sldId id="862" r:id="rId32"/>
    <p:sldId id="863" r:id="rId33"/>
    <p:sldId id="849" r:id="rId34"/>
    <p:sldId id="848" r:id="rId35"/>
    <p:sldId id="851" r:id="rId36"/>
    <p:sldId id="852" r:id="rId37"/>
    <p:sldId id="856" r:id="rId38"/>
    <p:sldId id="853" r:id="rId39"/>
    <p:sldId id="854" r:id="rId40"/>
    <p:sldId id="791" r:id="rId41"/>
    <p:sldId id="742" r:id="rId42"/>
    <p:sldId id="766" r:id="rId43"/>
    <p:sldId id="779" r:id="rId44"/>
    <p:sldId id="857" r:id="rId45"/>
    <p:sldId id="855" r:id="rId46"/>
    <p:sldId id="435" r:id="rId4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C6"/>
    <a:srgbClr val="181A72"/>
    <a:srgbClr val="333399"/>
    <a:srgbClr val="1216AE"/>
    <a:srgbClr val="FFCCFF"/>
    <a:srgbClr val="0066FF"/>
    <a:srgbClr val="A50021"/>
    <a:srgbClr val="A3FBFB"/>
    <a:srgbClr val="00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0493" autoAdjust="0"/>
  </p:normalViewPr>
  <p:slideViewPr>
    <p:cSldViewPr>
      <p:cViewPr varScale="1">
        <p:scale>
          <a:sx n="88" d="100"/>
          <a:sy n="88" d="100"/>
        </p:scale>
        <p:origin x="165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Araştırma fonu sağlanır </a:t>
          </a:r>
          <a:endParaRPr lang="en-US" sz="14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4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400" dirty="0" smtClean="0">
              <a:solidFill>
                <a:schemeClr val="tx1"/>
              </a:solidFill>
            </a:rPr>
            <a:t>Araştırma yapılır</a:t>
          </a:r>
          <a:endParaRPr lang="en-US" sz="14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Araştırma planı  yaratılır</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Sonuçları yayılır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LinFactNeighborX="24871" custLinFactNeighborY="-4786">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LinFactNeighborX="24871">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LinFactNeighborX="24871">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LinFactNeighborX="5837" custLinFactNeighborY="336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DCF0C6"/>
        </a:solidFill>
      </dgm:spPr>
      <dgm:t>
        <a:bodyPr/>
        <a:lstStyle/>
        <a:p>
          <a:r>
            <a:rPr lang="tr-TR" sz="1200" dirty="0" smtClean="0">
              <a:solidFill>
                <a:schemeClr val="bg1">
                  <a:lumMod val="75000"/>
                </a:schemeClr>
              </a:solidFill>
            </a:rPr>
            <a:t>Kayıt duyuru işlemleri</a:t>
          </a:r>
          <a:endParaRPr lang="en-US" sz="1200" dirty="0">
            <a:solidFill>
              <a:schemeClr val="bg1">
                <a:lumMod val="75000"/>
              </a:schemeClr>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DCF0C6"/>
        </a:solidFill>
      </dgm:spPr>
      <dgm:t>
        <a:bodyPr/>
        <a:lstStyle/>
        <a:p>
          <a:r>
            <a:rPr lang="tr-TR" sz="1200" dirty="0" smtClean="0">
              <a:solidFill>
                <a:schemeClr val="bg1">
                  <a:lumMod val="75000"/>
                </a:schemeClr>
              </a:solidFill>
            </a:rPr>
            <a:t>Öğrencinin programı düzenlenir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DCF0C6"/>
        </a:solidFill>
      </dgm:spPr>
      <dgm:t>
        <a:bodyPr/>
        <a:lstStyle/>
        <a:p>
          <a:r>
            <a:rPr lang="tr-TR" sz="1200" dirty="0" smtClean="0">
              <a:solidFill>
                <a:schemeClr val="bg1">
                  <a:lumMod val="75000"/>
                </a:schemeClr>
              </a:solidFill>
            </a:rPr>
            <a:t>Her öğrenciye en uygun yol çizilir</a:t>
          </a:r>
          <a:endParaRPr lang="en-US" sz="1200" dirty="0">
            <a:solidFill>
              <a:schemeClr val="bg1">
                <a:lumMod val="75000"/>
              </a:schemeClr>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DCF0C6"/>
        </a:solidFill>
      </dgm:spPr>
      <dgm:t>
        <a:bodyPr/>
        <a:lstStyle/>
        <a:p>
          <a:r>
            <a:rPr lang="tr-TR" sz="1400" dirty="0" smtClean="0">
              <a:solidFill>
                <a:schemeClr val="bg1">
                  <a:lumMod val="75000"/>
                </a:schemeClr>
              </a:solidFill>
            </a:rPr>
            <a:t>Program tasarımı</a:t>
          </a:r>
          <a:endParaRPr lang="en-US" sz="1400" dirty="0">
            <a:solidFill>
              <a:schemeClr val="bg1">
                <a:lumMod val="75000"/>
              </a:schemeClr>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DCF0C6"/>
        </a:solidFill>
      </dgm:spPr>
      <dgm:t>
        <a:bodyPr/>
        <a:lstStyle/>
        <a:p>
          <a:r>
            <a:rPr lang="tr-TR" sz="1100" dirty="0" smtClean="0">
              <a:solidFill>
                <a:schemeClr val="bg1">
                  <a:lumMod val="75000"/>
                </a:schemeClr>
              </a:solidFill>
            </a:rPr>
            <a:t>Programın sonlandığını gösteren kanıtlanır</a:t>
          </a:r>
          <a:endParaRPr lang="en-US" sz="1100" dirty="0">
            <a:solidFill>
              <a:schemeClr val="bg1">
                <a:lumMod val="75000"/>
              </a:schemeClr>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516C261C-B3D8-45BC-A9D8-ECE4087819F0}">
      <dgm:prSet custT="1"/>
      <dgm:spPr>
        <a:solidFill>
          <a:srgbClr val="DCF0C6"/>
        </a:solidFill>
      </dgm:spPr>
      <dgm:t>
        <a:bodyPr/>
        <a:lstStyle/>
        <a:p>
          <a:r>
            <a:rPr lang="tr-TR" sz="1200" dirty="0" smtClean="0">
              <a:solidFill>
                <a:schemeClr val="bg1">
                  <a:lumMod val="75000"/>
                </a:schemeClr>
              </a:solidFill>
            </a:rPr>
            <a:t>Öğrencinin gelişimi izlenir</a:t>
          </a:r>
          <a:endParaRPr lang="en-US" sz="1200" dirty="0">
            <a:solidFill>
              <a:schemeClr val="bg1">
                <a:lumMod val="75000"/>
              </a:schemeClr>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6" custLinFactNeighborX="24871" custLinFactNeighborY="-1787">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6" custLinFactNeighborX="24871" custLinFactNeighborY="2999">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6" custLinFactNeighborX="24871" custLinFactNeighborY="2999">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6" custScaleX="119223"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6">
        <dgm:presLayoutVars>
          <dgm:chMax val="0"/>
          <dgm:chPref val="0"/>
          <dgm:bulletEnabled val="1"/>
        </dgm:presLayoutVars>
      </dgm:prSet>
      <dgm:spPr/>
      <dgm:t>
        <a:bodyPr/>
        <a:lstStyle/>
        <a:p>
          <a:endParaRPr lang="en-US"/>
        </a:p>
      </dgm:t>
    </dgm:pt>
    <dgm:pt modelId="{408EA5B8-E96E-4B07-9507-BBA0273B3DCF}" type="pres">
      <dgm:prSet presAssocID="{460D0C44-8C6E-40B2-822E-05A3115E6679}" presName="parTxOnlySpace" presStyleCnt="0"/>
      <dgm:spPr/>
    </dgm:pt>
    <dgm:pt modelId="{18DD3EE4-4192-4B01-A11E-3CB6C2A9B1CB}" type="pres">
      <dgm:prSet presAssocID="{2DFB30DC-BC1B-4711-BBCB-6D6A6F1D8F75}" presName="parTxOnly" presStyleLbl="node1" presStyleIdx="5" presStyleCnt="6" custLinFactNeighborX="24871">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D32DD4F3-08C8-4123-AFE4-AAE566E296F0}"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5"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 modelId="{A18BB1D2-2290-423D-8639-D7C574A53279}" type="presParOf" srcId="{7135398E-C829-4BBE-91C4-A6956859C04F}" destId="{408EA5B8-E96E-4B07-9507-BBA0273B3DCF}" srcOrd="9" destOrd="0" presId="urn:microsoft.com/office/officeart/2005/8/layout/chevron1"/>
    <dgm:cxn modelId="{7D614824-E892-49D9-B447-2E865EBA779F}" type="presParOf" srcId="{7135398E-C829-4BBE-91C4-A6956859C04F}" destId="{18DD3EE4-4192-4B01-A11E-3CB6C2A9B1C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Araştırma fonu sağlanır </a:t>
          </a:r>
          <a:endParaRPr lang="en-US" sz="14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4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400" dirty="0" smtClean="0">
              <a:solidFill>
                <a:schemeClr val="tx1"/>
              </a:solidFill>
            </a:rPr>
            <a:t>Araştırma yapılır</a:t>
          </a:r>
          <a:endParaRPr lang="en-US" sz="14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Araştırma planı  yaratılır</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Sonuçları yayılır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LinFactNeighborX="24871" custLinFactNeighborY="-4786">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LinFactNeighborX="24871">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LinFactNeighborX="24871">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LinFactNeighborX="5837" custLinFactNeighborY="336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rgbClr val="181A72"/>
        </a:solidFill>
      </dgm:spPr>
      <dgm:t>
        <a:bodyPr/>
        <a:lstStyle/>
        <a:p>
          <a:r>
            <a:rPr lang="tr-TR" sz="1800" dirty="0" smtClean="0"/>
            <a:t>Tasarlanır</a:t>
          </a:r>
          <a:endParaRPr lang="en-US" sz="18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rgbClr val="181A72"/>
        </a:solidFill>
      </dgm:spPr>
      <dgm:t>
        <a:bodyPr/>
        <a:lstStyle/>
        <a:p>
          <a:r>
            <a:rPr lang="tr-TR" sz="2000" dirty="0" smtClean="0"/>
            <a:t>Planlanır</a:t>
          </a:r>
          <a:endParaRPr lang="en-US" sz="200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rgbClr val="A50021"/>
        </a:solidFill>
      </dgm:spPr>
      <dgm:t>
        <a:bodyPr/>
        <a:lstStyle/>
        <a:p>
          <a:r>
            <a:rPr lang="tr-TR" sz="1600" dirty="0" smtClean="0"/>
            <a:t>Uygulanır</a:t>
          </a:r>
        </a:p>
        <a:p>
          <a:r>
            <a:rPr lang="tr-TR" sz="1600" dirty="0" smtClean="0"/>
            <a:t>(Operasyon)</a:t>
          </a:r>
          <a:endParaRPr lang="en-US" sz="16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rgbClr val="181A72"/>
        </a:solidFill>
      </dgm:spPr>
      <dgm:t>
        <a:bodyPr/>
        <a:lstStyle/>
        <a:p>
          <a:r>
            <a:rPr lang="tr-TR" sz="2400" dirty="0" smtClean="0"/>
            <a:t>İzlenir</a:t>
          </a:r>
          <a:endParaRPr lang="en-US" sz="24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rgbClr val="181A72"/>
        </a:solidFill>
      </dgm:spPr>
      <dgm:t>
        <a:bodyPr/>
        <a:lstStyle/>
        <a:p>
          <a:r>
            <a:rPr lang="tr-TR" sz="1600" dirty="0" smtClean="0"/>
            <a:t>İyileştirilir</a:t>
          </a:r>
        </a:p>
        <a:p>
          <a:r>
            <a:rPr lang="tr-TR" sz="1600" dirty="0" smtClean="0"/>
            <a:t>Geliştirilir/</a:t>
          </a:r>
        </a:p>
        <a:p>
          <a:r>
            <a:rPr lang="tr-TR" sz="1600" dirty="0" smtClean="0"/>
            <a:t>Optimize edilir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5">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5"/>
      <dgm:spPr/>
      <dgm:t>
        <a:bodyPr/>
        <a:lstStyle/>
        <a:p>
          <a:endParaRPr lang="en-US"/>
        </a:p>
      </dgm:t>
    </dgm:pt>
    <dgm:pt modelId="{642D1A57-4555-459E-80CF-B710C6984D44}" type="pres">
      <dgm:prSet presAssocID="{2BADA533-7569-43B1-8719-07B6F7CD4154}" presName="connectorText" presStyleLbl="sibTrans2D1" presStyleIdx="0" presStyleCnt="5"/>
      <dgm:spPr/>
      <dgm:t>
        <a:bodyPr/>
        <a:lstStyle/>
        <a:p>
          <a:endParaRPr lang="en-US"/>
        </a:p>
      </dgm:t>
    </dgm:pt>
    <dgm:pt modelId="{D9111BC8-6726-437B-A4E9-3B8A906E1A5A}" type="pres">
      <dgm:prSet presAssocID="{10AD28EE-734E-41A5-8C0A-EEA9BEE127EA}" presName="node" presStyleLbl="node1" presStyleIdx="1" presStyleCnt="5" custRadScaleRad="100234" custRadScaleInc="801">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5"/>
      <dgm:spPr/>
      <dgm:t>
        <a:bodyPr/>
        <a:lstStyle/>
        <a:p>
          <a:endParaRPr lang="en-US"/>
        </a:p>
      </dgm:t>
    </dgm:pt>
    <dgm:pt modelId="{31E2FC64-52B7-407A-9075-19E64FBE379B}" type="pres">
      <dgm:prSet presAssocID="{6E22F551-A16F-4944-87A0-5CDE3ADB404D}" presName="connectorText" presStyleLbl="sibTrans2D1" presStyleIdx="1" presStyleCnt="5"/>
      <dgm:spPr/>
      <dgm:t>
        <a:bodyPr/>
        <a:lstStyle/>
        <a:p>
          <a:endParaRPr lang="en-US"/>
        </a:p>
      </dgm:t>
    </dgm:pt>
    <dgm:pt modelId="{97177708-1850-41BE-8F84-1DBD5CC207CE}" type="pres">
      <dgm:prSet presAssocID="{0BEDDC78-E2F8-4523-90CE-F1F6C7CAF0CF}" presName="node" presStyleLbl="node1" presStyleIdx="2" presStyleCnt="5" custScaleX="110794" custScaleY="102280" custRadScaleRad="98552" custRadScaleInc="915">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5"/>
      <dgm:spPr/>
      <dgm:t>
        <a:bodyPr/>
        <a:lstStyle/>
        <a:p>
          <a:endParaRPr lang="en-US"/>
        </a:p>
      </dgm:t>
    </dgm:pt>
    <dgm:pt modelId="{AC56D850-779D-4066-9634-E913B9F80F55}" type="pres">
      <dgm:prSet presAssocID="{930C582F-BD5E-4A50-8AC2-6F1DF2C414C2}" presName="connectorText" presStyleLbl="sibTrans2D1" presStyleIdx="2" presStyleCnt="5"/>
      <dgm:spPr/>
      <dgm:t>
        <a:bodyPr/>
        <a:lstStyle/>
        <a:p>
          <a:endParaRPr lang="en-US"/>
        </a:p>
      </dgm:t>
    </dgm:pt>
    <dgm:pt modelId="{311BFCCD-AEF3-4643-8675-DA77C2212431}" type="pres">
      <dgm:prSet presAssocID="{3B14B752-92F0-4DE7-8494-C527512868CD}" presName="node" presStyleLbl="node1" presStyleIdx="3" presStyleCnt="5"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5"/>
      <dgm:spPr/>
      <dgm:t>
        <a:bodyPr/>
        <a:lstStyle/>
        <a:p>
          <a:endParaRPr lang="en-US"/>
        </a:p>
      </dgm:t>
    </dgm:pt>
    <dgm:pt modelId="{FC34BC34-66BE-4000-9DE9-27115B29CF2C}" type="pres">
      <dgm:prSet presAssocID="{88BAA47B-E46C-4621-A5ED-C99E7FBD6506}" presName="connectorText" presStyleLbl="sibTrans2D1" presStyleIdx="3" presStyleCnt="5"/>
      <dgm:spPr/>
      <dgm:t>
        <a:bodyPr/>
        <a:lstStyle/>
        <a:p>
          <a:endParaRPr lang="en-US"/>
        </a:p>
      </dgm:t>
    </dgm:pt>
    <dgm:pt modelId="{73C3EC50-AA37-4625-BD29-BAE7F1C12B31}" type="pres">
      <dgm:prSet presAssocID="{E8691C92-6852-4868-A315-BF88E2AB32A4}" presName="node" presStyleLbl="node1" presStyleIdx="4" presStyleCnt="5" custScaleX="118401" custScaleY="109201"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5"/>
      <dgm:spPr/>
      <dgm:t>
        <a:bodyPr/>
        <a:lstStyle/>
        <a:p>
          <a:endParaRPr lang="en-US"/>
        </a:p>
      </dgm:t>
    </dgm:pt>
    <dgm:pt modelId="{5EFACD50-479C-49C9-B4FF-75E75CAF58F7}" type="pres">
      <dgm:prSet presAssocID="{979EA534-1E1F-4EC1-ABFF-5C99E04967D9}" presName="connectorText" presStyleLbl="sibTrans2D1" presStyleIdx="4" presStyleCnt="5"/>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9A396-60ED-45D7-BD32-CC07297CF9A6}"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tr-TR"/>
        </a:p>
      </dgm:t>
    </dgm:pt>
    <dgm:pt modelId="{57474D9A-1476-4253-80A4-530F9D736F82}">
      <dgm:prSet phldrT="[Metin]" custT="1"/>
      <dgm:spPr/>
      <dgm:t>
        <a:bodyPr/>
        <a:lstStyle/>
        <a:p>
          <a:r>
            <a:rPr lang="tr-TR" sz="2800" dirty="0" smtClean="0">
              <a:solidFill>
                <a:srgbClr val="FF9900"/>
              </a:solidFill>
            </a:rPr>
            <a:t>1.KYP</a:t>
          </a:r>
        </a:p>
      </dgm:t>
    </dgm:pt>
    <dgm:pt modelId="{F0C4FBC8-37BE-46C0-932F-5812C7F13A71}" type="parTrans" cxnId="{B8E46ABA-E3AA-4935-9053-643E3A4DCDC9}">
      <dgm:prSet/>
      <dgm:spPr/>
      <dgm:t>
        <a:bodyPr/>
        <a:lstStyle/>
        <a:p>
          <a:endParaRPr lang="tr-TR"/>
        </a:p>
      </dgm:t>
    </dgm:pt>
    <dgm:pt modelId="{40629250-E031-40A5-ACED-E5FD94294EC7}" type="sibTrans" cxnId="{B8E46ABA-E3AA-4935-9053-643E3A4DCDC9}">
      <dgm:prSet/>
      <dgm:spPr/>
      <dgm:t>
        <a:bodyPr/>
        <a:lstStyle/>
        <a:p>
          <a:endParaRPr lang="tr-TR"/>
        </a:p>
      </dgm:t>
    </dgm:pt>
    <dgm:pt modelId="{4E09D08D-705D-44A5-835C-36F574BB9C34}">
      <dgm:prSet phldrT="[Metin]" custT="1"/>
      <dgm:spPr/>
      <dgm:t>
        <a:bodyPr/>
        <a:lstStyle/>
        <a:p>
          <a:r>
            <a:rPr lang="tr-TR" sz="3200" dirty="0" smtClean="0">
              <a:solidFill>
                <a:srgbClr val="FF9900"/>
              </a:solidFill>
            </a:rPr>
            <a:t>Ana</a:t>
          </a:r>
        </a:p>
      </dgm:t>
    </dgm:pt>
    <dgm:pt modelId="{56FF71A8-4CB1-4A8F-A75C-2CC077B15740}" type="parTrans" cxnId="{A98F9FF2-2725-454F-A665-053444E75173}">
      <dgm:prSet/>
      <dgm:spPr/>
      <dgm:t>
        <a:bodyPr/>
        <a:lstStyle/>
        <a:p>
          <a:endParaRPr lang="tr-TR"/>
        </a:p>
      </dgm:t>
    </dgm:pt>
    <dgm:pt modelId="{CD52C192-9C6D-4B07-B3E3-D92559A10054}" type="sibTrans" cxnId="{A98F9FF2-2725-454F-A665-053444E75173}">
      <dgm:prSet/>
      <dgm:spPr/>
      <dgm:t>
        <a:bodyPr/>
        <a:lstStyle/>
        <a:p>
          <a:endParaRPr lang="tr-TR"/>
        </a:p>
      </dgm:t>
    </dgm:pt>
    <dgm:pt modelId="{D48BAF04-FDE1-44AC-9AE7-8485E84CCA61}">
      <dgm:prSet phldrT="[Metin]" custT="1"/>
      <dgm:spPr/>
      <dgm:t>
        <a:bodyPr/>
        <a:lstStyle/>
        <a:p>
          <a:r>
            <a:rPr lang="tr-TR" dirty="0" smtClean="0">
              <a:solidFill>
                <a:srgbClr val="FF9900"/>
              </a:solidFill>
            </a:rPr>
            <a:t>KK</a:t>
          </a:r>
        </a:p>
      </dgm:t>
    </dgm:pt>
    <dgm:pt modelId="{2BDD5EBB-6DE5-43F1-AB3B-E229986D14EF}" type="parTrans" cxnId="{A001AFA2-7128-403A-9EAB-991ECD2CEDA2}">
      <dgm:prSet/>
      <dgm:spPr/>
      <dgm:t>
        <a:bodyPr/>
        <a:lstStyle/>
        <a:p>
          <a:endParaRPr lang="tr-TR"/>
        </a:p>
      </dgm:t>
    </dgm:pt>
    <dgm:pt modelId="{C09A37EC-FA10-487B-BB98-6B5A4E04611E}" type="sibTrans" cxnId="{A001AFA2-7128-403A-9EAB-991ECD2CEDA2}">
      <dgm:prSet/>
      <dgm:spPr/>
      <dgm:t>
        <a:bodyPr/>
        <a:lstStyle/>
        <a:p>
          <a:endParaRPr lang="tr-TR"/>
        </a:p>
      </dgm:t>
    </dgm:pt>
    <dgm:pt modelId="{681CD36E-47EC-4BF1-8E3C-E3306EF03F12}">
      <dgm:prSet phldrT="[Metin]" custT="1"/>
      <dgm:spPr/>
      <dgm:t>
        <a:bodyPr/>
        <a:lstStyle/>
        <a:p>
          <a:r>
            <a:rPr lang="tr-TR" dirty="0" smtClean="0">
              <a:solidFill>
                <a:srgbClr val="FF9900"/>
              </a:solidFill>
            </a:rPr>
            <a:t>Kİ</a:t>
          </a:r>
        </a:p>
      </dgm:t>
    </dgm:pt>
    <dgm:pt modelId="{CCC1FFD3-7353-4FA4-B5FC-CBED206AEC69}" type="parTrans" cxnId="{1D1DCFDC-D21D-4153-8949-E3C53E617DC0}">
      <dgm:prSet/>
      <dgm:spPr/>
      <dgm:t>
        <a:bodyPr/>
        <a:lstStyle/>
        <a:p>
          <a:endParaRPr lang="tr-TR"/>
        </a:p>
      </dgm:t>
    </dgm:pt>
    <dgm:pt modelId="{1ADD06C1-D940-42B9-888C-2603156C092F}" type="sibTrans" cxnId="{1D1DCFDC-D21D-4153-8949-E3C53E617DC0}">
      <dgm:prSet/>
      <dgm:spPr/>
      <dgm:t>
        <a:bodyPr/>
        <a:lstStyle/>
        <a:p>
          <a:endParaRPr lang="tr-TR"/>
        </a:p>
      </dgm:t>
    </dgm:pt>
    <dgm:pt modelId="{D22CF045-CC1D-474E-B2C2-219C9C594C1F}">
      <dgm:prSet custT="1"/>
      <dgm:spPr/>
      <dgm:t>
        <a:bodyPr/>
        <a:lstStyle/>
        <a:p>
          <a:r>
            <a:rPr lang="tr-TR" sz="2400" dirty="0" smtClean="0">
              <a:solidFill>
                <a:srgbClr val="FF9900"/>
              </a:solidFill>
            </a:rPr>
            <a:t>KD/KG</a:t>
          </a:r>
          <a:endParaRPr lang="en-US" sz="2400" dirty="0">
            <a:solidFill>
              <a:srgbClr val="FF9900"/>
            </a:solidFill>
          </a:endParaRPr>
        </a:p>
      </dgm:t>
    </dgm:pt>
    <dgm:pt modelId="{611DF68F-C0D6-4BA3-8205-DA815DC9870B}" type="parTrans" cxnId="{E0EF6A0F-C915-4493-95C0-07CB5B912E60}">
      <dgm:prSet/>
      <dgm:spPr/>
      <dgm:t>
        <a:bodyPr/>
        <a:lstStyle/>
        <a:p>
          <a:endParaRPr lang="en-US"/>
        </a:p>
      </dgm:t>
    </dgm:pt>
    <dgm:pt modelId="{B6883626-BE2F-4E96-8337-8D207461B1FD}" type="sibTrans" cxnId="{E0EF6A0F-C915-4493-95C0-07CB5B912E60}">
      <dgm:prSet/>
      <dgm:spPr/>
      <dgm:t>
        <a:bodyPr/>
        <a:lstStyle/>
        <a:p>
          <a:endParaRPr lang="en-US"/>
        </a:p>
      </dgm:t>
    </dgm:pt>
    <dgm:pt modelId="{5C3DF730-65C4-49B0-82F3-6497C029C86D}" type="pres">
      <dgm:prSet presAssocID="{6A89A396-60ED-45D7-BD32-CC07297CF9A6}" presName="cycle" presStyleCnt="0">
        <dgm:presLayoutVars>
          <dgm:dir/>
          <dgm:resizeHandles val="exact"/>
        </dgm:presLayoutVars>
      </dgm:prSet>
      <dgm:spPr/>
      <dgm:t>
        <a:bodyPr/>
        <a:lstStyle/>
        <a:p>
          <a:endParaRPr lang="tr-TR"/>
        </a:p>
      </dgm:t>
    </dgm:pt>
    <dgm:pt modelId="{DC3134B8-0FDF-4D2C-AFBC-56D4534FC007}" type="pres">
      <dgm:prSet presAssocID="{57474D9A-1476-4253-80A4-530F9D736F82}" presName="node" presStyleLbl="node1" presStyleIdx="0" presStyleCnt="5" custRadScaleRad="101125" custRadScaleInc="-4339">
        <dgm:presLayoutVars>
          <dgm:bulletEnabled val="1"/>
        </dgm:presLayoutVars>
      </dgm:prSet>
      <dgm:spPr/>
      <dgm:t>
        <a:bodyPr/>
        <a:lstStyle/>
        <a:p>
          <a:endParaRPr lang="tr-TR"/>
        </a:p>
      </dgm:t>
    </dgm:pt>
    <dgm:pt modelId="{FAD3F674-0F4D-4547-A271-7D911CC43B22}" type="pres">
      <dgm:prSet presAssocID="{40629250-E031-40A5-ACED-E5FD94294EC7}" presName="sibTrans" presStyleLbl="sibTrans2D1" presStyleIdx="0" presStyleCnt="5" custLinFactNeighborX="35563" custLinFactNeighborY="-8108"/>
      <dgm:spPr/>
      <dgm:t>
        <a:bodyPr/>
        <a:lstStyle/>
        <a:p>
          <a:endParaRPr lang="tr-TR"/>
        </a:p>
      </dgm:t>
    </dgm:pt>
    <dgm:pt modelId="{873F255A-C53B-406C-A058-F5056A338D7D}" type="pres">
      <dgm:prSet presAssocID="{40629250-E031-40A5-ACED-E5FD94294EC7}" presName="connectorText" presStyleLbl="sibTrans2D1" presStyleIdx="0" presStyleCnt="5"/>
      <dgm:spPr/>
      <dgm:t>
        <a:bodyPr/>
        <a:lstStyle/>
        <a:p>
          <a:endParaRPr lang="tr-TR"/>
        </a:p>
      </dgm:t>
    </dgm:pt>
    <dgm:pt modelId="{2E9A3379-B93A-459F-BD7D-E74FE171A6FD}" type="pres">
      <dgm:prSet presAssocID="{4E09D08D-705D-44A5-835C-36F574BB9C34}" presName="node" presStyleLbl="node1" presStyleIdx="1" presStyleCnt="5">
        <dgm:presLayoutVars>
          <dgm:bulletEnabled val="1"/>
        </dgm:presLayoutVars>
      </dgm:prSet>
      <dgm:spPr/>
      <dgm:t>
        <a:bodyPr/>
        <a:lstStyle/>
        <a:p>
          <a:endParaRPr lang="tr-TR"/>
        </a:p>
      </dgm:t>
    </dgm:pt>
    <dgm:pt modelId="{D180636D-36B3-4621-AEA1-F5AE1E6C7846}" type="pres">
      <dgm:prSet presAssocID="{CD52C192-9C6D-4B07-B3E3-D92559A10054}" presName="sibTrans" presStyleLbl="sibTrans2D1" presStyleIdx="1" presStyleCnt="5" custLinFactNeighborX="31561" custLinFactNeighborY="23831"/>
      <dgm:spPr/>
      <dgm:t>
        <a:bodyPr/>
        <a:lstStyle/>
        <a:p>
          <a:endParaRPr lang="tr-TR"/>
        </a:p>
      </dgm:t>
    </dgm:pt>
    <dgm:pt modelId="{EFE7128F-A62A-4453-ABA7-7EB03634CFF1}" type="pres">
      <dgm:prSet presAssocID="{CD52C192-9C6D-4B07-B3E3-D92559A10054}" presName="connectorText" presStyleLbl="sibTrans2D1" presStyleIdx="1" presStyleCnt="5"/>
      <dgm:spPr/>
      <dgm:t>
        <a:bodyPr/>
        <a:lstStyle/>
        <a:p>
          <a:endParaRPr lang="tr-TR"/>
        </a:p>
      </dgm:t>
    </dgm:pt>
    <dgm:pt modelId="{D3770F47-DA52-4537-BDC0-F8D87551DCC7}" type="pres">
      <dgm:prSet presAssocID="{D48BAF04-FDE1-44AC-9AE7-8485E84CCA61}" presName="node" presStyleLbl="node1" presStyleIdx="2" presStyleCnt="5" custRadScaleRad="98104" custRadScaleInc="-1728">
        <dgm:presLayoutVars>
          <dgm:bulletEnabled val="1"/>
        </dgm:presLayoutVars>
      </dgm:prSet>
      <dgm:spPr/>
      <dgm:t>
        <a:bodyPr/>
        <a:lstStyle/>
        <a:p>
          <a:endParaRPr lang="tr-TR"/>
        </a:p>
      </dgm:t>
    </dgm:pt>
    <dgm:pt modelId="{2B7B68C3-E737-4FF8-A2BE-66A25F8DE9A6}" type="pres">
      <dgm:prSet presAssocID="{C09A37EC-FA10-487B-BB98-6B5A4E04611E}" presName="sibTrans" presStyleLbl="sibTrans2D1" presStyleIdx="2" presStyleCnt="5" custLinFactNeighborX="-28106" custLinFactNeighborY="5610"/>
      <dgm:spPr/>
      <dgm:t>
        <a:bodyPr/>
        <a:lstStyle/>
        <a:p>
          <a:endParaRPr lang="tr-TR"/>
        </a:p>
      </dgm:t>
    </dgm:pt>
    <dgm:pt modelId="{1085B48B-1A4F-4E6F-84E3-3595D19E9340}" type="pres">
      <dgm:prSet presAssocID="{C09A37EC-FA10-487B-BB98-6B5A4E04611E}" presName="connectorText" presStyleLbl="sibTrans2D1" presStyleIdx="2" presStyleCnt="5"/>
      <dgm:spPr/>
      <dgm:t>
        <a:bodyPr/>
        <a:lstStyle/>
        <a:p>
          <a:endParaRPr lang="tr-TR"/>
        </a:p>
      </dgm:t>
    </dgm:pt>
    <dgm:pt modelId="{4B071AD3-E13D-4437-A36B-48D314F8CDA7}" type="pres">
      <dgm:prSet presAssocID="{D22CF045-CC1D-474E-B2C2-219C9C594C1F}" presName="node" presStyleLbl="node1" presStyleIdx="3" presStyleCnt="5">
        <dgm:presLayoutVars>
          <dgm:bulletEnabled val="1"/>
        </dgm:presLayoutVars>
      </dgm:prSet>
      <dgm:spPr/>
      <dgm:t>
        <a:bodyPr/>
        <a:lstStyle/>
        <a:p>
          <a:endParaRPr lang="en-US"/>
        </a:p>
      </dgm:t>
    </dgm:pt>
    <dgm:pt modelId="{28A1F649-D4BD-4123-AE81-3C3CF6188600}" type="pres">
      <dgm:prSet presAssocID="{B6883626-BE2F-4E96-8337-8D207461B1FD}" presName="sibTrans" presStyleLbl="sibTrans2D1" presStyleIdx="3" presStyleCnt="5"/>
      <dgm:spPr/>
      <dgm:t>
        <a:bodyPr/>
        <a:lstStyle/>
        <a:p>
          <a:endParaRPr lang="en-US"/>
        </a:p>
      </dgm:t>
    </dgm:pt>
    <dgm:pt modelId="{8D7A88CB-9C28-4602-89E0-AF5B14BB4F8C}" type="pres">
      <dgm:prSet presAssocID="{B6883626-BE2F-4E96-8337-8D207461B1FD}" presName="connectorText" presStyleLbl="sibTrans2D1" presStyleIdx="3" presStyleCnt="5"/>
      <dgm:spPr/>
      <dgm:t>
        <a:bodyPr/>
        <a:lstStyle/>
        <a:p>
          <a:endParaRPr lang="en-US"/>
        </a:p>
      </dgm:t>
    </dgm:pt>
    <dgm:pt modelId="{199FAC1C-AFA2-47B8-B09C-1FF469678EBE}" type="pres">
      <dgm:prSet presAssocID="{681CD36E-47EC-4BF1-8E3C-E3306EF03F12}" presName="node" presStyleLbl="node1" presStyleIdx="4" presStyleCnt="5">
        <dgm:presLayoutVars>
          <dgm:bulletEnabled val="1"/>
        </dgm:presLayoutVars>
      </dgm:prSet>
      <dgm:spPr/>
      <dgm:t>
        <a:bodyPr/>
        <a:lstStyle/>
        <a:p>
          <a:endParaRPr lang="tr-TR"/>
        </a:p>
      </dgm:t>
    </dgm:pt>
    <dgm:pt modelId="{49C8497E-1368-4E74-85DD-423070B26F29}" type="pres">
      <dgm:prSet presAssocID="{1ADD06C1-D940-42B9-888C-2603156C092F}" presName="sibTrans" presStyleLbl="sibTrans2D1" presStyleIdx="4" presStyleCnt="5" custLinFactNeighborX="-43230" custLinFactNeighborY="-41397"/>
      <dgm:spPr/>
      <dgm:t>
        <a:bodyPr/>
        <a:lstStyle/>
        <a:p>
          <a:endParaRPr lang="tr-TR"/>
        </a:p>
      </dgm:t>
    </dgm:pt>
    <dgm:pt modelId="{A9A9AF55-D3F2-447D-A658-080D5AA6BC65}" type="pres">
      <dgm:prSet presAssocID="{1ADD06C1-D940-42B9-888C-2603156C092F}" presName="connectorText" presStyleLbl="sibTrans2D1" presStyleIdx="4" presStyleCnt="5"/>
      <dgm:spPr/>
      <dgm:t>
        <a:bodyPr/>
        <a:lstStyle/>
        <a:p>
          <a:endParaRPr lang="tr-TR"/>
        </a:p>
      </dgm:t>
    </dgm:pt>
  </dgm:ptLst>
  <dgm:cxnLst>
    <dgm:cxn modelId="{998133D1-2882-43F9-8D89-59D7932232D8}" type="presOf" srcId="{40629250-E031-40A5-ACED-E5FD94294EC7}" destId="{FAD3F674-0F4D-4547-A271-7D911CC43B22}" srcOrd="0" destOrd="0" presId="urn:microsoft.com/office/officeart/2005/8/layout/cycle2"/>
    <dgm:cxn modelId="{78463ECC-5EEE-4154-837F-C5F8A5A79140}" type="presOf" srcId="{6A89A396-60ED-45D7-BD32-CC07297CF9A6}" destId="{5C3DF730-65C4-49B0-82F3-6497C029C86D}" srcOrd="0" destOrd="0" presId="urn:microsoft.com/office/officeart/2005/8/layout/cycle2"/>
    <dgm:cxn modelId="{6A6E6F74-5090-4F01-931A-3173909F063F}" type="presOf" srcId="{D48BAF04-FDE1-44AC-9AE7-8485E84CCA61}" destId="{D3770F47-DA52-4537-BDC0-F8D87551DCC7}" srcOrd="0" destOrd="0" presId="urn:microsoft.com/office/officeart/2005/8/layout/cycle2"/>
    <dgm:cxn modelId="{A98F9FF2-2725-454F-A665-053444E75173}" srcId="{6A89A396-60ED-45D7-BD32-CC07297CF9A6}" destId="{4E09D08D-705D-44A5-835C-36F574BB9C34}" srcOrd="1" destOrd="0" parTransId="{56FF71A8-4CB1-4A8F-A75C-2CC077B15740}" sibTransId="{CD52C192-9C6D-4B07-B3E3-D92559A10054}"/>
    <dgm:cxn modelId="{5DFCF491-63E6-40F4-85C7-CCD3EBD0687E}" type="presOf" srcId="{D22CF045-CC1D-474E-B2C2-219C9C594C1F}" destId="{4B071AD3-E13D-4437-A36B-48D314F8CDA7}" srcOrd="0" destOrd="0" presId="urn:microsoft.com/office/officeart/2005/8/layout/cycle2"/>
    <dgm:cxn modelId="{1AC54D61-924B-40EF-9F32-1E17B6F3410B}" type="presOf" srcId="{B6883626-BE2F-4E96-8337-8D207461B1FD}" destId="{28A1F649-D4BD-4123-AE81-3C3CF6188600}" srcOrd="0" destOrd="0" presId="urn:microsoft.com/office/officeart/2005/8/layout/cycle2"/>
    <dgm:cxn modelId="{025A066D-2B38-4262-8039-93F4193B6DD6}" type="presOf" srcId="{CD52C192-9C6D-4B07-B3E3-D92559A10054}" destId="{EFE7128F-A62A-4453-ABA7-7EB03634CFF1}" srcOrd="1" destOrd="0" presId="urn:microsoft.com/office/officeart/2005/8/layout/cycle2"/>
    <dgm:cxn modelId="{B8E46ABA-E3AA-4935-9053-643E3A4DCDC9}" srcId="{6A89A396-60ED-45D7-BD32-CC07297CF9A6}" destId="{57474D9A-1476-4253-80A4-530F9D736F82}" srcOrd="0" destOrd="0" parTransId="{F0C4FBC8-37BE-46C0-932F-5812C7F13A71}" sibTransId="{40629250-E031-40A5-ACED-E5FD94294EC7}"/>
    <dgm:cxn modelId="{FF1C85C3-02BC-4150-9055-63026243910E}" type="presOf" srcId="{40629250-E031-40A5-ACED-E5FD94294EC7}" destId="{873F255A-C53B-406C-A058-F5056A338D7D}" srcOrd="1" destOrd="0" presId="urn:microsoft.com/office/officeart/2005/8/layout/cycle2"/>
    <dgm:cxn modelId="{2CACD4C7-994E-48EB-B1D1-830470E702F9}" type="presOf" srcId="{4E09D08D-705D-44A5-835C-36F574BB9C34}" destId="{2E9A3379-B93A-459F-BD7D-E74FE171A6FD}" srcOrd="0" destOrd="0" presId="urn:microsoft.com/office/officeart/2005/8/layout/cycle2"/>
    <dgm:cxn modelId="{F0B798BA-2539-43A9-9E0D-7DB9D7827A2A}" type="presOf" srcId="{B6883626-BE2F-4E96-8337-8D207461B1FD}" destId="{8D7A88CB-9C28-4602-89E0-AF5B14BB4F8C}" srcOrd="1" destOrd="0" presId="urn:microsoft.com/office/officeart/2005/8/layout/cycle2"/>
    <dgm:cxn modelId="{4D7F0BA1-479D-4C53-B149-6F976B384E75}" type="presOf" srcId="{1ADD06C1-D940-42B9-888C-2603156C092F}" destId="{A9A9AF55-D3F2-447D-A658-080D5AA6BC65}" srcOrd="1" destOrd="0" presId="urn:microsoft.com/office/officeart/2005/8/layout/cycle2"/>
    <dgm:cxn modelId="{D4C1E5D2-61ED-4EF3-BACE-09D66D9129B0}" type="presOf" srcId="{C09A37EC-FA10-487B-BB98-6B5A4E04611E}" destId="{1085B48B-1A4F-4E6F-84E3-3595D19E9340}" srcOrd="1" destOrd="0" presId="urn:microsoft.com/office/officeart/2005/8/layout/cycle2"/>
    <dgm:cxn modelId="{3822AF33-5AAF-4A14-80A0-78C73E617387}" type="presOf" srcId="{CD52C192-9C6D-4B07-B3E3-D92559A10054}" destId="{D180636D-36B3-4621-AEA1-F5AE1E6C7846}" srcOrd="0" destOrd="0" presId="urn:microsoft.com/office/officeart/2005/8/layout/cycle2"/>
    <dgm:cxn modelId="{1D1DCFDC-D21D-4153-8949-E3C53E617DC0}" srcId="{6A89A396-60ED-45D7-BD32-CC07297CF9A6}" destId="{681CD36E-47EC-4BF1-8E3C-E3306EF03F12}" srcOrd="4" destOrd="0" parTransId="{CCC1FFD3-7353-4FA4-B5FC-CBED206AEC69}" sibTransId="{1ADD06C1-D940-42B9-888C-2603156C092F}"/>
    <dgm:cxn modelId="{7E83BCA4-867F-4F23-B937-5C0FA901CF1C}" type="presOf" srcId="{C09A37EC-FA10-487B-BB98-6B5A4E04611E}" destId="{2B7B68C3-E737-4FF8-A2BE-66A25F8DE9A6}" srcOrd="0" destOrd="0" presId="urn:microsoft.com/office/officeart/2005/8/layout/cycle2"/>
    <dgm:cxn modelId="{E116BC10-121E-4ED6-9CB2-50A365F7AF85}" type="presOf" srcId="{681CD36E-47EC-4BF1-8E3C-E3306EF03F12}" destId="{199FAC1C-AFA2-47B8-B09C-1FF469678EBE}" srcOrd="0" destOrd="0" presId="urn:microsoft.com/office/officeart/2005/8/layout/cycle2"/>
    <dgm:cxn modelId="{863C5534-BC1A-4E46-AAD7-4A0C0519EDA1}" type="presOf" srcId="{1ADD06C1-D940-42B9-888C-2603156C092F}" destId="{49C8497E-1368-4E74-85DD-423070B26F29}" srcOrd="0" destOrd="0" presId="urn:microsoft.com/office/officeart/2005/8/layout/cycle2"/>
    <dgm:cxn modelId="{A001AFA2-7128-403A-9EAB-991ECD2CEDA2}" srcId="{6A89A396-60ED-45D7-BD32-CC07297CF9A6}" destId="{D48BAF04-FDE1-44AC-9AE7-8485E84CCA61}" srcOrd="2" destOrd="0" parTransId="{2BDD5EBB-6DE5-43F1-AB3B-E229986D14EF}" sibTransId="{C09A37EC-FA10-487B-BB98-6B5A4E04611E}"/>
    <dgm:cxn modelId="{1CF2B07A-4A78-4B3A-BBFC-BA5C6E3698BC}" type="presOf" srcId="{57474D9A-1476-4253-80A4-530F9D736F82}" destId="{DC3134B8-0FDF-4D2C-AFBC-56D4534FC007}" srcOrd="0" destOrd="0" presId="urn:microsoft.com/office/officeart/2005/8/layout/cycle2"/>
    <dgm:cxn modelId="{E0EF6A0F-C915-4493-95C0-07CB5B912E60}" srcId="{6A89A396-60ED-45D7-BD32-CC07297CF9A6}" destId="{D22CF045-CC1D-474E-B2C2-219C9C594C1F}" srcOrd="3" destOrd="0" parTransId="{611DF68F-C0D6-4BA3-8205-DA815DC9870B}" sibTransId="{B6883626-BE2F-4E96-8337-8D207461B1FD}"/>
    <dgm:cxn modelId="{981CE267-0213-43E6-B1A9-0AE8C360157F}" type="presParOf" srcId="{5C3DF730-65C4-49B0-82F3-6497C029C86D}" destId="{DC3134B8-0FDF-4D2C-AFBC-56D4534FC007}" srcOrd="0" destOrd="0" presId="urn:microsoft.com/office/officeart/2005/8/layout/cycle2"/>
    <dgm:cxn modelId="{FF41EE4A-2FCD-4B87-9D6B-AD7E31A6859F}" type="presParOf" srcId="{5C3DF730-65C4-49B0-82F3-6497C029C86D}" destId="{FAD3F674-0F4D-4547-A271-7D911CC43B22}" srcOrd="1" destOrd="0" presId="urn:microsoft.com/office/officeart/2005/8/layout/cycle2"/>
    <dgm:cxn modelId="{CC8415EE-1B8E-4CF3-BBF2-39B8B0A65D7C}" type="presParOf" srcId="{FAD3F674-0F4D-4547-A271-7D911CC43B22}" destId="{873F255A-C53B-406C-A058-F5056A338D7D}" srcOrd="0" destOrd="0" presId="urn:microsoft.com/office/officeart/2005/8/layout/cycle2"/>
    <dgm:cxn modelId="{1A0C93C5-AEC5-40E7-9719-EF2495009AA5}" type="presParOf" srcId="{5C3DF730-65C4-49B0-82F3-6497C029C86D}" destId="{2E9A3379-B93A-459F-BD7D-E74FE171A6FD}" srcOrd="2" destOrd="0" presId="urn:microsoft.com/office/officeart/2005/8/layout/cycle2"/>
    <dgm:cxn modelId="{701D6E8E-80C9-4E67-A051-A236943E223C}" type="presParOf" srcId="{5C3DF730-65C4-49B0-82F3-6497C029C86D}" destId="{D180636D-36B3-4621-AEA1-F5AE1E6C7846}" srcOrd="3" destOrd="0" presId="urn:microsoft.com/office/officeart/2005/8/layout/cycle2"/>
    <dgm:cxn modelId="{E5C0ACDF-0A56-4441-BC6F-527F69562A4B}" type="presParOf" srcId="{D180636D-36B3-4621-AEA1-F5AE1E6C7846}" destId="{EFE7128F-A62A-4453-ABA7-7EB03634CFF1}" srcOrd="0" destOrd="0" presId="urn:microsoft.com/office/officeart/2005/8/layout/cycle2"/>
    <dgm:cxn modelId="{02411415-08F1-4F9B-8FBA-ACCEB99316EE}" type="presParOf" srcId="{5C3DF730-65C4-49B0-82F3-6497C029C86D}" destId="{D3770F47-DA52-4537-BDC0-F8D87551DCC7}" srcOrd="4" destOrd="0" presId="urn:microsoft.com/office/officeart/2005/8/layout/cycle2"/>
    <dgm:cxn modelId="{796CD4F1-1884-4A3A-8794-020EF29E1C60}" type="presParOf" srcId="{5C3DF730-65C4-49B0-82F3-6497C029C86D}" destId="{2B7B68C3-E737-4FF8-A2BE-66A25F8DE9A6}" srcOrd="5" destOrd="0" presId="urn:microsoft.com/office/officeart/2005/8/layout/cycle2"/>
    <dgm:cxn modelId="{F9E44749-09CA-4C0B-AB22-05FEC292EA54}" type="presParOf" srcId="{2B7B68C3-E737-4FF8-A2BE-66A25F8DE9A6}" destId="{1085B48B-1A4F-4E6F-84E3-3595D19E9340}" srcOrd="0" destOrd="0" presId="urn:microsoft.com/office/officeart/2005/8/layout/cycle2"/>
    <dgm:cxn modelId="{DF729286-DD59-4705-A67D-39B5CC86B896}" type="presParOf" srcId="{5C3DF730-65C4-49B0-82F3-6497C029C86D}" destId="{4B071AD3-E13D-4437-A36B-48D314F8CDA7}" srcOrd="6" destOrd="0" presId="urn:microsoft.com/office/officeart/2005/8/layout/cycle2"/>
    <dgm:cxn modelId="{9F0AE373-D282-4707-9208-26466D905055}" type="presParOf" srcId="{5C3DF730-65C4-49B0-82F3-6497C029C86D}" destId="{28A1F649-D4BD-4123-AE81-3C3CF6188600}" srcOrd="7" destOrd="0" presId="urn:microsoft.com/office/officeart/2005/8/layout/cycle2"/>
    <dgm:cxn modelId="{AF77AE09-525C-400A-A397-E7731EFDF1E0}" type="presParOf" srcId="{28A1F649-D4BD-4123-AE81-3C3CF6188600}" destId="{8D7A88CB-9C28-4602-89E0-AF5B14BB4F8C}" srcOrd="0" destOrd="0" presId="urn:microsoft.com/office/officeart/2005/8/layout/cycle2"/>
    <dgm:cxn modelId="{23F26AC1-1F5A-40AC-A6D1-6DB95069820B}" type="presParOf" srcId="{5C3DF730-65C4-49B0-82F3-6497C029C86D}" destId="{199FAC1C-AFA2-47B8-B09C-1FF469678EBE}" srcOrd="8" destOrd="0" presId="urn:microsoft.com/office/officeart/2005/8/layout/cycle2"/>
    <dgm:cxn modelId="{AB40FA40-20A6-4AF4-BD3E-116FC02C5011}" type="presParOf" srcId="{5C3DF730-65C4-49B0-82F3-6497C029C86D}" destId="{49C8497E-1368-4E74-85DD-423070B26F29}" srcOrd="9" destOrd="0" presId="urn:microsoft.com/office/officeart/2005/8/layout/cycle2"/>
    <dgm:cxn modelId="{25728CE8-0142-4F1E-905F-1D644C97D5FC}" type="presParOf" srcId="{49C8497E-1368-4E74-85DD-423070B26F29}" destId="{A9A9AF55-D3F2-447D-A658-080D5AA6BC6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Araştırma fonu sağlanır </a:t>
          </a:r>
          <a:endParaRPr lang="en-US" sz="14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4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400" dirty="0" smtClean="0">
              <a:solidFill>
                <a:schemeClr val="tx1"/>
              </a:solidFill>
            </a:rPr>
            <a:t>Araştırma yapılır</a:t>
          </a:r>
          <a:endParaRPr lang="en-US" sz="14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Araştırma planı  hazırlanır</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Sonuçları yayılır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LinFactNeighborX="30322" custLinFactNeighborY="-2035">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LinFactNeighborX="26899" custLinFactNeighborY="2655">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LinFactNeighborX="26899" custLinFactNeighborY="2655">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LinFactNeighborX="26899">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LinFactNeighborX="-11579" custLinFactNeighborY="336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Proje önerisinin hazırlanması</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Araştırmanın yapılması</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Fikrin oluşturulması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Projenin iş planına ve zamana uygun yürümesinin kontrolü</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14ACD6D-B0E4-445F-B2F9-3634A88BF9EC}">
      <dgm:prSet phldrT="[Text]" custT="1"/>
      <dgm:spPr/>
      <dgm:t>
        <a:bodyPr/>
        <a:lstStyle/>
        <a:p>
          <a:r>
            <a:rPr lang="tr-TR" sz="1400" dirty="0" smtClean="0"/>
            <a:t>Literatür taranması</a:t>
          </a:r>
          <a:endParaRPr lang="en-US" sz="1400" dirty="0"/>
        </a:p>
      </dgm:t>
    </dgm:pt>
    <dgm:pt modelId="{F3C584F2-A6BF-4CDB-B885-EBB204B11A4C}" type="parTrans" cxnId="{A86E517B-894A-49CA-85D0-4D5C34BC0DE7}">
      <dgm:prSet/>
      <dgm:spPr/>
      <dgm:t>
        <a:bodyPr/>
        <a:lstStyle/>
        <a:p>
          <a:endParaRPr lang="en-US"/>
        </a:p>
      </dgm:t>
    </dgm:pt>
    <dgm:pt modelId="{1F6B8392-63E9-408E-A500-E589FE15F368}" type="sibTrans" cxnId="{A86E517B-894A-49CA-85D0-4D5C34BC0DE7}">
      <dgm:prSet/>
      <dgm:spPr/>
      <dgm:t>
        <a:bodyPr/>
        <a:lstStyle/>
        <a:p>
          <a:endParaRPr lang="en-US"/>
        </a:p>
      </dgm:t>
    </dgm:pt>
    <dgm:pt modelId="{0CC7F738-A807-49B0-A223-C4DD8B156FE7}">
      <dgm:prSet phldrT="[Text]" custT="1"/>
      <dgm:spPr/>
      <dgm:t>
        <a:bodyPr/>
        <a:lstStyle/>
        <a:p>
          <a:endParaRPr lang="en-US" sz="1400" dirty="0"/>
        </a:p>
      </dgm:t>
    </dgm:pt>
    <dgm:pt modelId="{C09B5F54-0C6E-4729-A0D2-84844A19828A}" type="parTrans" cxnId="{43EC320D-78D1-4289-8D76-3CE81182C274}">
      <dgm:prSet/>
      <dgm:spPr/>
      <dgm:t>
        <a:bodyPr/>
        <a:lstStyle/>
        <a:p>
          <a:endParaRPr lang="en-US"/>
        </a:p>
      </dgm:t>
    </dgm:pt>
    <dgm:pt modelId="{6639B437-0911-45B4-B640-F64E764ED84B}" type="sibTrans" cxnId="{43EC320D-78D1-4289-8D76-3CE81182C274}">
      <dgm:prSet/>
      <dgm:spPr/>
      <dgm:t>
        <a:bodyPr/>
        <a:lstStyle/>
        <a:p>
          <a:endParaRPr lang="en-US"/>
        </a:p>
      </dgm:t>
    </dgm:pt>
    <dgm:pt modelId="{BF344C9E-4C34-4F5E-9A4E-B7AC2C63B54B}">
      <dgm:prSet phldrT="[Text]" custT="1"/>
      <dgm:spPr/>
      <dgm:t>
        <a:bodyPr/>
        <a:lstStyle/>
        <a:p>
          <a:r>
            <a:rPr lang="tr-TR" sz="1400" dirty="0" smtClean="0"/>
            <a:t>Proje önerisi kararı</a:t>
          </a:r>
          <a:endParaRPr lang="en-US" sz="1400" dirty="0"/>
        </a:p>
      </dgm:t>
    </dgm:pt>
    <dgm:pt modelId="{D2C7086E-3B0D-4927-BBFB-56CA1410D21F}" type="parTrans" cxnId="{FCBCE79B-75CF-4E33-90DA-F56A664DF9BD}">
      <dgm:prSet/>
      <dgm:spPr/>
      <dgm:t>
        <a:bodyPr/>
        <a:lstStyle/>
        <a:p>
          <a:endParaRPr lang="en-US"/>
        </a:p>
      </dgm:t>
    </dgm:pt>
    <dgm:pt modelId="{F58EAF87-EB4B-48AB-8F81-84099DECF2D0}" type="sibTrans" cxnId="{FCBCE79B-75CF-4E33-90DA-F56A664DF9BD}">
      <dgm:prSet/>
      <dgm:spPr/>
      <dgm:t>
        <a:bodyPr/>
        <a:lstStyle/>
        <a:p>
          <a:endParaRPr lang="en-US"/>
        </a:p>
      </dgm:t>
    </dgm:pt>
    <dgm:pt modelId="{23A6658D-64EA-4B3E-A0D4-9734207BFDBB}">
      <dgm:prSet phldrT="[Text]" custT="1"/>
      <dgm:spPr/>
      <dgm:t>
        <a:bodyPr/>
        <a:lstStyle/>
        <a:p>
          <a:r>
            <a:rPr lang="tr-TR" sz="1400" dirty="0" smtClean="0"/>
            <a:t>Hibe için uygun birime başvurulması</a:t>
          </a:r>
          <a:endParaRPr lang="en-US" sz="1400" dirty="0"/>
        </a:p>
      </dgm:t>
    </dgm:pt>
    <dgm:pt modelId="{C3C0D65A-255F-44C7-81BB-1C6BED0A4322}" type="parTrans" cxnId="{D3BCD4FF-35D5-4D3F-9CDA-DA75797D5511}">
      <dgm:prSet/>
      <dgm:spPr/>
      <dgm:t>
        <a:bodyPr/>
        <a:lstStyle/>
        <a:p>
          <a:endParaRPr lang="en-US"/>
        </a:p>
      </dgm:t>
    </dgm:pt>
    <dgm:pt modelId="{87DE32A0-56C4-49D8-B82E-8F1F2795E6CE}" type="sibTrans" cxnId="{D3BCD4FF-35D5-4D3F-9CDA-DA75797D5511}">
      <dgm:prSet/>
      <dgm:spPr/>
      <dgm:t>
        <a:bodyPr/>
        <a:lstStyle/>
        <a:p>
          <a:endParaRPr lang="en-US"/>
        </a:p>
      </dgm:t>
    </dgm:pt>
    <dgm:pt modelId="{326338B5-E695-495F-9526-5A3A3A7C2761}">
      <dgm:prSet phldrT="[Text]" custT="1"/>
      <dgm:spPr/>
      <dgm:t>
        <a:bodyPr/>
        <a:lstStyle/>
        <a:p>
          <a:r>
            <a:rPr lang="tr-TR" sz="1400" dirty="0" smtClean="0"/>
            <a:t>Bütçe için hibe gerekliliğinin saptanması</a:t>
          </a:r>
          <a:endParaRPr lang="en-US" sz="1400" dirty="0"/>
        </a:p>
      </dgm:t>
    </dgm:pt>
    <dgm:pt modelId="{7BBAB6B4-CB76-436B-BF79-A0E342992FDF}" type="parTrans" cxnId="{086B8CBA-5F54-41E9-AFD9-BB76E59E27F5}">
      <dgm:prSet/>
      <dgm:spPr/>
      <dgm:t>
        <a:bodyPr/>
        <a:lstStyle/>
        <a:p>
          <a:endParaRPr lang="en-US"/>
        </a:p>
      </dgm:t>
    </dgm:pt>
    <dgm:pt modelId="{017B98CF-BF07-4F84-BC13-C55506CD56E2}" type="sibTrans" cxnId="{086B8CBA-5F54-41E9-AFD9-BB76E59E27F5}">
      <dgm:prSet/>
      <dgm:spPr/>
      <dgm:t>
        <a:bodyPr/>
        <a:lstStyle/>
        <a:p>
          <a:endParaRPr lang="en-US"/>
        </a:p>
      </dgm:t>
    </dgm:pt>
    <dgm:pt modelId="{6C4F36B1-0D08-4DE3-9D4D-C2C5734CE0D0}">
      <dgm:prSet phldrT="[Text]" custT="1"/>
      <dgm:spPr/>
      <dgm:t>
        <a:bodyPr/>
        <a:lstStyle/>
        <a:p>
          <a:r>
            <a:rPr lang="tr-TR" sz="1400" dirty="0" smtClean="0"/>
            <a:t>Proje kalite yönetim sisteminin planlanması</a:t>
          </a:r>
          <a:endParaRPr lang="en-US" sz="1400" dirty="0"/>
        </a:p>
      </dgm:t>
    </dgm:pt>
    <dgm:pt modelId="{C5532604-5DDC-4388-AB2E-A74828559D07}" type="parTrans" cxnId="{6ACEF9B6-E434-4368-9E58-3E65C50DFCD0}">
      <dgm:prSet/>
      <dgm:spPr/>
      <dgm:t>
        <a:bodyPr/>
        <a:lstStyle/>
        <a:p>
          <a:endParaRPr lang="en-US"/>
        </a:p>
      </dgm:t>
    </dgm:pt>
    <dgm:pt modelId="{1A3C25E0-D387-4393-957A-12A65B5BB54B}" type="sibTrans" cxnId="{6ACEF9B6-E434-4368-9E58-3E65C50DFCD0}">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Y="100000">
        <dgm:presLayoutVars>
          <dgm:bulletEnabled val="1"/>
        </dgm:presLayoutVars>
      </dgm:prSet>
      <dgm:spPr/>
      <dgm:t>
        <a:bodyPr/>
        <a:lstStyle/>
        <a:p>
          <a:endParaRPr lang="en-US"/>
        </a:p>
      </dgm:t>
    </dgm:pt>
  </dgm:ptLst>
  <dgm:cxnLst>
    <dgm:cxn modelId="{3E78BD83-403A-42A9-A251-E0654E3FFA35}" srcId="{C38D5133-04FB-484E-9C2F-11FE3D75E8AB}" destId="{83F13A1A-7955-47DE-BA09-C407DE3C4615}" srcOrd="0" destOrd="0" parTransId="{22FB542E-A99A-4EFD-A0F0-D8FE2FF72D47}" sibTransId="{CF3F7A3B-7E7F-4B3B-A8E1-26CFCB9DFF43}"/>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2E7069E6-6AF4-42D9-A014-A701C2CA5265}" type="presOf" srcId="{32502A1B-5603-4778-8192-84CDEECB49D2}" destId="{4A59CDC8-6C52-4579-9A13-742555DEDB02}" srcOrd="0" destOrd="0" presId="urn:microsoft.com/office/officeart/2005/8/layout/hList1"/>
    <dgm:cxn modelId="{43EC320D-78D1-4289-8D76-3CE81182C274}" srcId="{118A2751-5F97-4D67-8096-2B36AF81136F}" destId="{0CC7F738-A807-49B0-A223-C4DD8B156FE7}" srcOrd="3" destOrd="0" parTransId="{C09B5F54-0C6E-4729-A0D2-84844A19828A}" sibTransId="{6639B437-0911-45B4-B640-F64E764ED84B}"/>
    <dgm:cxn modelId="{A623ED70-63FF-4A51-BD60-29D609B3B9A4}" type="presOf" srcId="{BF344C9E-4C34-4F5E-9A4E-B7AC2C63B54B}" destId="{92F1D55A-908E-47A9-A979-97CA3F17799D}" srcOrd="0" destOrd="2"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48474692-EECF-410F-8D2F-E02B63603058}" type="presOf" srcId="{C38D5133-04FB-484E-9C2F-11FE3D75E8AB}" destId="{790C04BB-BE51-4C10-A22D-2B691A7087C7}" srcOrd="0" destOrd="0"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8A42D228-C622-4255-9569-C3E1EC26CBCB}" type="presOf" srcId="{C6FAB30E-B497-49C7-8A80-757F0027FA32}" destId="{DF89113A-73A9-4FB9-84E9-A3102A4DFD52}" srcOrd="0" destOrd="0" presId="urn:microsoft.com/office/officeart/2005/8/layout/hList1"/>
    <dgm:cxn modelId="{D3BCD4FF-35D5-4D3F-9CDA-DA75797D5511}" srcId="{21B91B4A-F974-4B8B-B5CA-9E8C1D9848F5}" destId="{23A6658D-64EA-4B3E-A0D4-9734207BFDBB}" srcOrd="3" destOrd="0" parTransId="{C3C0D65A-255F-44C7-81BB-1C6BED0A4322}" sibTransId="{87DE32A0-56C4-49D8-B82E-8F1F2795E6CE}"/>
    <dgm:cxn modelId="{A803B326-8ACC-4BE5-AB05-759033C3AC0D}" type="presOf" srcId="{21B91B4A-F974-4B8B-B5CA-9E8C1D9848F5}" destId="{3335CF31-EC10-45E3-8844-21FBB127EAE7}"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D3D0C4FB-3B4D-4468-9C9C-883EFF71303A}" type="presOf" srcId="{C76085C6-281F-4631-966B-2540E68C37D8}" destId="{646F145F-F1A7-44D8-BB63-F6CAEBF8BF3E}" srcOrd="0" destOrd="0" presId="urn:microsoft.com/office/officeart/2005/8/layout/hList1"/>
    <dgm:cxn modelId="{589D150C-1AB8-479D-89AF-00F89D85508E}" type="presOf" srcId="{118A2751-5F97-4D67-8096-2B36AF81136F}" destId="{A6897E93-E33B-478F-BB0E-51835618003A}" srcOrd="0" destOrd="0" presId="urn:microsoft.com/office/officeart/2005/8/layout/hList1"/>
    <dgm:cxn modelId="{086B8CBA-5F54-41E9-AFD9-BB76E59E27F5}" srcId="{21B91B4A-F974-4B8B-B5CA-9E8C1D9848F5}" destId="{326338B5-E695-495F-9526-5A3A3A7C2761}" srcOrd="2" destOrd="0" parTransId="{7BBAB6B4-CB76-436B-BF79-A0E342992FDF}" sibTransId="{017B98CF-BF07-4F84-BC13-C55506CD56E2}"/>
    <dgm:cxn modelId="{15C8C2F0-CF13-49CC-94C2-A4DB70BBA441}" type="presOf" srcId="{326338B5-E695-495F-9526-5A3A3A7C2761}" destId="{863C5C5A-6FED-48E5-ADC0-68CF07368C39}" srcOrd="0" destOrd="2" presId="urn:microsoft.com/office/officeart/2005/8/layout/hList1"/>
    <dgm:cxn modelId="{75E1A993-29F7-4C5C-980B-987198C9B9E2}" type="presOf" srcId="{DF472973-CDD0-4B1B-894E-88D6814AEA5A}" destId="{7B3CCDF1-2361-4909-B2D0-C8B89B8200FD}" srcOrd="0" destOrd="0" presId="urn:microsoft.com/office/officeart/2005/8/layout/hList1"/>
    <dgm:cxn modelId="{67BA757A-4C7C-4310-AAB1-855D28361BEB}" type="presOf" srcId="{0CC7F738-A807-49B0-A223-C4DD8B156FE7}" destId="{92F1D55A-908E-47A9-A979-97CA3F17799D}" srcOrd="0" destOrd="3" presId="urn:microsoft.com/office/officeart/2005/8/layout/hList1"/>
    <dgm:cxn modelId="{6ACEF9B6-E434-4368-9E58-3E65C50DFCD0}" srcId="{21B91B4A-F974-4B8B-B5CA-9E8C1D9848F5}" destId="{6C4F36B1-0D08-4DE3-9D4D-C2C5734CE0D0}" srcOrd="1" destOrd="0" parTransId="{C5532604-5DDC-4388-AB2E-A74828559D07}" sibTransId="{1A3C25E0-D387-4393-957A-12A65B5BB54B}"/>
    <dgm:cxn modelId="{A86E517B-894A-49CA-85D0-4D5C34BC0DE7}" srcId="{118A2751-5F97-4D67-8096-2B36AF81136F}" destId="{414ACD6D-B0E4-445F-B2F9-3634A88BF9EC}" srcOrd="1" destOrd="0" parTransId="{F3C584F2-A6BF-4CDB-B885-EBB204B11A4C}" sibTransId="{1F6B8392-63E9-408E-A500-E589FE15F368}"/>
    <dgm:cxn modelId="{D9566382-1110-488E-AC7A-A03BEE745995}" type="presOf" srcId="{414ACD6D-B0E4-445F-B2F9-3634A88BF9EC}" destId="{92F1D55A-908E-47A9-A979-97CA3F17799D}" srcOrd="0" destOrd="1"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BE15A0C0-0DA4-4D8C-B973-1EBABE68A099}" type="presOf" srcId="{6C4F36B1-0D08-4DE3-9D4D-C2C5734CE0D0}" destId="{863C5C5A-6FED-48E5-ADC0-68CF07368C39}"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E40F17D8-B921-4115-A886-1E73E7880EC7}" srcId="{32502A1B-5603-4778-8192-84CDEECB49D2}" destId="{21B91B4A-F974-4B8B-B5CA-9E8C1D9848F5}" srcOrd="1" destOrd="0" parTransId="{813E9FB3-E70F-453C-BC60-930F5003FD0F}" sibTransId="{AD20ED42-91C9-4DD3-86B7-E6BC69CB51C7}"/>
    <dgm:cxn modelId="{FAAFFD49-047A-4306-8264-5F845F5272BB}" type="presOf" srcId="{A4AB1355-71FD-4A30-8045-7B2105ED0836}" destId="{92F1D55A-908E-47A9-A979-97CA3F17799D}" srcOrd="0" destOrd="0" presId="urn:microsoft.com/office/officeart/2005/8/layout/hList1"/>
    <dgm:cxn modelId="{FCBCE79B-75CF-4E33-90DA-F56A664DF9BD}" srcId="{118A2751-5F97-4D67-8096-2B36AF81136F}" destId="{BF344C9E-4C34-4F5E-9A4E-B7AC2C63B54B}" srcOrd="2" destOrd="0" parTransId="{D2C7086E-3B0D-4927-BBFB-56CA1410D21F}" sibTransId="{F58EAF87-EB4B-48AB-8F81-84099DECF2D0}"/>
    <dgm:cxn modelId="{6B5FC291-ACEF-42F7-8436-C4C875B189AB}" type="presOf" srcId="{23A6658D-64EA-4B3E-A0D4-9734207BFDBB}" destId="{863C5C5A-6FED-48E5-ADC0-68CF07368C39}" srcOrd="0" destOrd="3" presId="urn:microsoft.com/office/officeart/2005/8/layout/hList1"/>
    <dgm:cxn modelId="{16CE0369-5A44-4C37-A05D-8E19E7F2B578}" type="presOf" srcId="{83F13A1A-7955-47DE-BA09-C407DE3C4615}" destId="{CB93CD10-AB49-4273-86BB-B87C9A3A152F}"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200" dirty="0" smtClean="0">
              <a:solidFill>
                <a:schemeClr val="tx1"/>
              </a:solidFill>
            </a:rPr>
            <a:t>Kayıt duyuru işlemleri</a:t>
          </a:r>
          <a:endParaRPr lang="en-US" sz="12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200" dirty="0" smtClean="0">
              <a:solidFill>
                <a:schemeClr val="tx1"/>
              </a:solidFill>
            </a:rPr>
            <a:t>Öğrencinin programı düzenlenir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200" dirty="0" smtClean="0">
              <a:solidFill>
                <a:schemeClr val="tx1"/>
              </a:solidFill>
            </a:rPr>
            <a:t>Her öğrenciye en uygun yol çizilir</a:t>
          </a:r>
          <a:endParaRPr lang="en-US" sz="12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Program tasarımı</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1100" dirty="0" smtClean="0">
              <a:solidFill>
                <a:schemeClr val="tx1"/>
              </a:solidFill>
            </a:rPr>
            <a:t>Programın sonlandığını gösteren kanıtlanır</a:t>
          </a:r>
          <a:endParaRPr lang="en-US" sz="11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516C261C-B3D8-45BC-A9D8-ECE4087819F0}">
      <dgm:prSet custT="1"/>
      <dgm:spPr>
        <a:solidFill>
          <a:srgbClr val="92D050"/>
        </a:solidFill>
      </dgm:spPr>
      <dgm:t>
        <a:bodyPr/>
        <a:lstStyle/>
        <a:p>
          <a:r>
            <a:rPr lang="tr-TR" sz="1200" dirty="0" smtClean="0">
              <a:solidFill>
                <a:schemeClr val="tx1"/>
              </a:solidFill>
            </a:rPr>
            <a:t>Öğrencinin gelişimi izlenir</a:t>
          </a:r>
          <a:endParaRPr lang="en-US" sz="12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6" custLinFactNeighborX="24871" custLinFactNeighborY="-1787">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6" custLinFactNeighborX="24871" custLinFactNeighborY="2999">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6" custLinFactNeighborX="24871" custLinFactNeighborY="2999">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6" custScaleX="119223"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6">
        <dgm:presLayoutVars>
          <dgm:chMax val="0"/>
          <dgm:chPref val="0"/>
          <dgm:bulletEnabled val="1"/>
        </dgm:presLayoutVars>
      </dgm:prSet>
      <dgm:spPr/>
      <dgm:t>
        <a:bodyPr/>
        <a:lstStyle/>
        <a:p>
          <a:endParaRPr lang="en-US"/>
        </a:p>
      </dgm:t>
    </dgm:pt>
    <dgm:pt modelId="{408EA5B8-E96E-4B07-9507-BBA0273B3DCF}" type="pres">
      <dgm:prSet presAssocID="{460D0C44-8C6E-40B2-822E-05A3115E6679}" presName="parTxOnlySpace" presStyleCnt="0"/>
      <dgm:spPr/>
    </dgm:pt>
    <dgm:pt modelId="{18DD3EE4-4192-4B01-A11E-3CB6C2A9B1CB}" type="pres">
      <dgm:prSet presAssocID="{2DFB30DC-BC1B-4711-BBCB-6D6A6F1D8F75}" presName="parTxOnly" presStyleLbl="node1" presStyleIdx="5" presStyleCnt="6" custLinFactNeighborX="24871">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D32DD4F3-08C8-4123-AFE4-AAE566E296F0}"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5"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 modelId="{A18BB1D2-2290-423D-8639-D7C574A53279}" type="presParOf" srcId="{7135398E-C829-4BBE-91C4-A6956859C04F}" destId="{408EA5B8-E96E-4B07-9507-BBA0273B3DCF}" srcOrd="9" destOrd="0" presId="urn:microsoft.com/office/officeart/2005/8/layout/chevron1"/>
    <dgm:cxn modelId="{7D614824-E892-49D9-B447-2E865EBA779F}" type="presParOf" srcId="{7135398E-C829-4BBE-91C4-A6956859C04F}" destId="{18DD3EE4-4192-4B01-A11E-3CB6C2A9B1C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400" dirty="0" smtClean="0">
              <a:solidFill>
                <a:schemeClr val="tx1"/>
              </a:solidFill>
            </a:rPr>
            <a:t>Araştırma fonu sağlanır </a:t>
          </a:r>
          <a:endParaRPr lang="en-US" sz="14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4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400" dirty="0" smtClean="0">
              <a:solidFill>
                <a:schemeClr val="tx1"/>
              </a:solidFill>
            </a:rPr>
            <a:t>Araştırma yapılır</a:t>
          </a:r>
          <a:endParaRPr lang="en-US" sz="14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Araştırma planı  yaratılır</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400" dirty="0" smtClean="0">
              <a:solidFill>
                <a:schemeClr val="tx1"/>
              </a:solidFill>
            </a:rPr>
            <a:t>Sonuçları yayılır</a:t>
          </a:r>
          <a:endParaRPr lang="en-US" sz="14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LinFactNeighborX="24871" custLinFactNeighborY="-4786">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LinFactNeighborX="24871">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LinFactNeighborX="24871">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LinFactNeighborX="5837" custLinFactNeighborY="3364">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1200" dirty="0" smtClean="0">
              <a:solidFill>
                <a:schemeClr val="tx1"/>
              </a:solidFill>
            </a:rPr>
            <a:t>Kayıt duyuru işlemleri</a:t>
          </a:r>
          <a:endParaRPr lang="en-US" sz="12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1200" dirty="0" smtClean="0">
              <a:solidFill>
                <a:schemeClr val="tx1"/>
              </a:solidFill>
            </a:rPr>
            <a:t>Öğrencinin programı düzenlenir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1200" dirty="0" smtClean="0">
              <a:solidFill>
                <a:schemeClr val="tx1"/>
              </a:solidFill>
            </a:rPr>
            <a:t>Her öğrenciye en uygun yol çizilir</a:t>
          </a:r>
          <a:endParaRPr lang="en-US" sz="12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1400" dirty="0" smtClean="0">
              <a:solidFill>
                <a:schemeClr val="tx1"/>
              </a:solidFill>
            </a:rPr>
            <a:t>Program tasarımı</a:t>
          </a:r>
          <a:endParaRPr lang="en-US" sz="14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1100" dirty="0" smtClean="0">
              <a:solidFill>
                <a:schemeClr val="tx1"/>
              </a:solidFill>
            </a:rPr>
            <a:t>Programın sonlandığını gösteren kanıtlanır</a:t>
          </a:r>
          <a:endParaRPr lang="en-US" sz="11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516C261C-B3D8-45BC-A9D8-ECE4087819F0}">
      <dgm:prSet custT="1"/>
      <dgm:spPr>
        <a:solidFill>
          <a:srgbClr val="92D050"/>
        </a:solidFill>
      </dgm:spPr>
      <dgm:t>
        <a:bodyPr/>
        <a:lstStyle/>
        <a:p>
          <a:r>
            <a:rPr lang="tr-TR" sz="1200" dirty="0" smtClean="0">
              <a:solidFill>
                <a:schemeClr val="tx1"/>
              </a:solidFill>
            </a:rPr>
            <a:t>Öğrencinin gelişimi izlenir</a:t>
          </a:r>
          <a:endParaRPr lang="en-US" sz="12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6" custLinFactNeighborX="24871" custLinFactNeighborY="-1787">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6" custLinFactNeighborX="24871" custLinFactNeighborY="2999">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6" custLinFactNeighborX="24871" custLinFactNeighborY="2999">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6" custScaleX="119223"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6">
        <dgm:presLayoutVars>
          <dgm:chMax val="0"/>
          <dgm:chPref val="0"/>
          <dgm:bulletEnabled val="1"/>
        </dgm:presLayoutVars>
      </dgm:prSet>
      <dgm:spPr/>
      <dgm:t>
        <a:bodyPr/>
        <a:lstStyle/>
        <a:p>
          <a:endParaRPr lang="en-US"/>
        </a:p>
      </dgm:t>
    </dgm:pt>
    <dgm:pt modelId="{408EA5B8-E96E-4B07-9507-BBA0273B3DCF}" type="pres">
      <dgm:prSet presAssocID="{460D0C44-8C6E-40B2-822E-05A3115E6679}" presName="parTxOnlySpace" presStyleCnt="0"/>
      <dgm:spPr/>
    </dgm:pt>
    <dgm:pt modelId="{18DD3EE4-4192-4B01-A11E-3CB6C2A9B1CB}" type="pres">
      <dgm:prSet presAssocID="{2DFB30DC-BC1B-4711-BBCB-6D6A6F1D8F75}" presName="parTxOnly" presStyleLbl="node1" presStyleIdx="5" presStyleCnt="6" custLinFactNeighborX="24871">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D32DD4F3-08C8-4123-AFE4-AAE566E296F0}"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5"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 modelId="{A18BB1D2-2290-423D-8639-D7C574A53279}" type="presParOf" srcId="{7135398E-C829-4BBE-91C4-A6956859C04F}" destId="{408EA5B8-E96E-4B07-9507-BBA0273B3DCF}" srcOrd="9" destOrd="0" presId="urn:microsoft.com/office/officeart/2005/8/layout/chevron1"/>
    <dgm:cxn modelId="{7D614824-E892-49D9-B447-2E865EBA779F}" type="presParOf" srcId="{7135398E-C829-4BBE-91C4-A6956859C04F}" destId="{18DD3EE4-4192-4B01-A11E-3CB6C2A9B1C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DCF0C6"/>
        </a:solidFill>
      </dgm:spPr>
      <dgm:t>
        <a:bodyPr/>
        <a:lstStyle/>
        <a:p>
          <a:r>
            <a:rPr lang="tr-TR" sz="1200" dirty="0" smtClean="0">
              <a:solidFill>
                <a:schemeClr val="bg1">
                  <a:lumMod val="75000"/>
                </a:schemeClr>
              </a:solidFill>
            </a:rPr>
            <a:t>Kayıt duyuru işlemleri</a:t>
          </a:r>
          <a:endParaRPr lang="en-US" sz="1200" dirty="0">
            <a:solidFill>
              <a:schemeClr val="bg1">
                <a:lumMod val="75000"/>
              </a:schemeClr>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DCF0C6"/>
        </a:solidFill>
      </dgm:spPr>
      <dgm:t>
        <a:bodyPr/>
        <a:lstStyle/>
        <a:p>
          <a:r>
            <a:rPr lang="tr-TR" sz="1200" dirty="0" smtClean="0">
              <a:solidFill>
                <a:schemeClr val="bg1">
                  <a:lumMod val="75000"/>
                </a:schemeClr>
              </a:solidFill>
            </a:rPr>
            <a:t>Öğrencinin programı düzenlenir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DCF0C6"/>
        </a:solidFill>
      </dgm:spPr>
      <dgm:t>
        <a:bodyPr/>
        <a:lstStyle/>
        <a:p>
          <a:r>
            <a:rPr lang="tr-TR" sz="1200" dirty="0" smtClean="0">
              <a:solidFill>
                <a:schemeClr val="bg1">
                  <a:lumMod val="75000"/>
                </a:schemeClr>
              </a:solidFill>
            </a:rPr>
            <a:t>Her öğrenciye en uygun yol çizilir</a:t>
          </a:r>
          <a:endParaRPr lang="en-US" sz="1200" dirty="0">
            <a:solidFill>
              <a:schemeClr val="bg1">
                <a:lumMod val="75000"/>
              </a:schemeClr>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DCF0C6"/>
        </a:solidFill>
      </dgm:spPr>
      <dgm:t>
        <a:bodyPr/>
        <a:lstStyle/>
        <a:p>
          <a:r>
            <a:rPr lang="tr-TR" sz="1400" dirty="0" smtClean="0">
              <a:solidFill>
                <a:schemeClr val="bg1">
                  <a:lumMod val="75000"/>
                </a:schemeClr>
              </a:solidFill>
            </a:rPr>
            <a:t>Program tasarımı</a:t>
          </a:r>
          <a:endParaRPr lang="en-US" sz="1400" dirty="0">
            <a:solidFill>
              <a:schemeClr val="bg1">
                <a:lumMod val="75000"/>
              </a:schemeClr>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DCF0C6"/>
        </a:solidFill>
      </dgm:spPr>
      <dgm:t>
        <a:bodyPr/>
        <a:lstStyle/>
        <a:p>
          <a:r>
            <a:rPr lang="tr-TR" sz="1100" dirty="0" smtClean="0">
              <a:solidFill>
                <a:schemeClr val="bg1">
                  <a:lumMod val="75000"/>
                </a:schemeClr>
              </a:solidFill>
            </a:rPr>
            <a:t>Programın sonlandığını gösteren kanıtlanır</a:t>
          </a:r>
          <a:endParaRPr lang="en-US" sz="1100" dirty="0">
            <a:solidFill>
              <a:schemeClr val="bg1">
                <a:lumMod val="75000"/>
              </a:schemeClr>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516C261C-B3D8-45BC-A9D8-ECE4087819F0}">
      <dgm:prSet custT="1"/>
      <dgm:spPr>
        <a:solidFill>
          <a:srgbClr val="DCF0C6"/>
        </a:solidFill>
      </dgm:spPr>
      <dgm:t>
        <a:bodyPr/>
        <a:lstStyle/>
        <a:p>
          <a:r>
            <a:rPr lang="tr-TR" sz="1200" dirty="0" smtClean="0">
              <a:solidFill>
                <a:schemeClr val="bg1">
                  <a:lumMod val="75000"/>
                </a:schemeClr>
              </a:solidFill>
            </a:rPr>
            <a:t>Öğrencinin gelişimi izlenir</a:t>
          </a:r>
          <a:endParaRPr lang="en-US" sz="1200" dirty="0">
            <a:solidFill>
              <a:schemeClr val="bg1">
                <a:lumMod val="75000"/>
              </a:schemeClr>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6" custLinFactNeighborX="24871" custLinFactNeighborY="-1787">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6" custLinFactNeighborX="24871" custLinFactNeighborY="2999">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6" custLinFactNeighborX="24871" custLinFactNeighborY="2999">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6" custScaleX="119223" custLinFactNeighborX="24871">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6">
        <dgm:presLayoutVars>
          <dgm:chMax val="0"/>
          <dgm:chPref val="0"/>
          <dgm:bulletEnabled val="1"/>
        </dgm:presLayoutVars>
      </dgm:prSet>
      <dgm:spPr/>
      <dgm:t>
        <a:bodyPr/>
        <a:lstStyle/>
        <a:p>
          <a:endParaRPr lang="en-US"/>
        </a:p>
      </dgm:t>
    </dgm:pt>
    <dgm:pt modelId="{408EA5B8-E96E-4B07-9507-BBA0273B3DCF}" type="pres">
      <dgm:prSet presAssocID="{460D0C44-8C6E-40B2-822E-05A3115E6679}" presName="parTxOnlySpace" presStyleCnt="0"/>
      <dgm:spPr/>
    </dgm:pt>
    <dgm:pt modelId="{18DD3EE4-4192-4B01-A11E-3CB6C2A9B1CB}" type="pres">
      <dgm:prSet presAssocID="{2DFB30DC-BC1B-4711-BBCB-6D6A6F1D8F75}" presName="parTxOnly" presStyleLbl="node1" presStyleIdx="5" presStyleCnt="6" custLinFactNeighborX="24871">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D32DD4F3-08C8-4123-AFE4-AAE566E296F0}" type="presOf" srcId="{516C261C-B3D8-45BC-A9D8-ECE4087819F0}" destId="{37C08375-7917-4746-97FB-4B6E13D2E4C0}"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5"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 modelId="{A18BB1D2-2290-423D-8639-D7C574A53279}" type="presParOf" srcId="{7135398E-C829-4BBE-91C4-A6956859C04F}" destId="{408EA5B8-E96E-4B07-9507-BBA0273B3DCF}" srcOrd="9" destOrd="0" presId="urn:microsoft.com/office/officeart/2005/8/layout/chevron1"/>
    <dgm:cxn modelId="{7D614824-E892-49D9-B447-2E865EBA779F}" type="presParOf" srcId="{7135398E-C829-4BBE-91C4-A6956859C04F}" destId="{18DD3EE4-4192-4B01-A11E-3CB6C2A9B1C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487112"/>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planı  yaratılır</a:t>
          </a:r>
          <a:endParaRPr lang="en-US" sz="1400" kern="1200" dirty="0">
            <a:solidFill>
              <a:schemeClr val="tx1"/>
            </a:solidFill>
          </a:endParaRPr>
        </a:p>
      </dsp:txBody>
      <dsp:txXfrm>
        <a:off x="371277" y="487112"/>
        <a:ext cx="985715" cy="657143"/>
      </dsp:txXfrm>
    </dsp:sp>
    <dsp:sp modelId="{0A392B87-AE7F-4BBB-8426-F182698D0DED}">
      <dsp:nvSpPr>
        <dsp:cNvPr id="0" name=""/>
        <dsp:cNvSpPr/>
      </dsp:nvSpPr>
      <dsp:spPr>
        <a:xfrm>
          <a:off x="1521277"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fonu sağlanır </a:t>
          </a:r>
          <a:endParaRPr lang="en-US" sz="1400" kern="1200" dirty="0">
            <a:solidFill>
              <a:schemeClr val="tx1"/>
            </a:solidFill>
          </a:endParaRPr>
        </a:p>
      </dsp:txBody>
      <dsp:txXfrm>
        <a:off x="1849849" y="518563"/>
        <a:ext cx="985715" cy="657143"/>
      </dsp:txXfrm>
    </dsp:sp>
    <dsp:sp modelId="{B54F4E42-830B-4E29-A922-8E2E829F2255}">
      <dsp:nvSpPr>
        <dsp:cNvPr id="0" name=""/>
        <dsp:cNvSpPr/>
      </dsp:nvSpPr>
      <dsp:spPr>
        <a:xfrm>
          <a:off x="2999850"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veya proje tasarlanır</a:t>
          </a:r>
        </a:p>
      </dsp:txBody>
      <dsp:txXfrm>
        <a:off x="3328422" y="518563"/>
        <a:ext cx="985715" cy="657143"/>
      </dsp:txXfrm>
    </dsp:sp>
    <dsp:sp modelId="{A050CB54-2AA3-4C69-93CC-31F729B157B0}">
      <dsp:nvSpPr>
        <dsp:cNvPr id="0" name=""/>
        <dsp:cNvSpPr/>
      </dsp:nvSpPr>
      <dsp:spPr>
        <a:xfrm>
          <a:off x="4478422"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yapılır</a:t>
          </a:r>
          <a:endParaRPr lang="en-US" sz="1400" kern="1200" dirty="0">
            <a:solidFill>
              <a:schemeClr val="tx1"/>
            </a:solidFill>
          </a:endParaRPr>
        </a:p>
      </dsp:txBody>
      <dsp:txXfrm>
        <a:off x="4806994" y="518563"/>
        <a:ext cx="985715" cy="657143"/>
      </dsp:txXfrm>
    </dsp:sp>
    <dsp:sp modelId="{37C08375-7917-4746-97FB-4B6E13D2E4C0}">
      <dsp:nvSpPr>
        <dsp:cNvPr id="0" name=""/>
        <dsp:cNvSpPr/>
      </dsp:nvSpPr>
      <dsp:spPr>
        <a:xfrm>
          <a:off x="5917981" y="540669"/>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Sonuçları yayılır</a:t>
          </a:r>
          <a:endParaRPr lang="en-US" sz="1400" kern="1200" dirty="0">
            <a:solidFill>
              <a:schemeClr val="tx1"/>
            </a:solidFill>
          </a:endParaRPr>
        </a:p>
      </dsp:txBody>
      <dsp:txXfrm>
        <a:off x="6246553" y="540669"/>
        <a:ext cx="985715" cy="6571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36042" y="572206"/>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lumMod val="75000"/>
                </a:schemeClr>
              </a:solidFill>
            </a:rPr>
            <a:t>Program tasarımı</a:t>
          </a:r>
          <a:endParaRPr lang="en-US" sz="1400" kern="1200" dirty="0">
            <a:solidFill>
              <a:schemeClr val="bg1">
                <a:lumMod val="75000"/>
              </a:schemeClr>
            </a:solidFill>
          </a:endParaRPr>
        </a:p>
      </dsp:txBody>
      <dsp:txXfrm>
        <a:off x="301484" y="572206"/>
        <a:ext cx="796324" cy="530883"/>
      </dsp:txXfrm>
    </dsp:sp>
    <dsp:sp modelId="{0A392B87-AE7F-4BBB-8426-F182698D0DED}">
      <dsp:nvSpPr>
        <dsp:cNvPr id="0" name=""/>
        <dsp:cNvSpPr/>
      </dsp:nvSpPr>
      <dsp:spPr>
        <a:xfrm>
          <a:off x="1230529" y="597614"/>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Kayıt duyuru işlemleri</a:t>
          </a:r>
          <a:endParaRPr lang="en-US" sz="1200" kern="1200" dirty="0">
            <a:solidFill>
              <a:schemeClr val="bg1">
                <a:lumMod val="75000"/>
              </a:schemeClr>
            </a:solidFill>
          </a:endParaRPr>
        </a:p>
      </dsp:txBody>
      <dsp:txXfrm>
        <a:off x="1495971" y="597614"/>
        <a:ext cx="796324" cy="530883"/>
      </dsp:txXfrm>
    </dsp:sp>
    <dsp:sp modelId="{B54F4E42-830B-4E29-A922-8E2E829F2255}">
      <dsp:nvSpPr>
        <dsp:cNvPr id="0" name=""/>
        <dsp:cNvSpPr/>
      </dsp:nvSpPr>
      <dsp:spPr>
        <a:xfrm>
          <a:off x="2425016" y="597614"/>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Öğrencinin programı düzenlenir</a:t>
          </a:r>
        </a:p>
      </dsp:txBody>
      <dsp:txXfrm>
        <a:off x="2690458" y="597614"/>
        <a:ext cx="796324" cy="530883"/>
      </dsp:txXfrm>
    </dsp:sp>
    <dsp:sp modelId="{A050CB54-2AA3-4C69-93CC-31F729B157B0}">
      <dsp:nvSpPr>
        <dsp:cNvPr id="0" name=""/>
        <dsp:cNvSpPr/>
      </dsp:nvSpPr>
      <dsp:spPr>
        <a:xfrm>
          <a:off x="3619503" y="581693"/>
          <a:ext cx="158233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Her öğrenciye en uygun yol çizilir</a:t>
          </a:r>
          <a:endParaRPr lang="en-US" sz="1200" kern="1200" dirty="0">
            <a:solidFill>
              <a:schemeClr val="bg1">
                <a:lumMod val="75000"/>
              </a:schemeClr>
            </a:solidFill>
          </a:endParaRPr>
        </a:p>
      </dsp:txBody>
      <dsp:txXfrm>
        <a:off x="3884945" y="581693"/>
        <a:ext cx="1051454" cy="530883"/>
      </dsp:txXfrm>
    </dsp:sp>
    <dsp:sp modelId="{37C08375-7917-4746-97FB-4B6E13D2E4C0}">
      <dsp:nvSpPr>
        <dsp:cNvPr id="0" name=""/>
        <dsp:cNvSpPr/>
      </dsp:nvSpPr>
      <dsp:spPr>
        <a:xfrm>
          <a:off x="5036111" y="581693"/>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Öğrencinin gelişimi izlenir</a:t>
          </a:r>
          <a:endParaRPr lang="en-US" sz="1200" kern="1200" dirty="0">
            <a:solidFill>
              <a:schemeClr val="bg1">
                <a:lumMod val="75000"/>
              </a:schemeClr>
            </a:solidFill>
          </a:endParaRPr>
        </a:p>
      </dsp:txBody>
      <dsp:txXfrm>
        <a:off x="5301553" y="581693"/>
        <a:ext cx="796324" cy="530883"/>
      </dsp:txXfrm>
    </dsp:sp>
    <dsp:sp modelId="{18DD3EE4-4192-4B01-A11E-3CB6C2A9B1CB}">
      <dsp:nvSpPr>
        <dsp:cNvPr id="0" name=""/>
        <dsp:cNvSpPr/>
      </dsp:nvSpPr>
      <dsp:spPr>
        <a:xfrm>
          <a:off x="6233632" y="581693"/>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bg1">
                  <a:lumMod val="75000"/>
                </a:schemeClr>
              </a:solidFill>
            </a:rPr>
            <a:t>Programın sonlandığını gösteren kanıtlanır</a:t>
          </a:r>
          <a:endParaRPr lang="en-US" sz="1100" kern="1200" dirty="0">
            <a:solidFill>
              <a:schemeClr val="bg1">
                <a:lumMod val="75000"/>
              </a:schemeClr>
            </a:solidFill>
          </a:endParaRPr>
        </a:p>
      </dsp:txBody>
      <dsp:txXfrm>
        <a:off x="6499074" y="581693"/>
        <a:ext cx="796324" cy="5308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487112"/>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planı  yaratılır</a:t>
          </a:r>
          <a:endParaRPr lang="en-US" sz="1400" kern="1200" dirty="0">
            <a:solidFill>
              <a:schemeClr val="tx1"/>
            </a:solidFill>
          </a:endParaRPr>
        </a:p>
      </dsp:txBody>
      <dsp:txXfrm>
        <a:off x="371277" y="487112"/>
        <a:ext cx="985715" cy="657143"/>
      </dsp:txXfrm>
    </dsp:sp>
    <dsp:sp modelId="{0A392B87-AE7F-4BBB-8426-F182698D0DED}">
      <dsp:nvSpPr>
        <dsp:cNvPr id="0" name=""/>
        <dsp:cNvSpPr/>
      </dsp:nvSpPr>
      <dsp:spPr>
        <a:xfrm>
          <a:off x="1521277"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fonu sağlanır </a:t>
          </a:r>
          <a:endParaRPr lang="en-US" sz="1400" kern="1200" dirty="0">
            <a:solidFill>
              <a:schemeClr val="tx1"/>
            </a:solidFill>
          </a:endParaRPr>
        </a:p>
      </dsp:txBody>
      <dsp:txXfrm>
        <a:off x="1849849" y="518563"/>
        <a:ext cx="985715" cy="657143"/>
      </dsp:txXfrm>
    </dsp:sp>
    <dsp:sp modelId="{B54F4E42-830B-4E29-A922-8E2E829F2255}">
      <dsp:nvSpPr>
        <dsp:cNvPr id="0" name=""/>
        <dsp:cNvSpPr/>
      </dsp:nvSpPr>
      <dsp:spPr>
        <a:xfrm>
          <a:off x="2999850"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veya proje tasarlanır</a:t>
          </a:r>
        </a:p>
      </dsp:txBody>
      <dsp:txXfrm>
        <a:off x="3328422" y="518563"/>
        <a:ext cx="985715" cy="657143"/>
      </dsp:txXfrm>
    </dsp:sp>
    <dsp:sp modelId="{A050CB54-2AA3-4C69-93CC-31F729B157B0}">
      <dsp:nvSpPr>
        <dsp:cNvPr id="0" name=""/>
        <dsp:cNvSpPr/>
      </dsp:nvSpPr>
      <dsp:spPr>
        <a:xfrm>
          <a:off x="4478422"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yapılır</a:t>
          </a:r>
          <a:endParaRPr lang="en-US" sz="1400" kern="1200" dirty="0">
            <a:solidFill>
              <a:schemeClr val="tx1"/>
            </a:solidFill>
          </a:endParaRPr>
        </a:p>
      </dsp:txBody>
      <dsp:txXfrm>
        <a:off x="4806994" y="518563"/>
        <a:ext cx="985715" cy="657143"/>
      </dsp:txXfrm>
    </dsp:sp>
    <dsp:sp modelId="{37C08375-7917-4746-97FB-4B6E13D2E4C0}">
      <dsp:nvSpPr>
        <dsp:cNvPr id="0" name=""/>
        <dsp:cNvSpPr/>
      </dsp:nvSpPr>
      <dsp:spPr>
        <a:xfrm>
          <a:off x="5917981" y="540669"/>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Sonuçları yayılır</a:t>
          </a:r>
          <a:endParaRPr lang="en-US" sz="1400" kern="1200" dirty="0">
            <a:solidFill>
              <a:schemeClr val="tx1"/>
            </a:solidFill>
          </a:endParaRPr>
        </a:p>
      </dsp:txBody>
      <dsp:txXfrm>
        <a:off x="6246553" y="540669"/>
        <a:ext cx="985715" cy="657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105768" y="-7870"/>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Tasarlanır</a:t>
          </a:r>
          <a:endParaRPr lang="en-US" sz="1800" kern="1200" dirty="0"/>
        </a:p>
      </dsp:txBody>
      <dsp:txXfrm>
        <a:off x="3335005" y="221367"/>
        <a:ext cx="1106856" cy="1106856"/>
      </dsp:txXfrm>
    </dsp:sp>
    <dsp:sp modelId="{E49B8D85-2434-472D-86B4-E3012862350E}">
      <dsp:nvSpPr>
        <dsp:cNvPr id="0" name=""/>
        <dsp:cNvSpPr/>
      </dsp:nvSpPr>
      <dsp:spPr>
        <a:xfrm rot="2163150">
          <a:off x="4622397" y="1198507"/>
          <a:ext cx="421947"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34519" y="1266918"/>
        <a:ext cx="295363" cy="316978"/>
      </dsp:txXfrm>
    </dsp:sp>
    <dsp:sp modelId="{D9111BC8-6726-437B-A4E9-3B8A906E1A5A}">
      <dsp:nvSpPr>
        <dsp:cNvPr id="0" name=""/>
        <dsp:cNvSpPr/>
      </dsp:nvSpPr>
      <dsp:spPr>
        <a:xfrm>
          <a:off x="5014954" y="1381909"/>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Planlanır</a:t>
          </a:r>
          <a:endParaRPr lang="en-US" sz="2000" kern="1200" dirty="0"/>
        </a:p>
      </dsp:txBody>
      <dsp:txXfrm>
        <a:off x="5244191" y="1611146"/>
        <a:ext cx="1106856" cy="1106856"/>
      </dsp:txXfrm>
    </dsp:sp>
    <dsp:sp modelId="{A9C48A10-34FA-4014-A78E-155CAB8B6D59}">
      <dsp:nvSpPr>
        <dsp:cNvPr id="0" name=""/>
        <dsp:cNvSpPr/>
      </dsp:nvSpPr>
      <dsp:spPr>
        <a:xfrm rot="6538537">
          <a:off x="5226897" y="2983669"/>
          <a:ext cx="396492"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305710" y="3033087"/>
        <a:ext cx="277544" cy="316978"/>
      </dsp:txXfrm>
    </dsp:sp>
    <dsp:sp modelId="{97177708-1850-41BE-8F84-1DBD5CC207CE}">
      <dsp:nvSpPr>
        <dsp:cNvPr id="0" name=""/>
        <dsp:cNvSpPr/>
      </dsp:nvSpPr>
      <dsp:spPr>
        <a:xfrm>
          <a:off x="4170365" y="3574635"/>
          <a:ext cx="1734291" cy="1601019"/>
        </a:xfrm>
        <a:prstGeom prst="ellips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Uygulanır</a:t>
          </a:r>
        </a:p>
        <a:p>
          <a:pPr lvl="0" algn="ctr" defTabSz="711200">
            <a:lnSpc>
              <a:spcPct val="90000"/>
            </a:lnSpc>
            <a:spcBef>
              <a:spcPct val="0"/>
            </a:spcBef>
            <a:spcAft>
              <a:spcPct val="35000"/>
            </a:spcAft>
          </a:pPr>
          <a:r>
            <a:rPr lang="tr-TR" sz="1600" kern="1200" dirty="0" smtClean="0"/>
            <a:t>(Operasyon)</a:t>
          </a:r>
          <a:endParaRPr lang="en-US" sz="1600" kern="1200" dirty="0"/>
        </a:p>
      </dsp:txBody>
      <dsp:txXfrm>
        <a:off x="4424346" y="3809099"/>
        <a:ext cx="1226329" cy="1132091"/>
      </dsp:txXfrm>
    </dsp:sp>
    <dsp:sp modelId="{A1B07BF8-B21C-469C-95D2-C77EC8357140}">
      <dsp:nvSpPr>
        <dsp:cNvPr id="0" name=""/>
        <dsp:cNvSpPr/>
      </dsp:nvSpPr>
      <dsp:spPr>
        <a:xfrm rot="10775167">
          <a:off x="3664441" y="4119623"/>
          <a:ext cx="357544"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771703" y="4224896"/>
        <a:ext cx="250281" cy="316978"/>
      </dsp:txXfrm>
    </dsp:sp>
    <dsp:sp modelId="{311BFCCD-AEF3-4643-8675-DA77C2212431}">
      <dsp:nvSpPr>
        <dsp:cNvPr id="0" name=""/>
        <dsp:cNvSpPr/>
      </dsp:nvSpPr>
      <dsp:spPr>
        <a:xfrm>
          <a:off x="1930487" y="3609271"/>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İzlenir</a:t>
          </a:r>
          <a:endParaRPr lang="en-US" sz="2400" kern="1200" dirty="0"/>
        </a:p>
      </dsp:txBody>
      <dsp:txXfrm>
        <a:off x="2159724" y="3838508"/>
        <a:ext cx="1106856" cy="1106856"/>
      </dsp:txXfrm>
    </dsp:sp>
    <dsp:sp modelId="{AD780FC1-340D-46EC-B6EE-2F0D9CF641BD}">
      <dsp:nvSpPr>
        <dsp:cNvPr id="0" name=""/>
        <dsp:cNvSpPr/>
      </dsp:nvSpPr>
      <dsp:spPr>
        <a:xfrm rot="15150384">
          <a:off x="2187611" y="3054459"/>
          <a:ext cx="374508"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60673" y="3213697"/>
        <a:ext cx="262156" cy="316978"/>
      </dsp:txXfrm>
    </dsp:sp>
    <dsp:sp modelId="{73C3EC50-AA37-4625-BD29-BAE7F1C12B31}">
      <dsp:nvSpPr>
        <dsp:cNvPr id="0" name=""/>
        <dsp:cNvSpPr/>
      </dsp:nvSpPr>
      <dsp:spPr>
        <a:xfrm>
          <a:off x="1080124" y="1296145"/>
          <a:ext cx="1853366" cy="1709356"/>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İyileştirilir</a:t>
          </a:r>
        </a:p>
        <a:p>
          <a:pPr lvl="0" algn="ctr" defTabSz="711200">
            <a:lnSpc>
              <a:spcPct val="90000"/>
            </a:lnSpc>
            <a:spcBef>
              <a:spcPct val="0"/>
            </a:spcBef>
            <a:spcAft>
              <a:spcPct val="35000"/>
            </a:spcAft>
          </a:pPr>
          <a:r>
            <a:rPr lang="tr-TR" sz="1600" kern="1200" dirty="0" smtClean="0"/>
            <a:t>Geliştirilir/</a:t>
          </a:r>
        </a:p>
        <a:p>
          <a:pPr lvl="0" algn="ctr" defTabSz="711200">
            <a:lnSpc>
              <a:spcPct val="90000"/>
            </a:lnSpc>
            <a:spcBef>
              <a:spcPct val="0"/>
            </a:spcBef>
            <a:spcAft>
              <a:spcPct val="35000"/>
            </a:spcAft>
          </a:pPr>
          <a:r>
            <a:rPr lang="tr-TR" sz="1600" kern="1200" dirty="0" smtClean="0"/>
            <a:t>Optimize edilir</a:t>
          </a:r>
          <a:endParaRPr lang="en-US" sz="1600" kern="1200" dirty="0"/>
        </a:p>
      </dsp:txBody>
      <dsp:txXfrm>
        <a:off x="1351543" y="1546474"/>
        <a:ext cx="1310528" cy="1208698"/>
      </dsp:txXfrm>
    </dsp:sp>
    <dsp:sp modelId="{ED7A402F-D448-45BC-AE23-2897C8631338}">
      <dsp:nvSpPr>
        <dsp:cNvPr id="0" name=""/>
        <dsp:cNvSpPr/>
      </dsp:nvSpPr>
      <dsp:spPr>
        <a:xfrm rot="19429324">
          <a:off x="2815001" y="1169900"/>
          <a:ext cx="343891"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24947" y="1306009"/>
        <a:ext cx="240724" cy="3169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134B8-0FDF-4D2C-AFBC-56D4534FC007}">
      <dsp:nvSpPr>
        <dsp:cNvPr id="0" name=""/>
        <dsp:cNvSpPr/>
      </dsp:nvSpPr>
      <dsp:spPr>
        <a:xfrm>
          <a:off x="2273517" y="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solidFill>
                <a:srgbClr val="FF9900"/>
              </a:solidFill>
            </a:rPr>
            <a:t>1.KYP</a:t>
          </a:r>
        </a:p>
      </dsp:txBody>
      <dsp:txXfrm>
        <a:off x="2492412" y="218895"/>
        <a:ext cx="1056916" cy="1056916"/>
      </dsp:txXfrm>
    </dsp:sp>
    <dsp:sp modelId="{FAD3F674-0F4D-4547-A271-7D911CC43B22}">
      <dsp:nvSpPr>
        <dsp:cNvPr id="0" name=""/>
        <dsp:cNvSpPr/>
      </dsp:nvSpPr>
      <dsp:spPr>
        <a:xfrm rot="2113702">
          <a:off x="3884055" y="1106484"/>
          <a:ext cx="418982"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3895565" y="1171124"/>
        <a:ext cx="293287" cy="302677"/>
      </dsp:txXfrm>
    </dsp:sp>
    <dsp:sp modelId="{2E9A3379-B93A-459F-BD7D-E74FE171A6FD}">
      <dsp:nvSpPr>
        <dsp:cNvPr id="0" name=""/>
        <dsp:cNvSpPr/>
      </dsp:nvSpPr>
      <dsp:spPr>
        <a:xfrm>
          <a:off x="4140236" y="131821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tr-TR" sz="3200" kern="1200" dirty="0" smtClean="0">
              <a:solidFill>
                <a:srgbClr val="FF9900"/>
              </a:solidFill>
            </a:rPr>
            <a:t>Ana</a:t>
          </a:r>
        </a:p>
      </dsp:txBody>
      <dsp:txXfrm>
        <a:off x="4359131" y="1537105"/>
        <a:ext cx="1056916" cy="1056916"/>
      </dsp:txXfrm>
    </dsp:sp>
    <dsp:sp modelId="{D180636D-36B3-4621-AEA1-F5AE1E6C7846}">
      <dsp:nvSpPr>
        <dsp:cNvPr id="0" name=""/>
        <dsp:cNvSpPr/>
      </dsp:nvSpPr>
      <dsp:spPr>
        <a:xfrm rot="6507141">
          <a:off x="4472662" y="2969125"/>
          <a:ext cx="376299"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4546973" y="3016475"/>
        <a:ext cx="263409" cy="302677"/>
      </dsp:txXfrm>
    </dsp:sp>
    <dsp:sp modelId="{D3770F47-DA52-4537-BDC0-F8D87551DCC7}">
      <dsp:nvSpPr>
        <dsp:cNvPr id="0" name=""/>
        <dsp:cNvSpPr/>
      </dsp:nvSpPr>
      <dsp:spPr>
        <a:xfrm>
          <a:off x="3442412" y="3409565"/>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dirty="0" smtClean="0">
              <a:solidFill>
                <a:srgbClr val="FF9900"/>
              </a:solidFill>
            </a:rPr>
            <a:t>KK</a:t>
          </a:r>
        </a:p>
      </dsp:txBody>
      <dsp:txXfrm>
        <a:off x="3661307" y="3628460"/>
        <a:ext cx="1056916" cy="1056916"/>
      </dsp:txXfrm>
    </dsp:sp>
    <dsp:sp modelId="{2B7B68C3-E737-4FF8-A2BE-66A25F8DE9A6}">
      <dsp:nvSpPr>
        <dsp:cNvPr id="0" name=""/>
        <dsp:cNvSpPr/>
      </dsp:nvSpPr>
      <dsp:spPr>
        <a:xfrm rot="10736568">
          <a:off x="2774505" y="3953426"/>
          <a:ext cx="393887"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2892661" y="4053229"/>
        <a:ext cx="275721" cy="302677"/>
      </dsp:txXfrm>
    </dsp:sp>
    <dsp:sp modelId="{4B071AD3-E13D-4437-A36B-48D314F8CDA7}">
      <dsp:nvSpPr>
        <dsp:cNvPr id="0" name=""/>
        <dsp:cNvSpPr/>
      </dsp:nvSpPr>
      <dsp:spPr>
        <a:xfrm>
          <a:off x="1204901" y="3450855"/>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solidFill>
                <a:srgbClr val="FF9900"/>
              </a:solidFill>
            </a:rPr>
            <a:t>KD/KG</a:t>
          </a:r>
          <a:endParaRPr lang="en-US" sz="2400" kern="1200" dirty="0">
            <a:solidFill>
              <a:srgbClr val="FF9900"/>
            </a:solidFill>
          </a:endParaRPr>
        </a:p>
      </dsp:txBody>
      <dsp:txXfrm>
        <a:off x="1423796" y="3669750"/>
        <a:ext cx="1056916" cy="1056916"/>
      </dsp:txXfrm>
    </dsp:sp>
    <dsp:sp modelId="{28A1F649-D4BD-4123-AE81-3C3CF6188600}">
      <dsp:nvSpPr>
        <dsp:cNvPr id="0" name=""/>
        <dsp:cNvSpPr/>
      </dsp:nvSpPr>
      <dsp:spPr>
        <a:xfrm rot="15120000">
          <a:off x="1411113" y="2890320"/>
          <a:ext cx="396275"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1488922" y="3047745"/>
        <a:ext cx="277393" cy="302677"/>
      </dsp:txXfrm>
    </dsp:sp>
    <dsp:sp modelId="{199FAC1C-AFA2-47B8-B09C-1FF469678EBE}">
      <dsp:nvSpPr>
        <dsp:cNvPr id="0" name=""/>
        <dsp:cNvSpPr/>
      </dsp:nvSpPr>
      <dsp:spPr>
        <a:xfrm>
          <a:off x="511962" y="1318210"/>
          <a:ext cx="1494706" cy="14947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dirty="0" smtClean="0">
              <a:solidFill>
                <a:srgbClr val="FF9900"/>
              </a:solidFill>
            </a:rPr>
            <a:t>Kİ</a:t>
          </a:r>
        </a:p>
      </dsp:txBody>
      <dsp:txXfrm>
        <a:off x="730857" y="1537105"/>
        <a:ext cx="1056916" cy="1056916"/>
      </dsp:txXfrm>
    </dsp:sp>
    <dsp:sp modelId="{49C8497E-1368-4E74-85DD-423070B26F29}">
      <dsp:nvSpPr>
        <dsp:cNvPr id="0" name=""/>
        <dsp:cNvSpPr/>
      </dsp:nvSpPr>
      <dsp:spPr>
        <a:xfrm rot="19391501">
          <a:off x="1783037" y="951733"/>
          <a:ext cx="373896" cy="50446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1794218" y="1086228"/>
        <a:ext cx="261727" cy="3026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660" y="56749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planı  hazırlanır</a:t>
          </a:r>
          <a:endParaRPr lang="en-US" sz="1400" kern="1200" dirty="0">
            <a:solidFill>
              <a:schemeClr val="tx1"/>
            </a:solidFill>
          </a:endParaRPr>
        </a:p>
      </dsp:txBody>
      <dsp:txXfrm>
        <a:off x="380232" y="567493"/>
        <a:ext cx="985715" cy="657143"/>
      </dsp:txXfrm>
    </dsp:sp>
    <dsp:sp modelId="{0A392B87-AE7F-4BBB-8426-F182698D0DED}">
      <dsp:nvSpPr>
        <dsp:cNvPr id="0" name=""/>
        <dsp:cNvSpPr/>
      </dsp:nvSpPr>
      <dsp:spPr>
        <a:xfrm>
          <a:off x="1524609" y="59831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fonu sağlanır </a:t>
          </a:r>
          <a:endParaRPr lang="en-US" sz="1400" kern="1200" dirty="0">
            <a:solidFill>
              <a:schemeClr val="tx1"/>
            </a:solidFill>
          </a:endParaRPr>
        </a:p>
      </dsp:txBody>
      <dsp:txXfrm>
        <a:off x="1853181" y="598313"/>
        <a:ext cx="985715" cy="657143"/>
      </dsp:txXfrm>
    </dsp:sp>
    <dsp:sp modelId="{B54F4E42-830B-4E29-A922-8E2E829F2255}">
      <dsp:nvSpPr>
        <dsp:cNvPr id="0" name=""/>
        <dsp:cNvSpPr/>
      </dsp:nvSpPr>
      <dsp:spPr>
        <a:xfrm>
          <a:off x="3003182" y="59831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veya proje tasarlanır</a:t>
          </a:r>
        </a:p>
      </dsp:txBody>
      <dsp:txXfrm>
        <a:off x="3331754" y="598313"/>
        <a:ext cx="985715" cy="657143"/>
      </dsp:txXfrm>
    </dsp:sp>
    <dsp:sp modelId="{A050CB54-2AA3-4C69-93CC-31F729B157B0}">
      <dsp:nvSpPr>
        <dsp:cNvPr id="0" name=""/>
        <dsp:cNvSpPr/>
      </dsp:nvSpPr>
      <dsp:spPr>
        <a:xfrm>
          <a:off x="4481754" y="580866"/>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yapılır</a:t>
          </a:r>
          <a:endParaRPr lang="en-US" sz="1400" kern="1200" dirty="0">
            <a:solidFill>
              <a:schemeClr val="tx1"/>
            </a:solidFill>
          </a:endParaRPr>
        </a:p>
      </dsp:txBody>
      <dsp:txXfrm>
        <a:off x="4810326" y="580866"/>
        <a:ext cx="985715" cy="657143"/>
      </dsp:txXfrm>
    </dsp:sp>
    <dsp:sp modelId="{37C08375-7917-4746-97FB-4B6E13D2E4C0}">
      <dsp:nvSpPr>
        <dsp:cNvPr id="0" name=""/>
        <dsp:cNvSpPr/>
      </dsp:nvSpPr>
      <dsp:spPr>
        <a:xfrm>
          <a:off x="5897113" y="60297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Sonuçları yayılır</a:t>
          </a:r>
          <a:endParaRPr lang="en-US" sz="1400" kern="1200" dirty="0">
            <a:solidFill>
              <a:schemeClr val="tx1"/>
            </a:solidFill>
          </a:endParaRPr>
        </a:p>
      </dsp:txBody>
      <dsp:txXfrm>
        <a:off x="6225685" y="602973"/>
        <a:ext cx="985715" cy="6571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152538"/>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152538"/>
        <a:ext cx="1273668" cy="508781"/>
      </dsp:txXfrm>
    </dsp:sp>
    <dsp:sp modelId="{92F1D55A-908E-47A9-A979-97CA3F17799D}">
      <dsp:nvSpPr>
        <dsp:cNvPr id="0" name=""/>
        <dsp:cNvSpPr/>
      </dsp:nvSpPr>
      <dsp:spPr>
        <a:xfrm>
          <a:off x="7847"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Fikrin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Literatür taranması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önerisi kararı</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7847" y="356242"/>
        <a:ext cx="1400863" cy="3036656"/>
      </dsp:txXfrm>
    </dsp:sp>
    <dsp:sp modelId="{3335CF31-EC10-45E3-8844-21FBB127EAE7}">
      <dsp:nvSpPr>
        <dsp:cNvPr id="0" name=""/>
        <dsp:cNvSpPr/>
      </dsp:nvSpPr>
      <dsp:spPr>
        <a:xfrm>
          <a:off x="1588390" y="-152538"/>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8390" y="-152538"/>
        <a:ext cx="1273668" cy="508781"/>
      </dsp:txXfrm>
    </dsp:sp>
    <dsp:sp modelId="{863C5C5A-6FED-48E5-ADC0-68CF07368C39}">
      <dsp:nvSpPr>
        <dsp:cNvPr id="0" name=""/>
        <dsp:cNvSpPr/>
      </dsp:nvSpPr>
      <dsp:spPr>
        <a:xfrm>
          <a:off x="1604641"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 önerisinin hazırlanması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kalite yönetim sisteminin planlanması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Bütçe için hibe gerekliliğinin saptanması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Hibe için uygun birime başvurulması</a:t>
          </a:r>
          <a:endParaRPr lang="en-US" sz="1400" kern="1200" dirty="0"/>
        </a:p>
      </dsp:txBody>
      <dsp:txXfrm>
        <a:off x="1604641" y="356242"/>
        <a:ext cx="1400863" cy="3036656"/>
      </dsp:txXfrm>
    </dsp:sp>
    <dsp:sp modelId="{DF89113A-73A9-4FB9-84E9-A3102A4DFD52}">
      <dsp:nvSpPr>
        <dsp:cNvPr id="0" name=""/>
        <dsp:cNvSpPr/>
      </dsp:nvSpPr>
      <dsp:spPr>
        <a:xfrm>
          <a:off x="3185184"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152538"/>
        <a:ext cx="1273668" cy="508781"/>
      </dsp:txXfrm>
    </dsp:sp>
    <dsp:sp modelId="{646F145F-F1A7-44D8-BB63-F6CAEBF8BF3E}">
      <dsp:nvSpPr>
        <dsp:cNvPr id="0" name=""/>
        <dsp:cNvSpPr/>
      </dsp:nvSpPr>
      <dsp:spPr>
        <a:xfrm>
          <a:off x="3201434"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Araştırmanın yapılması</a:t>
          </a:r>
          <a:endParaRPr lang="en-US" sz="1400" kern="1200" dirty="0"/>
        </a:p>
      </dsp:txBody>
      <dsp:txXfrm>
        <a:off x="3201434" y="356242"/>
        <a:ext cx="1400863" cy="3036656"/>
      </dsp:txXfrm>
    </dsp:sp>
    <dsp:sp modelId="{790C04BB-BE51-4C10-A22D-2B691A7087C7}">
      <dsp:nvSpPr>
        <dsp:cNvPr id="0" name=""/>
        <dsp:cNvSpPr/>
      </dsp:nvSpPr>
      <dsp:spPr>
        <a:xfrm>
          <a:off x="4781977"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1977" y="-152538"/>
        <a:ext cx="1273668" cy="508781"/>
      </dsp:txXfrm>
    </dsp:sp>
    <dsp:sp modelId="{CB93CD10-AB49-4273-86BB-B87C9A3A152F}">
      <dsp:nvSpPr>
        <dsp:cNvPr id="0" name=""/>
        <dsp:cNvSpPr/>
      </dsp:nvSpPr>
      <dsp:spPr>
        <a:xfrm>
          <a:off x="4798227"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Projenin iş planına ve zamana uygun yürümesinin kontrolü</a:t>
          </a:r>
          <a:endParaRPr lang="en-US" sz="1400" kern="1200" dirty="0"/>
        </a:p>
      </dsp:txBody>
      <dsp:txXfrm>
        <a:off x="4798227" y="356242"/>
        <a:ext cx="1400863" cy="3036656"/>
      </dsp:txXfrm>
    </dsp:sp>
    <dsp:sp modelId="{D65CAA00-D1D4-441B-A126-AEDE377422C2}">
      <dsp:nvSpPr>
        <dsp:cNvPr id="0" name=""/>
        <dsp:cNvSpPr/>
      </dsp:nvSpPr>
      <dsp:spPr>
        <a:xfrm>
          <a:off x="6378770" y="-152538"/>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8770" y="-152538"/>
        <a:ext cx="1273668" cy="508781"/>
      </dsp:txXfrm>
    </dsp:sp>
    <dsp:sp modelId="{7B3CCDF1-2361-4909-B2D0-C8B89B8200FD}">
      <dsp:nvSpPr>
        <dsp:cNvPr id="0" name=""/>
        <dsp:cNvSpPr/>
      </dsp:nvSpPr>
      <dsp:spPr>
        <a:xfrm>
          <a:off x="6395020" y="356242"/>
          <a:ext cx="1400863" cy="30366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6395020" y="356242"/>
        <a:ext cx="1400863" cy="3036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36042" y="572206"/>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tasarımı</a:t>
          </a:r>
          <a:endParaRPr lang="en-US" sz="1400" kern="1200" dirty="0">
            <a:solidFill>
              <a:schemeClr val="tx1"/>
            </a:solidFill>
          </a:endParaRPr>
        </a:p>
      </dsp:txBody>
      <dsp:txXfrm>
        <a:off x="301484" y="572206"/>
        <a:ext cx="796324" cy="530883"/>
      </dsp:txXfrm>
    </dsp:sp>
    <dsp:sp modelId="{0A392B87-AE7F-4BBB-8426-F182698D0DED}">
      <dsp:nvSpPr>
        <dsp:cNvPr id="0" name=""/>
        <dsp:cNvSpPr/>
      </dsp:nvSpPr>
      <dsp:spPr>
        <a:xfrm>
          <a:off x="1230529" y="597614"/>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Kayıt duyuru işlemleri</a:t>
          </a:r>
          <a:endParaRPr lang="en-US" sz="1200" kern="1200" dirty="0">
            <a:solidFill>
              <a:schemeClr val="tx1"/>
            </a:solidFill>
          </a:endParaRPr>
        </a:p>
      </dsp:txBody>
      <dsp:txXfrm>
        <a:off x="1495971" y="597614"/>
        <a:ext cx="796324" cy="530883"/>
      </dsp:txXfrm>
    </dsp:sp>
    <dsp:sp modelId="{B54F4E42-830B-4E29-A922-8E2E829F2255}">
      <dsp:nvSpPr>
        <dsp:cNvPr id="0" name=""/>
        <dsp:cNvSpPr/>
      </dsp:nvSpPr>
      <dsp:spPr>
        <a:xfrm>
          <a:off x="2425016" y="597614"/>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Öğrencinin programı düzenlenir</a:t>
          </a:r>
        </a:p>
      </dsp:txBody>
      <dsp:txXfrm>
        <a:off x="2690458" y="597614"/>
        <a:ext cx="796324" cy="530883"/>
      </dsp:txXfrm>
    </dsp:sp>
    <dsp:sp modelId="{A050CB54-2AA3-4C69-93CC-31F729B157B0}">
      <dsp:nvSpPr>
        <dsp:cNvPr id="0" name=""/>
        <dsp:cNvSpPr/>
      </dsp:nvSpPr>
      <dsp:spPr>
        <a:xfrm>
          <a:off x="3619503" y="581693"/>
          <a:ext cx="158233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Her öğrenciye en uygun yol çizilir</a:t>
          </a:r>
          <a:endParaRPr lang="en-US" sz="1200" kern="1200" dirty="0">
            <a:solidFill>
              <a:schemeClr val="tx1"/>
            </a:solidFill>
          </a:endParaRPr>
        </a:p>
      </dsp:txBody>
      <dsp:txXfrm>
        <a:off x="3884945" y="581693"/>
        <a:ext cx="1051454" cy="530883"/>
      </dsp:txXfrm>
    </dsp:sp>
    <dsp:sp modelId="{37C08375-7917-4746-97FB-4B6E13D2E4C0}">
      <dsp:nvSpPr>
        <dsp:cNvPr id="0" name=""/>
        <dsp:cNvSpPr/>
      </dsp:nvSpPr>
      <dsp:spPr>
        <a:xfrm>
          <a:off x="5036111" y="581693"/>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Öğrencinin gelişimi izlenir</a:t>
          </a:r>
          <a:endParaRPr lang="en-US" sz="1200" kern="1200" dirty="0">
            <a:solidFill>
              <a:schemeClr val="tx1"/>
            </a:solidFill>
          </a:endParaRPr>
        </a:p>
      </dsp:txBody>
      <dsp:txXfrm>
        <a:off x="5301553" y="581693"/>
        <a:ext cx="796324" cy="530883"/>
      </dsp:txXfrm>
    </dsp:sp>
    <dsp:sp modelId="{18DD3EE4-4192-4B01-A11E-3CB6C2A9B1CB}">
      <dsp:nvSpPr>
        <dsp:cNvPr id="0" name=""/>
        <dsp:cNvSpPr/>
      </dsp:nvSpPr>
      <dsp:spPr>
        <a:xfrm>
          <a:off x="6233632" y="581693"/>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Programın sonlandığını gösteren kanıtlanır</a:t>
          </a:r>
          <a:endParaRPr lang="en-US" sz="1100" kern="1200" dirty="0">
            <a:solidFill>
              <a:schemeClr val="tx1"/>
            </a:solidFill>
          </a:endParaRPr>
        </a:p>
      </dsp:txBody>
      <dsp:txXfrm>
        <a:off x="6499074" y="581693"/>
        <a:ext cx="796324" cy="5308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487112"/>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planı  yaratılır</a:t>
          </a:r>
          <a:endParaRPr lang="en-US" sz="1400" kern="1200" dirty="0">
            <a:solidFill>
              <a:schemeClr val="tx1"/>
            </a:solidFill>
          </a:endParaRPr>
        </a:p>
      </dsp:txBody>
      <dsp:txXfrm>
        <a:off x="371277" y="487112"/>
        <a:ext cx="985715" cy="657143"/>
      </dsp:txXfrm>
    </dsp:sp>
    <dsp:sp modelId="{0A392B87-AE7F-4BBB-8426-F182698D0DED}">
      <dsp:nvSpPr>
        <dsp:cNvPr id="0" name=""/>
        <dsp:cNvSpPr/>
      </dsp:nvSpPr>
      <dsp:spPr>
        <a:xfrm>
          <a:off x="1521277"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fonu sağlanır </a:t>
          </a:r>
          <a:endParaRPr lang="en-US" sz="1400" kern="1200" dirty="0">
            <a:solidFill>
              <a:schemeClr val="tx1"/>
            </a:solidFill>
          </a:endParaRPr>
        </a:p>
      </dsp:txBody>
      <dsp:txXfrm>
        <a:off x="1849849" y="518563"/>
        <a:ext cx="985715" cy="657143"/>
      </dsp:txXfrm>
    </dsp:sp>
    <dsp:sp modelId="{B54F4E42-830B-4E29-A922-8E2E829F2255}">
      <dsp:nvSpPr>
        <dsp:cNvPr id="0" name=""/>
        <dsp:cNvSpPr/>
      </dsp:nvSpPr>
      <dsp:spPr>
        <a:xfrm>
          <a:off x="2999850"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veya proje tasarlanır</a:t>
          </a:r>
        </a:p>
      </dsp:txBody>
      <dsp:txXfrm>
        <a:off x="3328422" y="518563"/>
        <a:ext cx="985715" cy="657143"/>
      </dsp:txXfrm>
    </dsp:sp>
    <dsp:sp modelId="{A050CB54-2AA3-4C69-93CC-31F729B157B0}">
      <dsp:nvSpPr>
        <dsp:cNvPr id="0" name=""/>
        <dsp:cNvSpPr/>
      </dsp:nvSpPr>
      <dsp:spPr>
        <a:xfrm>
          <a:off x="4478422" y="518563"/>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Araştırma yapılır</a:t>
          </a:r>
          <a:endParaRPr lang="en-US" sz="1400" kern="1200" dirty="0">
            <a:solidFill>
              <a:schemeClr val="tx1"/>
            </a:solidFill>
          </a:endParaRPr>
        </a:p>
      </dsp:txBody>
      <dsp:txXfrm>
        <a:off x="4806994" y="518563"/>
        <a:ext cx="985715" cy="657143"/>
      </dsp:txXfrm>
    </dsp:sp>
    <dsp:sp modelId="{37C08375-7917-4746-97FB-4B6E13D2E4C0}">
      <dsp:nvSpPr>
        <dsp:cNvPr id="0" name=""/>
        <dsp:cNvSpPr/>
      </dsp:nvSpPr>
      <dsp:spPr>
        <a:xfrm>
          <a:off x="5917981" y="540669"/>
          <a:ext cx="1642858" cy="6571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Sonuçları yayılır</a:t>
          </a:r>
          <a:endParaRPr lang="en-US" sz="1400" kern="1200" dirty="0">
            <a:solidFill>
              <a:schemeClr val="tx1"/>
            </a:solidFill>
          </a:endParaRPr>
        </a:p>
      </dsp:txBody>
      <dsp:txXfrm>
        <a:off x="6246553" y="540669"/>
        <a:ext cx="985715" cy="6571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36042" y="572206"/>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Program tasarımı</a:t>
          </a:r>
          <a:endParaRPr lang="en-US" sz="1400" kern="1200" dirty="0">
            <a:solidFill>
              <a:schemeClr val="tx1"/>
            </a:solidFill>
          </a:endParaRPr>
        </a:p>
      </dsp:txBody>
      <dsp:txXfrm>
        <a:off x="301484" y="572206"/>
        <a:ext cx="796324" cy="530883"/>
      </dsp:txXfrm>
    </dsp:sp>
    <dsp:sp modelId="{0A392B87-AE7F-4BBB-8426-F182698D0DED}">
      <dsp:nvSpPr>
        <dsp:cNvPr id="0" name=""/>
        <dsp:cNvSpPr/>
      </dsp:nvSpPr>
      <dsp:spPr>
        <a:xfrm>
          <a:off x="1230529" y="597614"/>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Kayıt duyuru işlemleri</a:t>
          </a:r>
          <a:endParaRPr lang="en-US" sz="1200" kern="1200" dirty="0">
            <a:solidFill>
              <a:schemeClr val="tx1"/>
            </a:solidFill>
          </a:endParaRPr>
        </a:p>
      </dsp:txBody>
      <dsp:txXfrm>
        <a:off x="1495971" y="597614"/>
        <a:ext cx="796324" cy="530883"/>
      </dsp:txXfrm>
    </dsp:sp>
    <dsp:sp modelId="{B54F4E42-830B-4E29-A922-8E2E829F2255}">
      <dsp:nvSpPr>
        <dsp:cNvPr id="0" name=""/>
        <dsp:cNvSpPr/>
      </dsp:nvSpPr>
      <dsp:spPr>
        <a:xfrm>
          <a:off x="2425016" y="597614"/>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Öğrencinin programı düzenlenir</a:t>
          </a:r>
        </a:p>
      </dsp:txBody>
      <dsp:txXfrm>
        <a:off x="2690458" y="597614"/>
        <a:ext cx="796324" cy="530883"/>
      </dsp:txXfrm>
    </dsp:sp>
    <dsp:sp modelId="{A050CB54-2AA3-4C69-93CC-31F729B157B0}">
      <dsp:nvSpPr>
        <dsp:cNvPr id="0" name=""/>
        <dsp:cNvSpPr/>
      </dsp:nvSpPr>
      <dsp:spPr>
        <a:xfrm>
          <a:off x="3619503" y="581693"/>
          <a:ext cx="158233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Her öğrenciye en uygun yol çizilir</a:t>
          </a:r>
          <a:endParaRPr lang="en-US" sz="1200" kern="1200" dirty="0">
            <a:solidFill>
              <a:schemeClr val="tx1"/>
            </a:solidFill>
          </a:endParaRPr>
        </a:p>
      </dsp:txBody>
      <dsp:txXfrm>
        <a:off x="3884945" y="581693"/>
        <a:ext cx="1051454" cy="530883"/>
      </dsp:txXfrm>
    </dsp:sp>
    <dsp:sp modelId="{37C08375-7917-4746-97FB-4B6E13D2E4C0}">
      <dsp:nvSpPr>
        <dsp:cNvPr id="0" name=""/>
        <dsp:cNvSpPr/>
      </dsp:nvSpPr>
      <dsp:spPr>
        <a:xfrm>
          <a:off x="5036111" y="581693"/>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Öğrencinin gelişimi izlenir</a:t>
          </a:r>
          <a:endParaRPr lang="en-US" sz="1200" kern="1200" dirty="0">
            <a:solidFill>
              <a:schemeClr val="tx1"/>
            </a:solidFill>
          </a:endParaRPr>
        </a:p>
      </dsp:txBody>
      <dsp:txXfrm>
        <a:off x="5301553" y="581693"/>
        <a:ext cx="796324" cy="530883"/>
      </dsp:txXfrm>
    </dsp:sp>
    <dsp:sp modelId="{18DD3EE4-4192-4B01-A11E-3CB6C2A9B1CB}">
      <dsp:nvSpPr>
        <dsp:cNvPr id="0" name=""/>
        <dsp:cNvSpPr/>
      </dsp:nvSpPr>
      <dsp:spPr>
        <a:xfrm>
          <a:off x="6233632" y="581693"/>
          <a:ext cx="1327207" cy="53088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Programın sonlandığını gösteren kanıtlanır</a:t>
          </a:r>
          <a:endParaRPr lang="en-US" sz="1100" kern="1200" dirty="0">
            <a:solidFill>
              <a:schemeClr val="tx1"/>
            </a:solidFill>
          </a:endParaRPr>
        </a:p>
      </dsp:txBody>
      <dsp:txXfrm>
        <a:off x="6499074" y="581693"/>
        <a:ext cx="796324" cy="5308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36042" y="572206"/>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lumMod val="75000"/>
                </a:schemeClr>
              </a:solidFill>
            </a:rPr>
            <a:t>Program tasarımı</a:t>
          </a:r>
          <a:endParaRPr lang="en-US" sz="1400" kern="1200" dirty="0">
            <a:solidFill>
              <a:schemeClr val="bg1">
                <a:lumMod val="75000"/>
              </a:schemeClr>
            </a:solidFill>
          </a:endParaRPr>
        </a:p>
      </dsp:txBody>
      <dsp:txXfrm>
        <a:off x="301484" y="572206"/>
        <a:ext cx="796324" cy="530883"/>
      </dsp:txXfrm>
    </dsp:sp>
    <dsp:sp modelId="{0A392B87-AE7F-4BBB-8426-F182698D0DED}">
      <dsp:nvSpPr>
        <dsp:cNvPr id="0" name=""/>
        <dsp:cNvSpPr/>
      </dsp:nvSpPr>
      <dsp:spPr>
        <a:xfrm>
          <a:off x="1230529" y="597614"/>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Kayıt duyuru işlemleri</a:t>
          </a:r>
          <a:endParaRPr lang="en-US" sz="1200" kern="1200" dirty="0">
            <a:solidFill>
              <a:schemeClr val="bg1">
                <a:lumMod val="75000"/>
              </a:schemeClr>
            </a:solidFill>
          </a:endParaRPr>
        </a:p>
      </dsp:txBody>
      <dsp:txXfrm>
        <a:off x="1495971" y="597614"/>
        <a:ext cx="796324" cy="530883"/>
      </dsp:txXfrm>
    </dsp:sp>
    <dsp:sp modelId="{B54F4E42-830B-4E29-A922-8E2E829F2255}">
      <dsp:nvSpPr>
        <dsp:cNvPr id="0" name=""/>
        <dsp:cNvSpPr/>
      </dsp:nvSpPr>
      <dsp:spPr>
        <a:xfrm>
          <a:off x="2425016" y="597614"/>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Öğrencinin programı düzenlenir</a:t>
          </a:r>
        </a:p>
      </dsp:txBody>
      <dsp:txXfrm>
        <a:off x="2690458" y="597614"/>
        <a:ext cx="796324" cy="530883"/>
      </dsp:txXfrm>
    </dsp:sp>
    <dsp:sp modelId="{A050CB54-2AA3-4C69-93CC-31F729B157B0}">
      <dsp:nvSpPr>
        <dsp:cNvPr id="0" name=""/>
        <dsp:cNvSpPr/>
      </dsp:nvSpPr>
      <dsp:spPr>
        <a:xfrm>
          <a:off x="3619503" y="581693"/>
          <a:ext cx="158233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Her öğrenciye en uygun yol çizilir</a:t>
          </a:r>
          <a:endParaRPr lang="en-US" sz="1200" kern="1200" dirty="0">
            <a:solidFill>
              <a:schemeClr val="bg1">
                <a:lumMod val="75000"/>
              </a:schemeClr>
            </a:solidFill>
          </a:endParaRPr>
        </a:p>
      </dsp:txBody>
      <dsp:txXfrm>
        <a:off x="3884945" y="581693"/>
        <a:ext cx="1051454" cy="530883"/>
      </dsp:txXfrm>
    </dsp:sp>
    <dsp:sp modelId="{37C08375-7917-4746-97FB-4B6E13D2E4C0}">
      <dsp:nvSpPr>
        <dsp:cNvPr id="0" name=""/>
        <dsp:cNvSpPr/>
      </dsp:nvSpPr>
      <dsp:spPr>
        <a:xfrm>
          <a:off x="5036111" y="581693"/>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solidFill>
                <a:schemeClr val="bg1">
                  <a:lumMod val="75000"/>
                </a:schemeClr>
              </a:solidFill>
            </a:rPr>
            <a:t>Öğrencinin gelişimi izlenir</a:t>
          </a:r>
          <a:endParaRPr lang="en-US" sz="1200" kern="1200" dirty="0">
            <a:solidFill>
              <a:schemeClr val="bg1">
                <a:lumMod val="75000"/>
              </a:schemeClr>
            </a:solidFill>
          </a:endParaRPr>
        </a:p>
      </dsp:txBody>
      <dsp:txXfrm>
        <a:off x="5301553" y="581693"/>
        <a:ext cx="796324" cy="530883"/>
      </dsp:txXfrm>
    </dsp:sp>
    <dsp:sp modelId="{18DD3EE4-4192-4B01-A11E-3CB6C2A9B1CB}">
      <dsp:nvSpPr>
        <dsp:cNvPr id="0" name=""/>
        <dsp:cNvSpPr/>
      </dsp:nvSpPr>
      <dsp:spPr>
        <a:xfrm>
          <a:off x="6233632" y="581693"/>
          <a:ext cx="1327207" cy="530883"/>
        </a:xfrm>
        <a:prstGeom prst="chevron">
          <a:avLst/>
        </a:prstGeom>
        <a:solidFill>
          <a:srgbClr val="DCF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bg1">
                  <a:lumMod val="75000"/>
                </a:schemeClr>
              </a:solidFill>
            </a:rPr>
            <a:t>Programın sonlandığını gösteren kanıtlanır</a:t>
          </a:r>
          <a:endParaRPr lang="en-US" sz="1100" kern="1200" dirty="0">
            <a:solidFill>
              <a:schemeClr val="bg1">
                <a:lumMod val="75000"/>
              </a:schemeClr>
            </a:solidFill>
          </a:endParaRPr>
        </a:p>
      </dsp:txBody>
      <dsp:txXfrm>
        <a:off x="6499074" y="581693"/>
        <a:ext cx="796324" cy="5308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10</a:t>
            </a:fld>
            <a:endParaRPr lang="en-US"/>
          </a:p>
        </p:txBody>
      </p:sp>
    </p:spTree>
    <p:extLst>
      <p:ext uri="{BB962C8B-B14F-4D97-AF65-F5344CB8AC3E}">
        <p14:creationId xmlns:p14="http://schemas.microsoft.com/office/powerpoint/2010/main" val="8287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11</a:t>
            </a:fld>
            <a:endParaRPr lang="en-US"/>
          </a:p>
        </p:txBody>
      </p:sp>
    </p:spTree>
    <p:extLst>
      <p:ext uri="{BB962C8B-B14F-4D97-AF65-F5344CB8AC3E}">
        <p14:creationId xmlns:p14="http://schemas.microsoft.com/office/powerpoint/2010/main" val="302936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12</a:t>
            </a:fld>
            <a:endParaRPr lang="en-US"/>
          </a:p>
        </p:txBody>
      </p:sp>
    </p:spTree>
    <p:extLst>
      <p:ext uri="{BB962C8B-B14F-4D97-AF65-F5344CB8AC3E}">
        <p14:creationId xmlns:p14="http://schemas.microsoft.com/office/powerpoint/2010/main" val="295873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13</a:t>
            </a:fld>
            <a:endParaRPr lang="en-US"/>
          </a:p>
        </p:txBody>
      </p:sp>
    </p:spTree>
    <p:extLst>
      <p:ext uri="{BB962C8B-B14F-4D97-AF65-F5344CB8AC3E}">
        <p14:creationId xmlns:p14="http://schemas.microsoft.com/office/powerpoint/2010/main" val="6184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14</a:t>
            </a:fld>
            <a:endParaRPr lang="en-US"/>
          </a:p>
        </p:txBody>
      </p:sp>
    </p:spTree>
    <p:extLst>
      <p:ext uri="{BB962C8B-B14F-4D97-AF65-F5344CB8AC3E}">
        <p14:creationId xmlns:p14="http://schemas.microsoft.com/office/powerpoint/2010/main" val="371053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15</a:t>
            </a:fld>
            <a:endParaRPr lang="en-US"/>
          </a:p>
        </p:txBody>
      </p:sp>
    </p:spTree>
    <p:extLst>
      <p:ext uri="{BB962C8B-B14F-4D97-AF65-F5344CB8AC3E}">
        <p14:creationId xmlns:p14="http://schemas.microsoft.com/office/powerpoint/2010/main" val="135904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34</a:t>
            </a:fld>
            <a:endParaRPr lang="en-US"/>
          </a:p>
        </p:txBody>
      </p:sp>
    </p:spTree>
    <p:extLst>
      <p:ext uri="{BB962C8B-B14F-4D97-AF65-F5344CB8AC3E}">
        <p14:creationId xmlns:p14="http://schemas.microsoft.com/office/powerpoint/2010/main" val="730366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35</a:t>
            </a:fld>
            <a:endParaRPr lang="en-US"/>
          </a:p>
        </p:txBody>
      </p:sp>
    </p:spTree>
    <p:extLst>
      <p:ext uri="{BB962C8B-B14F-4D97-AF65-F5344CB8AC3E}">
        <p14:creationId xmlns:p14="http://schemas.microsoft.com/office/powerpoint/2010/main" val="61240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36</a:t>
            </a:fld>
            <a:endParaRPr lang="en-US"/>
          </a:p>
        </p:txBody>
      </p:sp>
    </p:spTree>
    <p:extLst>
      <p:ext uri="{BB962C8B-B14F-4D97-AF65-F5344CB8AC3E}">
        <p14:creationId xmlns:p14="http://schemas.microsoft.com/office/powerpoint/2010/main" val="166325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Tüm</a:t>
            </a:r>
            <a:r>
              <a:rPr lang="tr-TR" baseline="0" dirty="0" smtClean="0"/>
              <a:t> süreçler süreç </a:t>
            </a:r>
            <a:r>
              <a:rPr lang="tr-TR" baseline="0" dirty="0" err="1" smtClean="0"/>
              <a:t>elemanlarıne</a:t>
            </a:r>
            <a:r>
              <a:rPr lang="tr-TR" baseline="0" dirty="0" smtClean="0"/>
              <a:t> göre tasarlanırlar. Kalite kontrolleri kalite indikatörlerine göre izlenir. Kalite kontrol sonuçlarına göre saptanan sonuçlar sebep-etki analiziyle değerlendirilir. Bu analizlerde de süreç elemanları ayrı ayrı değerlendirilir. Süreç ağacı süreç elemanlarının gösterim şekillerindendir.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37</a:t>
            </a:fld>
            <a:endParaRPr lang="en-US"/>
          </a:p>
        </p:txBody>
      </p:sp>
    </p:spTree>
    <p:extLst>
      <p:ext uri="{BB962C8B-B14F-4D97-AF65-F5344CB8AC3E}">
        <p14:creationId xmlns:p14="http://schemas.microsoft.com/office/powerpoint/2010/main" val="129855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a:t>
            </a:fld>
            <a:endParaRPr lang="en-US"/>
          </a:p>
        </p:txBody>
      </p:sp>
    </p:spTree>
    <p:extLst>
      <p:ext uri="{BB962C8B-B14F-4D97-AF65-F5344CB8AC3E}">
        <p14:creationId xmlns:p14="http://schemas.microsoft.com/office/powerpoint/2010/main" val="428951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Tüm</a:t>
            </a:r>
            <a:r>
              <a:rPr lang="tr-TR" baseline="0" dirty="0" smtClean="0"/>
              <a:t> süreçler süreç </a:t>
            </a:r>
            <a:r>
              <a:rPr lang="tr-TR" baseline="0" dirty="0" err="1" smtClean="0"/>
              <a:t>elemanlarıne</a:t>
            </a:r>
            <a:r>
              <a:rPr lang="tr-TR" baseline="0" dirty="0" smtClean="0"/>
              <a:t> göre tasarlanırlar. Kalite kontrolleri kalite indikatörlerine göre izlenir. Kalite kontrol sonuçlarına göre saptanan sonuçlar sebep-etki analiziyle değerlendirilir. Bu analizlerde de süreç elemanları ayrı ayrı değerlendirilir. Süreç ağacı süreç elemanlarının gösterim şekillerindendir.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38</a:t>
            </a:fld>
            <a:endParaRPr lang="en-US"/>
          </a:p>
        </p:txBody>
      </p:sp>
    </p:spTree>
    <p:extLst>
      <p:ext uri="{BB962C8B-B14F-4D97-AF65-F5344CB8AC3E}">
        <p14:creationId xmlns:p14="http://schemas.microsoft.com/office/powerpoint/2010/main" val="3017958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süreç için bu aşamalar gerçekleştirilmektedir.</a:t>
            </a:r>
            <a:r>
              <a:rPr lang="tr-TR" altLang="en-US" baseline="0" dirty="0" smtClean="0"/>
              <a:t> Her süreç tasarlanır (eğitim öğretim uygulamasına geçmeden önce programın tasarlanması), planlanır (</a:t>
            </a:r>
            <a:r>
              <a:rPr lang="tr-TR" altLang="en-US" baseline="0" dirty="0" err="1" smtClean="0"/>
              <a:t>kurumua</a:t>
            </a:r>
            <a:r>
              <a:rPr lang="tr-TR" altLang="en-US" baseline="0" dirty="0" smtClean="0"/>
              <a:t> </a:t>
            </a:r>
            <a:r>
              <a:rPr lang="tr-TR" altLang="en-US" baseline="0" dirty="0" err="1" smtClean="0"/>
              <a:t>uygunluuna</a:t>
            </a:r>
            <a:r>
              <a:rPr lang="tr-TR" altLang="en-US" baseline="0" dirty="0" smtClean="0"/>
              <a:t> göre tasarlandıktan sonra kurumda uygulanabilmesi için planlanır, süreç planlaması sırasında kalite yönetimi sistemi de kurulur; süreç faaliyetleri gerçekleştirilir (</a:t>
            </a:r>
            <a:r>
              <a:rPr lang="tr-TR" altLang="en-US" baseline="0" dirty="0" err="1" smtClean="0"/>
              <a:t>operasyonel</a:t>
            </a:r>
            <a:r>
              <a:rPr lang="tr-TR" altLang="en-US" baseline="0" dirty="0" smtClean="0"/>
              <a:t>, işleyiş süreçleri); faaliyetler yürütülürken kalite kontrol sürdürülür (kalite yönetim sistemi planlanması sırasında sürecin başarı göstergeleri belirlenmiştir. Kalite ölçüleri belirlenmiş olduğundan bunlara göre ölçümler gerçekleştirilir. İyileştirme süreçlerinde değerlendirmeler yapılır, kalite güvencesi kanıtlanır ve uygunsuzluklara göre süreç için önlemler alınır.</a:t>
            </a:r>
            <a:endParaRPr lang="en-US" altLang="en-US" dirty="0" smtClean="0"/>
          </a:p>
        </p:txBody>
      </p:sp>
    </p:spTree>
    <p:extLst>
      <p:ext uri="{BB962C8B-B14F-4D97-AF65-F5344CB8AC3E}">
        <p14:creationId xmlns:p14="http://schemas.microsoft.com/office/powerpoint/2010/main" val="58595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BA4BB99-6E85-4B2C-967D-798F03AEF182}" type="slidenum">
              <a:rPr lang="tr-TR" altLang="en-US" smtClean="0"/>
              <a:pPr eaLnBrk="1" hangingPunct="1"/>
              <a:t>40</a:t>
            </a:fld>
            <a:endParaRPr lang="tr-TR"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Kalite yönetim sisteminde (KYS) sürekli iyileştirmeye odaklanılır. Bunun</a:t>
            </a:r>
            <a:r>
              <a:rPr lang="tr-TR" altLang="en-US" baseline="0" dirty="0" smtClean="0"/>
              <a:t> için önce kalite yönetimi planlanır. Kalite yönetimi süreçlere dayalı yapılacağından planlama sırasında üniversitenin ana süreçleri ve bunların alt süreçleri belirlenir. Bu süreçler süreç yönetimi ilkelerine göre tanımlanır. Süreç yönetimi ilgili eğitimlerinde anlatılmaktadır. Burada izleyen birkaç slaytta açıklanmaktadır. Kalite Kontrol (KK) süreci süreçlerin kritik kalite ölçülerinin veya kalite indikatörlerinin izlenmesi için yapılandırılır. Bu da kalite kontrol ile ilgili eğitimlerde açıklanmaktadır. Hizmet ya da üretim sırasında kalite kontrol programı yürütülür. Kalite indikatörlerinin ölçümleri yapılır. Bu ölçüm sonuçları Kalite Değerlendirme (KD) sürecinde değerlendirilir. Sonuçları raporlanır. Bu şekilde kalite güvencesi (KG) sağlanır. Kalite Değerlendirme süreci Kalite Güvencesi Sürecinin kapsamındadır. KG sonuçlarına göre kalite iyileştirme (KI) sürecinde alınacak önlemlere karar verilir. Tekrar </a:t>
            </a:r>
            <a:r>
              <a:rPr lang="tr-TR" altLang="en-US" baseline="0" dirty="0" err="1" smtClean="0"/>
              <a:t>planama</a:t>
            </a:r>
            <a:r>
              <a:rPr lang="tr-TR" altLang="en-US" baseline="0" dirty="0" smtClean="0"/>
              <a:t> yapılır ve süreçler sürekli iyileştirilmeye çalışır. Kurum İç Değerlendirme Soruları ve Kurum Dış Değerlendirme Formu bu bağlamda ilişkilendirilmelidir.</a:t>
            </a:r>
            <a:endParaRPr lang="tr-TR" altLang="en-US" dirty="0" smtClean="0"/>
          </a:p>
        </p:txBody>
      </p:sp>
    </p:spTree>
    <p:extLst>
      <p:ext uri="{BB962C8B-B14F-4D97-AF65-F5344CB8AC3E}">
        <p14:creationId xmlns:p14="http://schemas.microsoft.com/office/powerpoint/2010/main" val="3097001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 tanımlanmasında yararlanılan diyagramlardan</a:t>
            </a:r>
            <a:r>
              <a:rPr lang="tr-TR" baseline="0" dirty="0" smtClean="0"/>
              <a:t> birisi kaplumbağa diyagramıdır. Neyin, ne ile, nasıl, kiminle hangi değer katan faaliyetlerle neye çevrildiği açıklanır bunun yanında </a:t>
            </a:r>
            <a:r>
              <a:rPr lang="tr-TR" baseline="0" dirty="0" err="1" smtClean="0"/>
              <a:t>yarrlananların</a:t>
            </a:r>
            <a:r>
              <a:rPr lang="tr-TR" baseline="0" dirty="0" smtClean="0"/>
              <a:t> memnuniyet derecelerinin de nasıl değerlendirildiğinin açıklanması beklenir.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41</a:t>
            </a:fld>
            <a:endParaRPr lang="en-US"/>
          </a:p>
        </p:txBody>
      </p:sp>
    </p:spTree>
    <p:extLst>
      <p:ext uri="{BB962C8B-B14F-4D97-AF65-F5344CB8AC3E}">
        <p14:creationId xmlns:p14="http://schemas.microsoft.com/office/powerpoint/2010/main" val="56499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42</a:t>
            </a:fld>
            <a:endParaRPr lang="en-US"/>
          </a:p>
        </p:txBody>
      </p:sp>
    </p:spTree>
    <p:extLst>
      <p:ext uri="{BB962C8B-B14F-4D97-AF65-F5344CB8AC3E}">
        <p14:creationId xmlns:p14="http://schemas.microsoft.com/office/powerpoint/2010/main" val="1435081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Eğitim</a:t>
            </a:r>
            <a:r>
              <a:rPr lang="tr-TR" baseline="0" dirty="0" smtClean="0"/>
              <a:t> öğretim sürecine yaklaşım örneklendirilmektedir. </a:t>
            </a:r>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43</a:t>
            </a:fld>
            <a:endParaRPr lang="en-US"/>
          </a:p>
        </p:txBody>
      </p:sp>
    </p:spTree>
    <p:extLst>
      <p:ext uri="{BB962C8B-B14F-4D97-AF65-F5344CB8AC3E}">
        <p14:creationId xmlns:p14="http://schemas.microsoft.com/office/powerpoint/2010/main" val="93751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44</a:t>
            </a:fld>
            <a:endParaRPr lang="en-US"/>
          </a:p>
        </p:txBody>
      </p:sp>
    </p:spTree>
    <p:extLst>
      <p:ext uri="{BB962C8B-B14F-4D97-AF65-F5344CB8AC3E}">
        <p14:creationId xmlns:p14="http://schemas.microsoft.com/office/powerpoint/2010/main" val="1650849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45</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126106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a:t>
            </a:fld>
            <a:endParaRPr lang="en-US"/>
          </a:p>
        </p:txBody>
      </p:sp>
    </p:spTree>
    <p:extLst>
      <p:ext uri="{BB962C8B-B14F-4D97-AF65-F5344CB8AC3E}">
        <p14:creationId xmlns:p14="http://schemas.microsoft.com/office/powerpoint/2010/main" val="231717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103109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6</a:t>
            </a:fld>
            <a:endParaRPr lang="en-US"/>
          </a:p>
        </p:txBody>
      </p:sp>
    </p:spTree>
    <p:extLst>
      <p:ext uri="{BB962C8B-B14F-4D97-AF65-F5344CB8AC3E}">
        <p14:creationId xmlns:p14="http://schemas.microsoft.com/office/powerpoint/2010/main" val="48294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7</a:t>
            </a:fld>
            <a:endParaRPr lang="en-US"/>
          </a:p>
        </p:txBody>
      </p:sp>
    </p:spTree>
    <p:extLst>
      <p:ext uri="{BB962C8B-B14F-4D97-AF65-F5344CB8AC3E}">
        <p14:creationId xmlns:p14="http://schemas.microsoft.com/office/powerpoint/2010/main" val="263151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8</a:t>
            </a:fld>
            <a:endParaRPr lang="en-US"/>
          </a:p>
        </p:txBody>
      </p:sp>
    </p:spTree>
    <p:extLst>
      <p:ext uri="{BB962C8B-B14F-4D97-AF65-F5344CB8AC3E}">
        <p14:creationId xmlns:p14="http://schemas.microsoft.com/office/powerpoint/2010/main" val="335201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9</a:t>
            </a:fld>
            <a:endParaRPr lang="en-US"/>
          </a:p>
        </p:txBody>
      </p:sp>
    </p:spTree>
    <p:extLst>
      <p:ext uri="{BB962C8B-B14F-4D97-AF65-F5344CB8AC3E}">
        <p14:creationId xmlns:p14="http://schemas.microsoft.com/office/powerpoint/2010/main" val="24420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12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12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12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12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12 Aralık 2018</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12 Aralık 2018</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12 Aralık 2018</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12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12 Aralık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12 Aralık 2018</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12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12 Aralık 2018</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12 Aralık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12 Aralık 2018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12 Aralık 2018</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12 Aralık 2018</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34057" y="620688"/>
            <a:ext cx="8604448" cy="2160240"/>
          </a:xfrm>
        </p:spPr>
        <p:txBody>
          <a:bodyPr/>
          <a:lstStyle/>
          <a:p>
            <a:pPr eaLnBrk="1" hangingPunct="1">
              <a:lnSpc>
                <a:spcPct val="120000"/>
              </a:lnSpc>
              <a:spcBef>
                <a:spcPts val="1200"/>
              </a:spcBef>
              <a:spcAft>
                <a:spcPts val="1800"/>
              </a:spcAft>
            </a:pPr>
            <a:r>
              <a:rPr lang="en-US" altLang="en-US" sz="4000" dirty="0" smtClean="0">
                <a:solidFill>
                  <a:srgbClr val="A50021"/>
                </a:solidFill>
                <a:latin typeface="Comic Sans MS" pitchFamily="66" charset="0"/>
              </a:rPr>
              <a:t/>
            </a:r>
            <a:br>
              <a:rPr lang="en-US" altLang="en-US" sz="4000" dirty="0" smtClean="0">
                <a:solidFill>
                  <a:srgbClr val="A50021"/>
                </a:solidFill>
                <a:latin typeface="Comic Sans MS" pitchFamily="66" charset="0"/>
              </a:rPr>
            </a:br>
            <a: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t>Araştırma-Geliştirme Süreci Tanımlama Eğitimi</a:t>
            </a:r>
            <a:br>
              <a:rPr lang="tr-TR"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rPr>
            </a:b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971600" y="3013502"/>
            <a:ext cx="7272337" cy="2503730"/>
          </a:xfrm>
        </p:spPr>
        <p:txBody>
          <a:bodyPr/>
          <a:lstStyle/>
          <a:p>
            <a:pPr algn="ctr" eaLnBrk="1" hangingPunct="1">
              <a:lnSpc>
                <a:spcPct val="150000"/>
              </a:lnSpc>
              <a:buFontTx/>
              <a:buNone/>
            </a:pPr>
            <a:r>
              <a:rPr lang="tr-TR" altLang="en-US" sz="2400" dirty="0">
                <a:solidFill>
                  <a:schemeClr val="accent2"/>
                </a:solidFill>
              </a:rPr>
              <a:t>Diler Aslan</a:t>
            </a:r>
          </a:p>
          <a:p>
            <a:pPr algn="ctr" eaLnBrk="1" hangingPunct="1">
              <a:lnSpc>
                <a:spcPct val="150000"/>
              </a:lnSpc>
              <a:buFontTx/>
              <a:buNone/>
            </a:pPr>
            <a:r>
              <a:rPr lang="tr-TR" altLang="en-US" sz="2400" dirty="0">
                <a:solidFill>
                  <a:schemeClr val="accent2"/>
                </a:solidFill>
              </a:rPr>
              <a:t>PAÜ Kalite Yönetimi ve Veri Değerlendirme Uygulama ve Araştırma Merkezi</a:t>
            </a:r>
          </a:p>
          <a:p>
            <a:pPr algn="ctr" eaLnBrk="1" hangingPunct="1">
              <a:lnSpc>
                <a:spcPct val="150000"/>
              </a:lnSpc>
              <a:buFontTx/>
              <a:buNone/>
            </a:pPr>
            <a:r>
              <a:rPr lang="tr-TR" altLang="en-US" sz="2400" dirty="0" smtClean="0">
                <a:solidFill>
                  <a:schemeClr val="accent2"/>
                </a:solidFill>
              </a:rPr>
              <a:t>Müdürü</a:t>
            </a:r>
            <a:endParaRPr lang="en-US" altLang="en-US" sz="20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12</a:t>
            </a:r>
            <a:r>
              <a:rPr lang="en-US" dirty="0" smtClean="0"/>
              <a:t> </a:t>
            </a:r>
            <a:r>
              <a:rPr lang="en-US" dirty="0" err="1" smtClean="0"/>
              <a:t>Aralık</a:t>
            </a:r>
            <a:r>
              <a:rPr lang="en-US" dirty="0" smtClean="0"/>
              <a:t> 2018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a:p>
        </p:txBody>
      </p:sp>
      <p:sp>
        <p:nvSpPr>
          <p:cNvPr id="5" name="Rectangle 4"/>
          <p:cNvSpPr txBox="1">
            <a:spLocks noChangeArrowheads="1"/>
          </p:cNvSpPr>
          <p:nvPr/>
        </p:nvSpPr>
        <p:spPr>
          <a:xfrm>
            <a:off x="82352" y="260648"/>
            <a:ext cx="8604448" cy="165618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Kalite Komisyonu </a:t>
            </a:r>
          </a:p>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Araştırma-Geliştirme Süreci Çalışma Grubu</a:t>
            </a: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50367527"/>
              </p:ext>
            </p:extLst>
          </p:nvPr>
        </p:nvGraphicFramePr>
        <p:xfrm>
          <a:off x="467544" y="2803096"/>
          <a:ext cx="7985364" cy="32918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61097576"/>
                    </a:ext>
                  </a:extLst>
                </a:gridCol>
                <a:gridCol w="2520280">
                  <a:extLst>
                    <a:ext uri="{9D8B030D-6E8A-4147-A177-3AD203B41FA5}">
                      <a16:colId xmlns:a16="http://schemas.microsoft.com/office/drawing/2014/main" val="2505084745"/>
                    </a:ext>
                  </a:extLst>
                </a:gridCol>
                <a:gridCol w="2520280">
                  <a:extLst>
                    <a:ext uri="{9D8B030D-6E8A-4147-A177-3AD203B41FA5}">
                      <a16:colId xmlns:a16="http://schemas.microsoft.com/office/drawing/2014/main" val="154195051"/>
                    </a:ext>
                  </a:extLst>
                </a:gridCol>
                <a:gridCol w="2296732">
                  <a:extLst>
                    <a:ext uri="{9D8B030D-6E8A-4147-A177-3AD203B41FA5}">
                      <a16:colId xmlns:a16="http://schemas.microsoft.com/office/drawing/2014/main" val="852797391"/>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2">
                  <a:txBody>
                    <a:bodyPr/>
                    <a:lstStyle/>
                    <a:p>
                      <a:endParaRPr lang="en-US"/>
                    </a:p>
                  </a:txBody>
                  <a:tcPr marL="57427" marR="57427" marT="0" marB="0" anchor="ctr"/>
                </a:tc>
                <a:tc hMerge="1">
                  <a:txBody>
                    <a:bodyPr/>
                    <a:lstStyle/>
                    <a:p>
                      <a:endParaRPr lang="en-US"/>
                    </a:p>
                  </a:txBody>
                  <a:tcPr/>
                </a:tc>
                <a:extLst>
                  <a:ext uri="{0D108BD9-81ED-4DB2-BD59-A6C34878D82A}">
                    <a16:rowId xmlns:a16="http://schemas.microsoft.com/office/drawing/2014/main" val="3452044215"/>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Unvanı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08510195"/>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Kalite Komisyonu</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a:effectLst/>
                        </a:rPr>
                        <a:t>Nurten SARICA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Prof.</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912932323"/>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Kalite Komisyonu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Kamil YAĞCI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502781968"/>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Abdullah AKDOĞAN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91012087"/>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Mesut ÖNCEL</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08861845"/>
                  </a:ext>
                </a:extLst>
              </a:tr>
            </a:tbl>
          </a:graphicData>
        </a:graphic>
      </p:graphicFrame>
    </p:spTree>
    <p:extLst>
      <p:ext uri="{BB962C8B-B14F-4D97-AF65-F5344CB8AC3E}">
        <p14:creationId xmlns:p14="http://schemas.microsoft.com/office/powerpoint/2010/main" val="266725462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11</a:t>
            </a:fld>
            <a:endParaRPr lang="en-US"/>
          </a:p>
        </p:txBody>
      </p:sp>
      <p:sp>
        <p:nvSpPr>
          <p:cNvPr id="5" name="Rectangle 4"/>
          <p:cNvSpPr txBox="1">
            <a:spLocks noChangeArrowheads="1"/>
          </p:cNvSpPr>
          <p:nvPr/>
        </p:nvSpPr>
        <p:spPr>
          <a:xfrm>
            <a:off x="158002" y="362976"/>
            <a:ext cx="8604448" cy="8640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KAVDEM</a:t>
            </a: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520043278"/>
              </p:ext>
            </p:extLst>
          </p:nvPr>
        </p:nvGraphicFramePr>
        <p:xfrm>
          <a:off x="467544" y="1772816"/>
          <a:ext cx="7985364" cy="32918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61097576"/>
                    </a:ext>
                  </a:extLst>
                </a:gridCol>
                <a:gridCol w="2520280">
                  <a:extLst>
                    <a:ext uri="{9D8B030D-6E8A-4147-A177-3AD203B41FA5}">
                      <a16:colId xmlns:a16="http://schemas.microsoft.com/office/drawing/2014/main" val="2505084745"/>
                    </a:ext>
                  </a:extLst>
                </a:gridCol>
                <a:gridCol w="2520280">
                  <a:extLst>
                    <a:ext uri="{9D8B030D-6E8A-4147-A177-3AD203B41FA5}">
                      <a16:colId xmlns:a16="http://schemas.microsoft.com/office/drawing/2014/main" val="154195051"/>
                    </a:ext>
                  </a:extLst>
                </a:gridCol>
                <a:gridCol w="2296732">
                  <a:extLst>
                    <a:ext uri="{9D8B030D-6E8A-4147-A177-3AD203B41FA5}">
                      <a16:colId xmlns:a16="http://schemas.microsoft.com/office/drawing/2014/main" val="852797391"/>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2">
                  <a:txBody>
                    <a:bodyPr/>
                    <a:lstStyle/>
                    <a:p>
                      <a:endParaRPr lang="en-US"/>
                    </a:p>
                  </a:txBody>
                  <a:tcPr marL="57427" marR="57427" marT="0" marB="0" anchor="ctr"/>
                </a:tc>
                <a:tc hMerge="1">
                  <a:txBody>
                    <a:bodyPr/>
                    <a:lstStyle/>
                    <a:p>
                      <a:endParaRPr lang="en-US"/>
                    </a:p>
                  </a:txBody>
                  <a:tcPr/>
                </a:tc>
                <a:extLst>
                  <a:ext uri="{0D108BD9-81ED-4DB2-BD59-A6C34878D82A}">
                    <a16:rowId xmlns:a16="http://schemas.microsoft.com/office/drawing/2014/main" val="3452044215"/>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Unvanı, Görevi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08510195"/>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 (Müdür)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Diler Aslan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Prof</a:t>
                      </a:r>
                      <a:r>
                        <a:rPr lang="tr-TR" sz="1800" dirty="0" smtClean="0">
                          <a:effectLst/>
                        </a:rPr>
                        <a:t>. Dr.,</a:t>
                      </a:r>
                      <a:r>
                        <a:rPr lang="tr-TR" sz="1800" baseline="0" dirty="0" smtClean="0">
                          <a:effectLst/>
                        </a:rPr>
                        <a:t> Müdür</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912932323"/>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Öncü Yanmaz Arpacı</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Öğr. Gör, Uzman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502781968"/>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Mesut </a:t>
                      </a:r>
                      <a:r>
                        <a:rPr lang="tr-TR" sz="1800" dirty="0" smtClean="0">
                          <a:effectLst/>
                        </a:rPr>
                        <a:t>Aydınlı</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Öğr. Gör, Uzman</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91012087"/>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KAVDEM</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smtClean="0">
                          <a:effectLst/>
                        </a:rPr>
                        <a:t>Gülçin Türkmen</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smtClean="0">
                          <a:effectLst/>
                        </a:rPr>
                        <a:t>Lisans</a:t>
                      </a:r>
                      <a:r>
                        <a:rPr lang="tr-TR" sz="1800" baseline="0" dirty="0" smtClean="0">
                          <a:effectLst/>
                        </a:rPr>
                        <a:t> M, </a:t>
                      </a:r>
                      <a:r>
                        <a:rPr lang="tr-TR" sz="1800" dirty="0" err="1" smtClean="0">
                          <a:effectLst/>
                        </a:rPr>
                        <a:t>Sekreterya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08861845"/>
                  </a:ext>
                </a:extLst>
              </a:tr>
            </a:tbl>
          </a:graphicData>
        </a:graphic>
      </p:graphicFrame>
    </p:spTree>
    <p:extLst>
      <p:ext uri="{BB962C8B-B14F-4D97-AF65-F5344CB8AC3E}">
        <p14:creationId xmlns:p14="http://schemas.microsoft.com/office/powerpoint/2010/main" val="313705425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12</a:t>
            </a:fld>
            <a:endParaRPr lang="en-US"/>
          </a:p>
        </p:txBody>
      </p:sp>
      <p:sp>
        <p:nvSpPr>
          <p:cNvPr id="3" name="Rectangle 2"/>
          <p:cNvSpPr/>
          <p:nvPr/>
        </p:nvSpPr>
        <p:spPr>
          <a:xfrm>
            <a:off x="971600" y="1458720"/>
            <a:ext cx="7236296" cy="5021888"/>
          </a:xfrm>
          <a:prstGeom prst="rect">
            <a:avLst/>
          </a:prstGeom>
        </p:spPr>
        <p:txBody>
          <a:bodyPr wrap="square">
            <a:spAutoFit/>
          </a:bodyPr>
          <a:lstStyle/>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Not:</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Eğitim interaktif yürütüleceği için soru ve yanıtlar sunumlar sırasında değerlendirilecektir. </a:t>
            </a:r>
          </a:p>
          <a:p>
            <a:pPr marL="400050" indent="-400050">
              <a:lnSpc>
                <a:spcPct val="150000"/>
              </a:lnSpc>
              <a:buFont typeface="Arial" panose="020B0604020202020204" pitchFamily="34" charset="0"/>
              <a:buChar char="•"/>
            </a:pPr>
            <a:endParaRPr lang="tr-TR"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Önemli hususlar:</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Eğitim interaktif olarak yürütüleceğinden katılımcıların dizüstü bilgisayarları, kâğıt ve kalem bulundurmaları rica olunur.</a:t>
            </a:r>
          </a:p>
          <a:p>
            <a:pPr marL="400050" indent="-400050">
              <a:lnSpc>
                <a:spcPct val="150000"/>
              </a:lnSpc>
              <a:buFont typeface="Arial" panose="020B0604020202020204" pitchFamily="34" charset="0"/>
              <a:buChar char="•"/>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Eğitim tüm üniversitede izlenebilecek şekilde planlanmıştır. Eğitim saatlerinde açılacak olan sanal sınıf adresi genel duyuru olarak tüm üniversite akademik ve idari personel ile öğrencilere duyurulacaktır. Uzaktan katılımcılar soru sorma ve bilgi paylaşımda bulunabileceklerdir. </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ile ilgili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spTree>
    <p:extLst>
      <p:ext uri="{BB962C8B-B14F-4D97-AF65-F5344CB8AC3E}">
        <p14:creationId xmlns:p14="http://schemas.microsoft.com/office/powerpoint/2010/main" val="41141488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13</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sp>
        <p:nvSpPr>
          <p:cNvPr id="8" name="Rectangle 7"/>
          <p:cNvSpPr/>
          <p:nvPr/>
        </p:nvSpPr>
        <p:spPr>
          <a:xfrm>
            <a:off x="1763642" y="6658887"/>
            <a:ext cx="5687144" cy="261610"/>
          </a:xfrm>
          <a:prstGeom prst="rect">
            <a:avLst/>
          </a:prstGeom>
        </p:spPr>
        <p:txBody>
          <a:bodyPr wrap="square">
            <a:spAutoFit/>
          </a:bodyPr>
          <a:lstStyle/>
          <a:p>
            <a:r>
              <a:rPr lang="tr-TR" sz="1100" dirty="0"/>
              <a:t>http://scindeks-clanci.ceon.rs/data/pdf/1451-4117/2017/1451-41171701035H.pdf</a:t>
            </a: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54786" y="2092098"/>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74958" y="3861048"/>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p:txBody>
          <a:bodyPr/>
          <a:lstStyle/>
          <a:p>
            <a:pPr>
              <a:defRPr/>
            </a:pPr>
            <a:r>
              <a:rPr lang="en-US" smtClean="0"/>
              <a:t>2017KRM004-PAÜ KalSİS Projesi Eğitimleri, 12 Aralık 2018</a:t>
            </a:r>
            <a:endParaRPr lang="en-US"/>
          </a:p>
        </p:txBody>
      </p:sp>
      <p:sp>
        <p:nvSpPr>
          <p:cNvPr id="54" name="Rounded Rectangle 53"/>
          <p:cNvSpPr/>
          <p:nvPr/>
        </p:nvSpPr>
        <p:spPr>
          <a:xfrm>
            <a:off x="818178" y="2239899"/>
            <a:ext cx="7612676" cy="9323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72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3081" y="5626602"/>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Slide Number Placeholder 1"/>
          <p:cNvSpPr>
            <a:spLocks noGrp="1"/>
          </p:cNvSpPr>
          <p:nvPr>
            <p:ph type="sldNum" sz="quarter" idx="12"/>
          </p:nvPr>
        </p:nvSpPr>
        <p:spPr/>
        <p:txBody>
          <a:bodyPr/>
          <a:lstStyle/>
          <a:p>
            <a:pPr>
              <a:defRPr/>
            </a:pPr>
            <a:fld id="{9A51AE22-8014-4564-BCD7-FB836EBB2DBF}" type="slidenum">
              <a:rPr lang="en-US" sz="1600" smtClean="0"/>
              <a:pPr>
                <a:defRPr/>
              </a:pPr>
              <a:t>14</a:t>
            </a:fld>
            <a:endParaRPr lang="en-US" sz="16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grpSp>
        <p:nvGrpSpPr>
          <p:cNvPr id="49" name="Group 48"/>
          <p:cNvGrpSpPr/>
          <p:nvPr/>
        </p:nvGrpSpPr>
        <p:grpSpPr>
          <a:xfrm>
            <a:off x="801000" y="407468"/>
            <a:ext cx="8064896" cy="1694270"/>
            <a:chOff x="807488" y="424261"/>
            <a:chExt cx="8064896" cy="1694270"/>
          </a:xfrm>
        </p:grpSpPr>
        <p:sp>
          <p:nvSpPr>
            <p:cNvPr id="3" name="Rectangle 2"/>
            <p:cNvSpPr/>
            <p:nvPr/>
          </p:nvSpPr>
          <p:spPr>
            <a:xfrm>
              <a:off x="807488" y="657035"/>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2997" y="610496"/>
              <a:ext cx="1768433" cy="338554"/>
            </a:xfrm>
            <a:prstGeom prst="rect">
              <a:avLst/>
            </a:prstGeom>
            <a:noFill/>
          </p:spPr>
          <p:txBody>
            <a:bodyPr wrap="none" rtlCol="0">
              <a:spAutoFit/>
            </a:bodyPr>
            <a:lstStyle/>
            <a:p>
              <a:r>
                <a:rPr lang="tr-TR" sz="1600" dirty="0" smtClean="0"/>
                <a:t>Yönetim süreçleri</a:t>
              </a:r>
              <a:endParaRPr lang="tr-TR" sz="1600" dirty="0"/>
            </a:p>
          </p:txBody>
        </p:sp>
      </p:grpSp>
      <p:grpSp>
        <p:nvGrpSpPr>
          <p:cNvPr id="46" name="Group 45"/>
          <p:cNvGrpSpPr/>
          <p:nvPr/>
        </p:nvGrpSpPr>
        <p:grpSpPr>
          <a:xfrm>
            <a:off x="835127" y="2129838"/>
            <a:ext cx="7704856" cy="1694270"/>
            <a:chOff x="827584" y="2348880"/>
            <a:chExt cx="7704856" cy="1694270"/>
          </a:xfrm>
        </p:grpSpPr>
        <p:sp>
          <p:nvSpPr>
            <p:cNvPr id="45" name="Rectangle 44"/>
            <p:cNvSpPr/>
            <p:nvPr/>
          </p:nvSpPr>
          <p:spPr>
            <a:xfrm>
              <a:off x="827584" y="2566826"/>
              <a:ext cx="7704856" cy="93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37373" y="2548749"/>
              <a:ext cx="4668266" cy="400110"/>
            </a:xfrm>
            <a:prstGeom prst="rect">
              <a:avLst/>
            </a:prstGeom>
            <a:noFill/>
          </p:spPr>
          <p:txBody>
            <a:bodyPr wrap="none" rtlCol="0">
              <a:spAutoFit/>
            </a:bodyPr>
            <a:lstStyle/>
            <a:p>
              <a:r>
                <a:rPr lang="tr-TR" sz="2000" dirty="0" smtClean="0"/>
                <a:t>Araştırma program mezunları için süreç</a:t>
              </a:r>
              <a:endParaRPr lang="tr-TR" sz="2000" dirty="0"/>
            </a:p>
          </p:txBody>
        </p:sp>
      </p:grpSp>
      <p:grpSp>
        <p:nvGrpSpPr>
          <p:cNvPr id="44" name="Group 43"/>
          <p:cNvGrpSpPr/>
          <p:nvPr/>
        </p:nvGrpSpPr>
        <p:grpSpPr>
          <a:xfrm>
            <a:off x="835127" y="3677510"/>
            <a:ext cx="7704856" cy="1694270"/>
            <a:chOff x="827584" y="3239835"/>
            <a:chExt cx="7704856" cy="1694270"/>
          </a:xfrm>
        </p:grpSpPr>
        <p:sp>
          <p:nvSpPr>
            <p:cNvPr id="43" name="Rectangle 42"/>
            <p:cNvSpPr/>
            <p:nvPr/>
          </p:nvSpPr>
          <p:spPr>
            <a:xfrm>
              <a:off x="827584" y="3501008"/>
              <a:ext cx="7704856" cy="945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3173830" y="3436161"/>
              <a:ext cx="3788217" cy="369332"/>
            </a:xfrm>
            <a:prstGeom prst="rect">
              <a:avLst/>
            </a:prstGeom>
            <a:noFill/>
          </p:spPr>
          <p:txBody>
            <a:bodyPr wrap="none" rtlCol="0">
              <a:spAutoFit/>
            </a:bodyPr>
            <a:lstStyle/>
            <a:p>
              <a:r>
                <a:rPr lang="tr-TR" dirty="0" smtClean="0"/>
                <a:t>Fikirlerin üretilmesi ve uygulanması</a:t>
              </a:r>
              <a:endParaRPr lang="tr-TR" dirty="0"/>
            </a:p>
          </p:txBody>
        </p:sp>
      </p:grpSp>
      <p:sp>
        <p:nvSpPr>
          <p:cNvPr id="22" name="TextBox 21"/>
          <p:cNvSpPr txBox="1"/>
          <p:nvPr/>
        </p:nvSpPr>
        <p:spPr>
          <a:xfrm>
            <a:off x="3821717" y="5631930"/>
            <a:ext cx="1838965" cy="369332"/>
          </a:xfrm>
          <a:prstGeom prst="rect">
            <a:avLst/>
          </a:prstGeom>
          <a:noFill/>
        </p:spPr>
        <p:txBody>
          <a:bodyPr wrap="none" rtlCol="0">
            <a:spAutoFit/>
          </a:bodyPr>
          <a:lstStyle/>
          <a:p>
            <a:r>
              <a:rPr lang="tr-TR" dirty="0" smtClean="0"/>
              <a:t>Destek süreçleri</a:t>
            </a:r>
            <a:endParaRPr lang="tr-TR"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1" name="Footer Placeholder 10"/>
          <p:cNvSpPr>
            <a:spLocks noGrp="1"/>
          </p:cNvSpPr>
          <p:nvPr>
            <p:ph type="ftr" sz="quarter" idx="11"/>
          </p:nvPr>
        </p:nvSpPr>
        <p:spPr>
          <a:xfrm>
            <a:off x="2587960" y="6649889"/>
            <a:ext cx="4328120" cy="208111"/>
          </a:xfrm>
        </p:spPr>
        <p:txBody>
          <a:bodyPr/>
          <a:lstStyle/>
          <a:p>
            <a:pPr>
              <a:defRPr/>
            </a:pPr>
            <a:r>
              <a:rPr lang="en-US" smtClean="0"/>
              <a:t>2017KRM004-PAÜ KalSİS Projesi Eğitimleri, 12 Aralık 2018</a:t>
            </a:r>
            <a:endParaRPr lang="en-US" dirty="0"/>
          </a:p>
        </p:txBody>
      </p:sp>
      <p:pic>
        <p:nvPicPr>
          <p:cNvPr id="41" name="Picture 40" descr="C:\Users\Diler\Pictures\pau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989066" y="1568099"/>
            <a:ext cx="7236296" cy="738664"/>
          </a:xfrm>
          <a:prstGeom prst="rect">
            <a:avLst/>
          </a:prstGeom>
        </p:spPr>
        <p:txBody>
          <a:bodyPr wrap="square">
            <a:spAutoFit/>
          </a:bodyPr>
          <a:lstStyle/>
          <a:p>
            <a:pPr algn="ctr">
              <a:lnSpc>
                <a:spcPct val="150000"/>
              </a:lnSpc>
            </a:pP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 ve Geliştirme Süreçleri</a:t>
            </a:r>
          </a:p>
        </p:txBody>
      </p:sp>
    </p:spTree>
    <p:extLst>
      <p:ext uri="{BB962C8B-B14F-4D97-AF65-F5344CB8AC3E}">
        <p14:creationId xmlns:p14="http://schemas.microsoft.com/office/powerpoint/2010/main" val="13963893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3081" y="5626602"/>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Slide Number Placeholder 1"/>
          <p:cNvSpPr>
            <a:spLocks noGrp="1"/>
          </p:cNvSpPr>
          <p:nvPr>
            <p:ph type="sldNum" sz="quarter" idx="12"/>
          </p:nvPr>
        </p:nvSpPr>
        <p:spPr/>
        <p:txBody>
          <a:bodyPr/>
          <a:lstStyle/>
          <a:p>
            <a:pPr>
              <a:defRPr/>
            </a:pPr>
            <a:fld id="{9A51AE22-8014-4564-BCD7-FB836EBB2DBF}" type="slidenum">
              <a:rPr lang="en-US" sz="1600" smtClean="0"/>
              <a:pPr>
                <a:defRPr/>
              </a:pPr>
              <a:t>15</a:t>
            </a:fld>
            <a:endParaRPr lang="en-US" sz="16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grpSp>
        <p:nvGrpSpPr>
          <p:cNvPr id="49" name="Group 48"/>
          <p:cNvGrpSpPr/>
          <p:nvPr/>
        </p:nvGrpSpPr>
        <p:grpSpPr>
          <a:xfrm>
            <a:off x="801000" y="407468"/>
            <a:ext cx="8064896" cy="1694270"/>
            <a:chOff x="807488" y="424261"/>
            <a:chExt cx="8064896" cy="1694270"/>
          </a:xfrm>
        </p:grpSpPr>
        <p:sp>
          <p:nvSpPr>
            <p:cNvPr id="3" name="Rectangle 2"/>
            <p:cNvSpPr/>
            <p:nvPr/>
          </p:nvSpPr>
          <p:spPr>
            <a:xfrm>
              <a:off x="807488" y="657035"/>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2997" y="610496"/>
              <a:ext cx="1768433" cy="338554"/>
            </a:xfrm>
            <a:prstGeom prst="rect">
              <a:avLst/>
            </a:prstGeom>
            <a:noFill/>
          </p:spPr>
          <p:txBody>
            <a:bodyPr wrap="none" rtlCol="0">
              <a:spAutoFit/>
            </a:bodyPr>
            <a:lstStyle/>
            <a:p>
              <a:r>
                <a:rPr lang="tr-TR" sz="1600" dirty="0" smtClean="0"/>
                <a:t>Yönetim süreçleri</a:t>
              </a:r>
              <a:endParaRPr lang="tr-TR" sz="1600" dirty="0"/>
            </a:p>
          </p:txBody>
        </p:sp>
      </p:grpSp>
      <p:grpSp>
        <p:nvGrpSpPr>
          <p:cNvPr id="46" name="Group 45"/>
          <p:cNvGrpSpPr/>
          <p:nvPr/>
        </p:nvGrpSpPr>
        <p:grpSpPr>
          <a:xfrm>
            <a:off x="835127" y="2129838"/>
            <a:ext cx="7704856" cy="1694270"/>
            <a:chOff x="827584" y="2348880"/>
            <a:chExt cx="7704856" cy="1694270"/>
          </a:xfrm>
        </p:grpSpPr>
        <p:sp>
          <p:nvSpPr>
            <p:cNvPr id="45" name="Rectangle 44"/>
            <p:cNvSpPr/>
            <p:nvPr/>
          </p:nvSpPr>
          <p:spPr>
            <a:xfrm>
              <a:off x="827584" y="2566826"/>
              <a:ext cx="7704856" cy="93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37373" y="2548749"/>
              <a:ext cx="4668266" cy="400110"/>
            </a:xfrm>
            <a:prstGeom prst="rect">
              <a:avLst/>
            </a:prstGeom>
            <a:noFill/>
          </p:spPr>
          <p:txBody>
            <a:bodyPr wrap="none" rtlCol="0">
              <a:spAutoFit/>
            </a:bodyPr>
            <a:lstStyle/>
            <a:p>
              <a:r>
                <a:rPr lang="tr-TR" sz="2000" dirty="0" smtClean="0"/>
                <a:t>Araştırma program mezunları için süreç</a:t>
              </a:r>
              <a:endParaRPr lang="tr-TR" sz="2000" dirty="0"/>
            </a:p>
          </p:txBody>
        </p:sp>
      </p:grpSp>
      <p:sp>
        <p:nvSpPr>
          <p:cNvPr id="22" name="TextBox 21"/>
          <p:cNvSpPr txBox="1"/>
          <p:nvPr/>
        </p:nvSpPr>
        <p:spPr>
          <a:xfrm>
            <a:off x="3821717" y="5631930"/>
            <a:ext cx="1838965" cy="369332"/>
          </a:xfrm>
          <a:prstGeom prst="rect">
            <a:avLst/>
          </a:prstGeom>
          <a:noFill/>
        </p:spPr>
        <p:txBody>
          <a:bodyPr wrap="none" rtlCol="0">
            <a:spAutoFit/>
          </a:bodyPr>
          <a:lstStyle/>
          <a:p>
            <a:r>
              <a:rPr lang="tr-TR" dirty="0" smtClean="0"/>
              <a:t>Destek süreçleri</a:t>
            </a:r>
            <a:endParaRPr lang="tr-TR"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1" name="Footer Placeholder 10"/>
          <p:cNvSpPr>
            <a:spLocks noGrp="1"/>
          </p:cNvSpPr>
          <p:nvPr>
            <p:ph type="ftr" sz="quarter" idx="11"/>
          </p:nvPr>
        </p:nvSpPr>
        <p:spPr>
          <a:xfrm>
            <a:off x="2587960" y="6649889"/>
            <a:ext cx="4328120" cy="208111"/>
          </a:xfrm>
        </p:spPr>
        <p:txBody>
          <a:bodyPr/>
          <a:lstStyle/>
          <a:p>
            <a:pPr>
              <a:defRPr/>
            </a:pPr>
            <a:r>
              <a:rPr lang="en-US" smtClean="0"/>
              <a:t>2017KRM004-PAÜ KalSİS Projesi Eğitimleri, 12 Aralık 2018</a:t>
            </a:r>
            <a:endParaRPr lang="en-US" dirty="0"/>
          </a:p>
        </p:txBody>
      </p:sp>
      <p:pic>
        <p:nvPicPr>
          <p:cNvPr id="41" name="Picture 40" descr="C:\Users\Diler\Pictures\pau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633081" y="3546446"/>
            <a:ext cx="3823669" cy="1384995"/>
          </a:xfrm>
          <a:prstGeom prst="rect">
            <a:avLst/>
          </a:prstGeom>
        </p:spPr>
        <p:txBody>
          <a:bodyPr wrap="square">
            <a:spAutoFit/>
          </a:bodyPr>
          <a:lstStyle/>
          <a:p>
            <a:pPr marL="400050" indent="-400050">
              <a:lnSpc>
                <a:spcPct val="150000"/>
              </a:lnSpc>
              <a:buFont typeface="Arial" panose="020B0604020202020204" pitchFamily="34" charset="0"/>
              <a:buChar char="•"/>
            </a:pPr>
            <a:r>
              <a:rPr lang="tr-TR" sz="28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Yükseklisans</a:t>
            </a: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p>
          <a:p>
            <a:pPr marL="400050" indent="-400050">
              <a:lnSpc>
                <a:spcPct val="150000"/>
              </a:lnSpc>
              <a:buFont typeface="Arial" panose="020B0604020202020204" pitchFamily="34" charset="0"/>
              <a:buChar char="•"/>
            </a:pP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Doktora programları</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989066" y="1568099"/>
            <a:ext cx="7236296" cy="738664"/>
          </a:xfrm>
          <a:prstGeom prst="rect">
            <a:avLst/>
          </a:prstGeom>
        </p:spPr>
        <p:txBody>
          <a:bodyPr wrap="square">
            <a:spAutoFit/>
          </a:bodyPr>
          <a:lstStyle/>
          <a:p>
            <a:pPr algn="ctr">
              <a:lnSpc>
                <a:spcPct val="150000"/>
              </a:lnSpc>
            </a:pP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 ve Geliştirme Süreçleri</a:t>
            </a:r>
          </a:p>
        </p:txBody>
      </p:sp>
      <p:sp>
        <p:nvSpPr>
          <p:cNvPr id="43" name="Rectangle 42"/>
          <p:cNvSpPr/>
          <p:nvPr/>
        </p:nvSpPr>
        <p:spPr>
          <a:xfrm>
            <a:off x="4499993" y="2895415"/>
            <a:ext cx="4282496" cy="2677656"/>
          </a:xfrm>
          <a:prstGeom prst="rect">
            <a:avLst/>
          </a:prstGeom>
          <a:solidFill>
            <a:schemeClr val="accent2"/>
          </a:solidFill>
        </p:spPr>
        <p:txBody>
          <a:bodyPr wrap="square">
            <a:spAutoFit/>
          </a:bodyPr>
          <a:lstStyle/>
          <a:p>
            <a:r>
              <a:rPr lang="tr-TR"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Eğitim-Öğretim Süreci ve Araştırma-Geliştirme Süreci</a:t>
            </a:r>
          </a:p>
          <a:p>
            <a:r>
              <a:rPr lang="tr-TR"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Akreditasyon</a:t>
            </a:r>
          </a:p>
          <a:p>
            <a:pPr marL="457200" indent="-457200">
              <a:buFont typeface="Arial" panose="020B0604020202020204" pitchFamily="34" charset="0"/>
              <a:buChar char="•"/>
            </a:pPr>
            <a:r>
              <a:rPr lang="tr-TR"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Etiket</a:t>
            </a:r>
          </a:p>
          <a:p>
            <a:pPr marL="457200" indent="-457200">
              <a:buFont typeface="Arial" panose="020B0604020202020204" pitchFamily="34" charset="0"/>
              <a:buChar char="•"/>
            </a:pPr>
            <a:r>
              <a:rPr lang="tr-TR"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Standardlar</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982314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pic>
        <p:nvPicPr>
          <p:cNvPr id="4" name="Picture 3"/>
          <p:cNvPicPr>
            <a:picLocks noChangeAspect="1"/>
          </p:cNvPicPr>
          <p:nvPr/>
        </p:nvPicPr>
        <p:blipFill>
          <a:blip r:embed="rId2"/>
          <a:stretch>
            <a:fillRect/>
          </a:stretch>
        </p:blipFill>
        <p:spPr>
          <a:xfrm>
            <a:off x="909943" y="1101362"/>
            <a:ext cx="7475769" cy="4220533"/>
          </a:xfrm>
          <a:prstGeom prst="rect">
            <a:avLst/>
          </a:prstGeom>
        </p:spPr>
      </p:pic>
      <p:sp>
        <p:nvSpPr>
          <p:cNvPr id="5" name="Rectangle 2"/>
          <p:cNvSpPr txBox="1">
            <a:spLocks noChangeArrowheads="1"/>
          </p:cNvSpPr>
          <p:nvPr/>
        </p:nvSpPr>
        <p:spPr bwMode="auto">
          <a:xfrm>
            <a:off x="467544" y="116632"/>
            <a:ext cx="8352928" cy="88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Araştırma Program Mezunları için Süreç</a:t>
            </a:r>
          </a:p>
          <a:p>
            <a:pPr eaLnBrk="1" hangingPunct="1"/>
            <a:r>
              <a:rPr lang="tr-TR" altLang="tr-TR" sz="2800" kern="0" dirty="0" smtClean="0">
                <a:solidFill>
                  <a:srgbClr val="A50021"/>
                </a:solidFill>
              </a:rPr>
              <a:t>(Biyotıp ve Sağlık) </a:t>
            </a:r>
            <a:endParaRPr lang="en-US" altLang="tr-TR" sz="2000" kern="0" dirty="0">
              <a:solidFill>
                <a:srgbClr val="A50021"/>
              </a:solidFill>
            </a:endParaRPr>
          </a:p>
        </p:txBody>
      </p:sp>
      <p:sp>
        <p:nvSpPr>
          <p:cNvPr id="6" name="Rectangle 5"/>
          <p:cNvSpPr/>
          <p:nvPr/>
        </p:nvSpPr>
        <p:spPr>
          <a:xfrm>
            <a:off x="1115616" y="5560020"/>
            <a:ext cx="7176884" cy="923330"/>
          </a:xfrm>
          <a:prstGeom prst="rect">
            <a:avLst/>
          </a:prstGeom>
        </p:spPr>
        <p:txBody>
          <a:bodyPr wrap="square">
            <a:spAutoFit/>
          </a:bodyPr>
          <a:lstStyle/>
          <a:p>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27-28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Kasım</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2018</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Y</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ükseköğretim</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kurumlarında</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iç</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kalite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güvence</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sisteminin</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yapılandırılması</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eğitim</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öğretim</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alanında</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kalite </a:t>
            </a:r>
            <a:r>
              <a:rPr lang="en-US"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süreçleri</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toplantısı, YÖKAK, Ankara</a:t>
            </a:r>
            <a:r>
              <a:rPr lang="en-US" dirty="0">
                <a:solidFill>
                  <a:srgbClr val="181A72"/>
                </a:solidFill>
                <a:latin typeface="+mj-lt"/>
              </a:rPr>
              <a:t> </a:t>
            </a:r>
          </a:p>
        </p:txBody>
      </p:sp>
    </p:spTree>
    <p:extLst>
      <p:ext uri="{BB962C8B-B14F-4D97-AF65-F5344CB8AC3E}">
        <p14:creationId xmlns:p14="http://schemas.microsoft.com/office/powerpoint/2010/main" val="2948885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5" name="Rectangle 2"/>
          <p:cNvSpPr txBox="1">
            <a:spLocks noChangeArrowheads="1"/>
          </p:cNvSpPr>
          <p:nvPr/>
        </p:nvSpPr>
        <p:spPr bwMode="auto">
          <a:xfrm>
            <a:off x="1253100" y="116632"/>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1253100" y="5941621"/>
            <a:ext cx="7176884" cy="523220"/>
          </a:xfrm>
          <a:prstGeom prst="rect">
            <a:avLst/>
          </a:prstGeom>
        </p:spPr>
        <p:txBody>
          <a:bodyPr wrap="square">
            <a:spAutoFit/>
          </a:bodyPr>
          <a:lstStyle/>
          <a:p>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27-28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Kasım</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2018</a:t>
            </a:r>
            <a:r>
              <a:rPr lang="tr-TR" sz="1400" dirty="0">
                <a:solidFill>
                  <a:schemeClr val="accent2"/>
                </a:solidFill>
                <a:latin typeface="Tahoma" panose="020B0604030504040204" pitchFamily="34" charset="0"/>
                <a:ea typeface="Tahoma" panose="020B0604030504040204" pitchFamily="34" charset="0"/>
                <a:cs typeface="Tahoma" panose="020B0604030504040204" pitchFamily="34" charset="0"/>
              </a:rPr>
              <a:t>, Y</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ükseköğretim</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kurumlarında</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iç</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kalite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güvence</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sisteminin</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yapılandırılması</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eğitim</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öğretim</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alanında</a:t>
            </a:r>
            <a:r>
              <a:rPr lang="en-US" sz="1400" dirty="0">
                <a:solidFill>
                  <a:schemeClr val="accent2"/>
                </a:solidFill>
                <a:latin typeface="Tahoma" panose="020B0604030504040204" pitchFamily="34" charset="0"/>
                <a:ea typeface="Tahoma" panose="020B0604030504040204" pitchFamily="34" charset="0"/>
                <a:cs typeface="Tahoma" panose="020B0604030504040204" pitchFamily="34" charset="0"/>
              </a:rPr>
              <a:t> kalite </a:t>
            </a:r>
            <a:r>
              <a:rPr lang="en-US" sz="1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süreçleri</a:t>
            </a:r>
            <a:r>
              <a:rPr lang="tr-TR" sz="1400" dirty="0">
                <a:solidFill>
                  <a:schemeClr val="accent2"/>
                </a:solidFill>
                <a:latin typeface="Tahoma" panose="020B0604030504040204" pitchFamily="34" charset="0"/>
                <a:ea typeface="Tahoma" panose="020B0604030504040204" pitchFamily="34" charset="0"/>
                <a:cs typeface="Tahoma" panose="020B0604030504040204" pitchFamily="34" charset="0"/>
              </a:rPr>
              <a:t> toplantısı, YÖKAK, Ankara</a:t>
            </a:r>
            <a:r>
              <a:rPr lang="en-US" sz="1400" dirty="0">
                <a:solidFill>
                  <a:srgbClr val="181A72"/>
                </a:solidFill>
                <a:latin typeface="+mj-lt"/>
              </a:rPr>
              <a:t> </a:t>
            </a:r>
          </a:p>
        </p:txBody>
      </p:sp>
      <p:pic>
        <p:nvPicPr>
          <p:cNvPr id="7" name="Picture 6"/>
          <p:cNvPicPr>
            <a:picLocks noChangeAspect="1"/>
          </p:cNvPicPr>
          <p:nvPr/>
        </p:nvPicPr>
        <p:blipFill>
          <a:blip r:embed="rId2"/>
          <a:stretch>
            <a:fillRect/>
          </a:stretch>
        </p:blipFill>
        <p:spPr>
          <a:xfrm>
            <a:off x="413829" y="1173354"/>
            <a:ext cx="8271408" cy="4616465"/>
          </a:xfrm>
          <a:prstGeom prst="rect">
            <a:avLst/>
          </a:prstGeom>
        </p:spPr>
      </p:pic>
    </p:spTree>
    <p:extLst>
      <p:ext uri="{BB962C8B-B14F-4D97-AF65-F5344CB8AC3E}">
        <p14:creationId xmlns:p14="http://schemas.microsoft.com/office/powerpoint/2010/main" val="5597313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5" name="Rectangle 2"/>
          <p:cNvSpPr txBox="1">
            <a:spLocks noChangeArrowheads="1"/>
          </p:cNvSpPr>
          <p:nvPr/>
        </p:nvSpPr>
        <p:spPr bwMode="auto">
          <a:xfrm>
            <a:off x="1198476" y="116632"/>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983556" y="2520011"/>
            <a:ext cx="7176884" cy="461665"/>
          </a:xfrm>
          <a:prstGeom prst="rect">
            <a:avLst/>
          </a:prstGeom>
        </p:spPr>
        <p:txBody>
          <a:bodyPr wrap="square">
            <a:spAutoFit/>
          </a:bodyPr>
          <a:lstStyle/>
          <a:p>
            <a:r>
              <a:rPr lang="tr-TR"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Orpheus</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üyeleri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853160" y="3059196"/>
            <a:ext cx="7831755" cy="3382532"/>
          </a:xfrm>
          <a:prstGeom prst="rect">
            <a:avLst/>
          </a:prstGeom>
        </p:spPr>
      </p:pic>
      <p:pic>
        <p:nvPicPr>
          <p:cNvPr id="8" name="Picture 7"/>
          <p:cNvPicPr>
            <a:picLocks noChangeAspect="1"/>
          </p:cNvPicPr>
          <p:nvPr/>
        </p:nvPicPr>
        <p:blipFill>
          <a:blip r:embed="rId3"/>
          <a:stretch>
            <a:fillRect/>
          </a:stretch>
        </p:blipFill>
        <p:spPr>
          <a:xfrm>
            <a:off x="600569" y="874797"/>
            <a:ext cx="7942857" cy="1657143"/>
          </a:xfrm>
          <a:prstGeom prst="rect">
            <a:avLst/>
          </a:prstGeom>
        </p:spPr>
      </p:pic>
    </p:spTree>
    <p:extLst>
      <p:ext uri="{BB962C8B-B14F-4D97-AF65-F5344CB8AC3E}">
        <p14:creationId xmlns:p14="http://schemas.microsoft.com/office/powerpoint/2010/main" val="42776339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19</a:t>
            </a:fld>
            <a:endParaRPr lang="en-US"/>
          </a:p>
        </p:txBody>
      </p:sp>
      <p:sp>
        <p:nvSpPr>
          <p:cNvPr id="5" name="Rectangle 2"/>
          <p:cNvSpPr txBox="1">
            <a:spLocks noChangeArrowheads="1"/>
          </p:cNvSpPr>
          <p:nvPr/>
        </p:nvSpPr>
        <p:spPr bwMode="auto">
          <a:xfrm>
            <a:off x="1187621" y="238277"/>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643656" y="2805354"/>
            <a:ext cx="7176884" cy="461665"/>
          </a:xfrm>
          <a:prstGeom prst="rect">
            <a:avLst/>
          </a:prstGeom>
        </p:spPr>
        <p:txBody>
          <a:bodyPr wrap="square">
            <a:spAutoFit/>
          </a:bodyPr>
          <a:lstStyle/>
          <a:p>
            <a:r>
              <a:rPr lang="tr-TR"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Orpheus</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üyeleri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600569" y="1093700"/>
            <a:ext cx="7942857" cy="1657143"/>
          </a:xfrm>
          <a:prstGeom prst="rect">
            <a:avLst/>
          </a:prstGeom>
        </p:spPr>
      </p:pic>
      <p:pic>
        <p:nvPicPr>
          <p:cNvPr id="7" name="Picture 6"/>
          <p:cNvPicPr>
            <a:picLocks noChangeAspect="1"/>
          </p:cNvPicPr>
          <p:nvPr/>
        </p:nvPicPr>
        <p:blipFill>
          <a:blip r:embed="rId3"/>
          <a:stretch>
            <a:fillRect/>
          </a:stretch>
        </p:blipFill>
        <p:spPr>
          <a:xfrm>
            <a:off x="610095" y="3512602"/>
            <a:ext cx="8354306" cy="2703121"/>
          </a:xfrm>
          <a:prstGeom prst="rect">
            <a:avLst/>
          </a:prstGeom>
        </p:spPr>
      </p:pic>
      <p:sp>
        <p:nvSpPr>
          <p:cNvPr id="9" name="Rounded Rectangle 8"/>
          <p:cNvSpPr/>
          <p:nvPr/>
        </p:nvSpPr>
        <p:spPr>
          <a:xfrm>
            <a:off x="539552" y="5589240"/>
            <a:ext cx="3096344"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34797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İdari</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Destek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Süreçle</a:t>
            </a: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spTree>
    <p:extLst>
      <p:ext uri="{BB962C8B-B14F-4D97-AF65-F5344CB8AC3E}">
        <p14:creationId xmlns:p14="http://schemas.microsoft.com/office/powerpoint/2010/main" val="13342093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20</a:t>
            </a:fld>
            <a:endParaRPr lang="en-US"/>
          </a:p>
        </p:txBody>
      </p:sp>
      <p:sp>
        <p:nvSpPr>
          <p:cNvPr id="5" name="Rectangle 2"/>
          <p:cNvSpPr txBox="1">
            <a:spLocks noChangeArrowheads="1"/>
          </p:cNvSpPr>
          <p:nvPr/>
        </p:nvSpPr>
        <p:spPr bwMode="auto">
          <a:xfrm>
            <a:off x="1187622" y="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395536" y="1620728"/>
            <a:ext cx="3024336" cy="461665"/>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Kongreler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272133" y="648994"/>
            <a:ext cx="4547494" cy="948758"/>
          </a:xfrm>
          <a:prstGeom prst="rect">
            <a:avLst/>
          </a:prstGeom>
        </p:spPr>
      </p:pic>
      <p:pic>
        <p:nvPicPr>
          <p:cNvPr id="10" name="Picture 9"/>
          <p:cNvPicPr>
            <a:picLocks noChangeAspect="1"/>
          </p:cNvPicPr>
          <p:nvPr/>
        </p:nvPicPr>
        <p:blipFill>
          <a:blip r:embed="rId3"/>
          <a:stretch>
            <a:fillRect/>
          </a:stretch>
        </p:blipFill>
        <p:spPr>
          <a:xfrm>
            <a:off x="179512" y="2357141"/>
            <a:ext cx="8856984" cy="2535495"/>
          </a:xfrm>
          <a:prstGeom prst="rect">
            <a:avLst/>
          </a:prstGeom>
        </p:spPr>
      </p:pic>
      <p:sp>
        <p:nvSpPr>
          <p:cNvPr id="11" name="Rounded Rectangle 10"/>
          <p:cNvSpPr/>
          <p:nvPr/>
        </p:nvSpPr>
        <p:spPr>
          <a:xfrm>
            <a:off x="251520" y="4221088"/>
            <a:ext cx="6768752"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5577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21</a:t>
            </a:fld>
            <a:endParaRPr lang="en-US"/>
          </a:p>
        </p:txBody>
      </p:sp>
      <p:sp>
        <p:nvSpPr>
          <p:cNvPr id="5" name="Rectangle 2"/>
          <p:cNvSpPr txBox="1">
            <a:spLocks noChangeArrowheads="1"/>
          </p:cNvSpPr>
          <p:nvPr/>
        </p:nvSpPr>
        <p:spPr bwMode="auto">
          <a:xfrm>
            <a:off x="3635896" y="260648"/>
            <a:ext cx="532859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76746" y="833366"/>
            <a:ext cx="3024336" cy="461665"/>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Kongreler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67069" y="128441"/>
            <a:ext cx="3311966" cy="690986"/>
          </a:xfrm>
          <a:prstGeom prst="rect">
            <a:avLst/>
          </a:prstGeom>
        </p:spPr>
      </p:pic>
      <p:pic>
        <p:nvPicPr>
          <p:cNvPr id="7" name="Picture 6"/>
          <p:cNvPicPr>
            <a:picLocks noChangeAspect="1"/>
          </p:cNvPicPr>
          <p:nvPr/>
        </p:nvPicPr>
        <p:blipFill>
          <a:blip r:embed="rId3"/>
          <a:stretch>
            <a:fillRect/>
          </a:stretch>
        </p:blipFill>
        <p:spPr>
          <a:xfrm>
            <a:off x="179512" y="1340244"/>
            <a:ext cx="6264696" cy="1889132"/>
          </a:xfrm>
          <a:prstGeom prst="rect">
            <a:avLst/>
          </a:prstGeom>
        </p:spPr>
      </p:pic>
      <p:pic>
        <p:nvPicPr>
          <p:cNvPr id="4" name="Picture 3"/>
          <p:cNvPicPr>
            <a:picLocks noChangeAspect="1"/>
          </p:cNvPicPr>
          <p:nvPr/>
        </p:nvPicPr>
        <p:blipFill>
          <a:blip r:embed="rId4"/>
          <a:stretch>
            <a:fillRect/>
          </a:stretch>
        </p:blipFill>
        <p:spPr>
          <a:xfrm>
            <a:off x="197574" y="3467501"/>
            <a:ext cx="6228571" cy="2533333"/>
          </a:xfrm>
          <a:prstGeom prst="rect">
            <a:avLst/>
          </a:prstGeom>
        </p:spPr>
      </p:pic>
      <p:sp>
        <p:nvSpPr>
          <p:cNvPr id="9" name="Rounded Rectangle 8"/>
          <p:cNvSpPr/>
          <p:nvPr/>
        </p:nvSpPr>
        <p:spPr>
          <a:xfrm>
            <a:off x="251520" y="4941168"/>
            <a:ext cx="5400600"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5136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22</a:t>
            </a:fld>
            <a:endParaRPr lang="en-US"/>
          </a:p>
        </p:txBody>
      </p:sp>
      <p:sp>
        <p:nvSpPr>
          <p:cNvPr id="5" name="Rectangle 2"/>
          <p:cNvSpPr txBox="1">
            <a:spLocks noChangeArrowheads="1"/>
          </p:cNvSpPr>
          <p:nvPr/>
        </p:nvSpPr>
        <p:spPr bwMode="auto">
          <a:xfrm>
            <a:off x="3635896" y="260648"/>
            <a:ext cx="532859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76746" y="833366"/>
            <a:ext cx="3024336" cy="461665"/>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Kongreler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67069" y="128441"/>
            <a:ext cx="3311966" cy="690986"/>
          </a:xfrm>
          <a:prstGeom prst="rect">
            <a:avLst/>
          </a:prstGeom>
        </p:spPr>
      </p:pic>
      <p:pic>
        <p:nvPicPr>
          <p:cNvPr id="7" name="Picture 6"/>
          <p:cNvPicPr>
            <a:picLocks noChangeAspect="1"/>
          </p:cNvPicPr>
          <p:nvPr/>
        </p:nvPicPr>
        <p:blipFill>
          <a:blip r:embed="rId3"/>
          <a:stretch>
            <a:fillRect/>
          </a:stretch>
        </p:blipFill>
        <p:spPr>
          <a:xfrm>
            <a:off x="179511" y="1340243"/>
            <a:ext cx="7320205" cy="2207423"/>
          </a:xfrm>
          <a:prstGeom prst="rect">
            <a:avLst/>
          </a:prstGeom>
        </p:spPr>
      </p:pic>
      <p:pic>
        <p:nvPicPr>
          <p:cNvPr id="9" name="Picture 8"/>
          <p:cNvPicPr>
            <a:picLocks noChangeAspect="1"/>
          </p:cNvPicPr>
          <p:nvPr/>
        </p:nvPicPr>
        <p:blipFill>
          <a:blip r:embed="rId4"/>
          <a:stretch>
            <a:fillRect/>
          </a:stretch>
        </p:blipFill>
        <p:spPr>
          <a:xfrm>
            <a:off x="179512" y="3933056"/>
            <a:ext cx="8372974" cy="1743815"/>
          </a:xfrm>
          <a:prstGeom prst="rect">
            <a:avLst/>
          </a:prstGeom>
        </p:spPr>
      </p:pic>
    </p:spTree>
    <p:extLst>
      <p:ext uri="{BB962C8B-B14F-4D97-AF65-F5344CB8AC3E}">
        <p14:creationId xmlns:p14="http://schemas.microsoft.com/office/powerpoint/2010/main" val="256754335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23</a:t>
            </a:fld>
            <a:endParaRPr lang="en-US"/>
          </a:p>
        </p:txBody>
      </p:sp>
      <p:sp>
        <p:nvSpPr>
          <p:cNvPr id="5" name="Rectangle 2"/>
          <p:cNvSpPr txBox="1">
            <a:spLocks noChangeArrowheads="1"/>
          </p:cNvSpPr>
          <p:nvPr/>
        </p:nvSpPr>
        <p:spPr bwMode="auto">
          <a:xfrm>
            <a:off x="1187622" y="109875"/>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a:solidFill>
                  <a:srgbClr val="A50021"/>
                </a:solidFill>
              </a:rPr>
              <a:t>(Biyotıp ve Sağlık) </a:t>
            </a:r>
            <a:endParaRPr lang="en-US" altLang="tr-TR" sz="2000" kern="0" dirty="0">
              <a:solidFill>
                <a:srgbClr val="A50021"/>
              </a:solidFill>
            </a:endParaRPr>
          </a:p>
        </p:txBody>
      </p:sp>
      <p:sp>
        <p:nvSpPr>
          <p:cNvPr id="6" name="Rectangle 5"/>
          <p:cNvSpPr/>
          <p:nvPr/>
        </p:nvSpPr>
        <p:spPr>
          <a:xfrm>
            <a:off x="251520" y="1831898"/>
            <a:ext cx="3024336" cy="461665"/>
          </a:xfrm>
          <a:prstGeom prst="rect">
            <a:avLst/>
          </a:prstGeom>
        </p:spPr>
        <p:txBody>
          <a:bodyPr wrap="square">
            <a:spAutoFit/>
          </a:bodyPr>
          <a:lstStyle/>
          <a:p>
            <a:r>
              <a:rPr lang="tr-TR"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Orpheus</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Standartları</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24504" y="819085"/>
            <a:ext cx="4547494" cy="948758"/>
          </a:xfrm>
          <a:prstGeom prst="rect">
            <a:avLst/>
          </a:prstGeom>
        </p:spPr>
      </p:pic>
      <p:pic>
        <p:nvPicPr>
          <p:cNvPr id="4" name="Picture 3"/>
          <p:cNvPicPr>
            <a:picLocks noChangeAspect="1"/>
          </p:cNvPicPr>
          <p:nvPr/>
        </p:nvPicPr>
        <p:blipFill>
          <a:blip r:embed="rId3"/>
          <a:stretch>
            <a:fillRect/>
          </a:stretch>
        </p:blipFill>
        <p:spPr>
          <a:xfrm>
            <a:off x="4499992" y="874912"/>
            <a:ext cx="4563769" cy="5816261"/>
          </a:xfrm>
          <a:prstGeom prst="rect">
            <a:avLst/>
          </a:prstGeom>
        </p:spPr>
      </p:pic>
      <p:sp>
        <p:nvSpPr>
          <p:cNvPr id="9" name="Rectangle 8"/>
          <p:cNvSpPr/>
          <p:nvPr/>
        </p:nvSpPr>
        <p:spPr>
          <a:xfrm>
            <a:off x="251520" y="2561964"/>
            <a:ext cx="3672408" cy="646331"/>
          </a:xfrm>
          <a:prstGeom prst="rect">
            <a:avLst/>
          </a:prstGeom>
        </p:spPr>
        <p:txBody>
          <a:bodyPr wrap="square">
            <a:spAutoFit/>
          </a:bodyPr>
          <a:lstStyle/>
          <a:p>
            <a:r>
              <a:rPr lang="en-US" sz="1200" dirty="0"/>
              <a:t>http://www.orpheus-med.org/images/stories/documents/ORPHEUS-AMSE-WFME_tur.pdf</a:t>
            </a:r>
          </a:p>
        </p:txBody>
      </p:sp>
    </p:spTree>
    <p:extLst>
      <p:ext uri="{BB962C8B-B14F-4D97-AF65-F5344CB8AC3E}">
        <p14:creationId xmlns:p14="http://schemas.microsoft.com/office/powerpoint/2010/main" val="40852994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24</a:t>
            </a:fld>
            <a:endParaRPr lang="en-US"/>
          </a:p>
        </p:txBody>
      </p:sp>
      <p:sp>
        <p:nvSpPr>
          <p:cNvPr id="5" name="Rectangle 2"/>
          <p:cNvSpPr txBox="1">
            <a:spLocks noChangeArrowheads="1"/>
          </p:cNvSpPr>
          <p:nvPr/>
        </p:nvSpPr>
        <p:spPr bwMode="auto">
          <a:xfrm>
            <a:off x="1187622" y="109874"/>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University </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Association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-EUA)</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727051" y="2151856"/>
            <a:ext cx="6594432" cy="2403753"/>
          </a:xfrm>
          <a:prstGeom prst="rect">
            <a:avLst/>
          </a:prstGeom>
        </p:spPr>
      </p:pic>
    </p:spTree>
    <p:extLst>
      <p:ext uri="{BB962C8B-B14F-4D97-AF65-F5344CB8AC3E}">
        <p14:creationId xmlns:p14="http://schemas.microsoft.com/office/powerpoint/2010/main" val="116807276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25</a:t>
            </a:fld>
            <a:endParaRPr lang="en-US"/>
          </a:p>
        </p:txBody>
      </p:sp>
      <p:sp>
        <p:nvSpPr>
          <p:cNvPr id="5" name="Rectangle 2"/>
          <p:cNvSpPr txBox="1">
            <a:spLocks noChangeArrowheads="1"/>
          </p:cNvSpPr>
          <p:nvPr/>
        </p:nvSpPr>
        <p:spPr bwMode="auto">
          <a:xfrm>
            <a:off x="1187622" y="109874"/>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University </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Association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-EUA)</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a:stretch>
            <a:fillRect/>
          </a:stretch>
        </p:blipFill>
        <p:spPr>
          <a:xfrm>
            <a:off x="395537" y="2312587"/>
            <a:ext cx="8557648" cy="2412558"/>
          </a:xfrm>
          <a:prstGeom prst="rect">
            <a:avLst/>
          </a:prstGeom>
        </p:spPr>
      </p:pic>
      <p:sp>
        <p:nvSpPr>
          <p:cNvPr id="8" name="Rounded Rectangle 7"/>
          <p:cNvSpPr/>
          <p:nvPr/>
        </p:nvSpPr>
        <p:spPr>
          <a:xfrm>
            <a:off x="395536" y="3140968"/>
            <a:ext cx="8291263"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7474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26</a:t>
            </a:fld>
            <a:endParaRPr lang="en-US"/>
          </a:p>
        </p:txBody>
      </p:sp>
      <p:sp>
        <p:nvSpPr>
          <p:cNvPr id="5" name="Rectangle 2"/>
          <p:cNvSpPr txBox="1">
            <a:spLocks noChangeArrowheads="1"/>
          </p:cNvSpPr>
          <p:nvPr/>
        </p:nvSpPr>
        <p:spPr bwMode="auto">
          <a:xfrm>
            <a:off x="1187622" y="109874"/>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611560" y="2118155"/>
            <a:ext cx="4838095" cy="1371429"/>
          </a:xfrm>
          <a:prstGeom prst="rect">
            <a:avLst/>
          </a:prstGeom>
        </p:spPr>
      </p:pic>
      <p:sp>
        <p:nvSpPr>
          <p:cNvPr id="8" name="Rounded Rectangle 7"/>
          <p:cNvSpPr/>
          <p:nvPr/>
        </p:nvSpPr>
        <p:spPr>
          <a:xfrm>
            <a:off x="4572000" y="2866340"/>
            <a:ext cx="912886" cy="2746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627784" y="3481220"/>
            <a:ext cx="6319450" cy="2960136"/>
          </a:xfrm>
          <a:prstGeom prst="rect">
            <a:avLst/>
          </a:prstGeom>
        </p:spPr>
      </p:pic>
    </p:spTree>
    <p:extLst>
      <p:ext uri="{BB962C8B-B14F-4D97-AF65-F5344CB8AC3E}">
        <p14:creationId xmlns:p14="http://schemas.microsoft.com/office/powerpoint/2010/main" val="24708908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sp>
        <p:nvSpPr>
          <p:cNvPr id="5" name="Rectangle 2"/>
          <p:cNvSpPr txBox="1">
            <a:spLocks noChangeArrowheads="1"/>
          </p:cNvSpPr>
          <p:nvPr/>
        </p:nvSpPr>
        <p:spPr bwMode="auto">
          <a:xfrm>
            <a:off x="1187622" y="109874"/>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pic>
        <p:nvPicPr>
          <p:cNvPr id="7" name="Picture 6"/>
          <p:cNvPicPr>
            <a:picLocks noChangeAspect="1"/>
          </p:cNvPicPr>
          <p:nvPr/>
        </p:nvPicPr>
        <p:blipFill>
          <a:blip r:embed="rId2"/>
          <a:stretch>
            <a:fillRect/>
          </a:stretch>
        </p:blipFill>
        <p:spPr>
          <a:xfrm>
            <a:off x="107504" y="3068960"/>
            <a:ext cx="8306964" cy="1540652"/>
          </a:xfrm>
          <a:prstGeom prst="rect">
            <a:avLst/>
          </a:prstGeom>
        </p:spPr>
      </p:pic>
      <p:sp>
        <p:nvSpPr>
          <p:cNvPr id="10" name="Rectangle 9"/>
          <p:cNvSpPr/>
          <p:nvPr/>
        </p:nvSpPr>
        <p:spPr>
          <a:xfrm>
            <a:off x="727051" y="1082734"/>
            <a:ext cx="7992888" cy="1200329"/>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Üyeleri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683250" y="4847737"/>
            <a:ext cx="3097323" cy="307777"/>
          </a:xfrm>
          <a:prstGeom prst="rect">
            <a:avLst/>
          </a:prstGeom>
        </p:spPr>
        <p:txBody>
          <a:bodyPr wrap="none">
            <a:spAutoFit/>
          </a:bodyPr>
          <a:lstStyle/>
          <a:p>
            <a:r>
              <a:rPr lang="en-US" sz="1400"/>
              <a:t>https://eua-cde.org/membership.html</a:t>
            </a:r>
          </a:p>
        </p:txBody>
      </p:sp>
    </p:spTree>
    <p:extLst>
      <p:ext uri="{BB962C8B-B14F-4D97-AF65-F5344CB8AC3E}">
        <p14:creationId xmlns:p14="http://schemas.microsoft.com/office/powerpoint/2010/main" val="271449027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28</a:t>
            </a:fld>
            <a:endParaRPr lang="en-US"/>
          </a:p>
        </p:txBody>
      </p:sp>
      <p:sp>
        <p:nvSpPr>
          <p:cNvPr id="5" name="Rectangle 2"/>
          <p:cNvSpPr txBox="1">
            <a:spLocks noChangeArrowheads="1"/>
          </p:cNvSpPr>
          <p:nvPr/>
        </p:nvSpPr>
        <p:spPr bwMode="auto">
          <a:xfrm>
            <a:off x="1187624" y="163183"/>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p>
        </p:txBody>
      </p:sp>
      <p:pic>
        <p:nvPicPr>
          <p:cNvPr id="8" name="Picture 7"/>
          <p:cNvPicPr>
            <a:picLocks noChangeAspect="1"/>
          </p:cNvPicPr>
          <p:nvPr/>
        </p:nvPicPr>
        <p:blipFill>
          <a:blip r:embed="rId2"/>
          <a:stretch>
            <a:fillRect/>
          </a:stretch>
        </p:blipFill>
        <p:spPr>
          <a:xfrm>
            <a:off x="899592" y="2214257"/>
            <a:ext cx="7171428" cy="4409524"/>
          </a:xfrm>
          <a:prstGeom prst="rect">
            <a:avLst/>
          </a:prstGeom>
        </p:spPr>
      </p:pic>
    </p:spTree>
    <p:extLst>
      <p:ext uri="{BB962C8B-B14F-4D97-AF65-F5344CB8AC3E}">
        <p14:creationId xmlns:p14="http://schemas.microsoft.com/office/powerpoint/2010/main" val="207122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29</a:t>
            </a:fld>
            <a:endParaRPr lang="en-US"/>
          </a:p>
        </p:txBody>
      </p:sp>
      <p:sp>
        <p:nvSpPr>
          <p:cNvPr id="5" name="Rectangle 2"/>
          <p:cNvSpPr txBox="1">
            <a:spLocks noChangeArrowheads="1"/>
          </p:cNvSpPr>
          <p:nvPr/>
        </p:nvSpPr>
        <p:spPr bwMode="auto">
          <a:xfrm>
            <a:off x="1187624" y="163183"/>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p>
        </p:txBody>
      </p:sp>
      <p:pic>
        <p:nvPicPr>
          <p:cNvPr id="4" name="Picture 3"/>
          <p:cNvPicPr>
            <a:picLocks noChangeAspect="1"/>
          </p:cNvPicPr>
          <p:nvPr/>
        </p:nvPicPr>
        <p:blipFill>
          <a:blip r:embed="rId2"/>
          <a:stretch>
            <a:fillRect/>
          </a:stretch>
        </p:blipFill>
        <p:spPr>
          <a:xfrm>
            <a:off x="136297" y="2187511"/>
            <a:ext cx="8871406" cy="2482978"/>
          </a:xfrm>
          <a:prstGeom prst="rect">
            <a:avLst/>
          </a:prstGeom>
        </p:spPr>
      </p:pic>
    </p:spTree>
    <p:extLst>
      <p:ext uri="{BB962C8B-B14F-4D97-AF65-F5344CB8AC3E}">
        <p14:creationId xmlns:p14="http://schemas.microsoft.com/office/powerpoint/2010/main" val="65716035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3" name="Rectangle 2"/>
          <p:cNvSpPr/>
          <p:nvPr/>
        </p:nvSpPr>
        <p:spPr>
          <a:xfrm>
            <a:off x="1805286" y="1420756"/>
            <a:ext cx="5760640" cy="5078313"/>
          </a:xfrm>
          <a:prstGeom prst="rect">
            <a:avLst/>
          </a:prstGeom>
        </p:spPr>
        <p:txBody>
          <a:bodyPr wrap="square">
            <a:spAutoFit/>
          </a:bodyPr>
          <a:lstStyle/>
          <a:p>
            <a:r>
              <a:rPr lang="tr-TR" b="1" dirty="0"/>
              <a:t>Eğitim başlığı:</a:t>
            </a:r>
            <a:r>
              <a:rPr lang="tr-TR" dirty="0"/>
              <a:t> </a:t>
            </a:r>
            <a:r>
              <a:rPr lang="tr-TR" dirty="0" smtClean="0"/>
              <a:t>Araştırma ve Geliştirme Süreci </a:t>
            </a:r>
            <a:r>
              <a:rPr lang="tr-TR" dirty="0"/>
              <a:t>Tanımlama </a:t>
            </a:r>
            <a:endParaRPr lang="en-US" dirty="0"/>
          </a:p>
          <a:p>
            <a:r>
              <a:rPr lang="tr-TR" b="1" dirty="0"/>
              <a:t>Eğitimin yeri:</a:t>
            </a:r>
            <a:r>
              <a:rPr lang="tr-TR" dirty="0"/>
              <a:t> </a:t>
            </a:r>
            <a:r>
              <a:rPr lang="tr-TR" dirty="0" smtClean="0"/>
              <a:t>Eğitim Fakültesi Zemin Kat, KAVDEM </a:t>
            </a:r>
            <a:r>
              <a:rPr lang="tr-TR" dirty="0"/>
              <a:t>İnteraktif Eğitim Salonu</a:t>
            </a:r>
            <a:endParaRPr lang="en-US" dirty="0"/>
          </a:p>
          <a:p>
            <a:r>
              <a:rPr lang="tr-TR" b="1" dirty="0"/>
              <a:t>Eğitim tarih ve saati:</a:t>
            </a:r>
            <a:r>
              <a:rPr lang="tr-TR" dirty="0"/>
              <a:t> </a:t>
            </a:r>
            <a:r>
              <a:rPr lang="tr-TR" dirty="0" smtClean="0"/>
              <a:t>12 </a:t>
            </a:r>
            <a:r>
              <a:rPr lang="tr-TR" dirty="0"/>
              <a:t>Aralık 2018; Saat: 14.00-17.00</a:t>
            </a:r>
            <a:endParaRPr lang="en-US" dirty="0"/>
          </a:p>
          <a:p>
            <a:r>
              <a:rPr lang="tr-TR" b="1" dirty="0"/>
              <a:t>Sunum yapacak birimler:</a:t>
            </a:r>
            <a:endParaRPr lang="en-US" dirty="0"/>
          </a:p>
          <a:p>
            <a:pPr lvl="0"/>
            <a:r>
              <a:rPr lang="tr-TR" dirty="0"/>
              <a:t>Eğitim Fakültesi (Ad, Soyadı belirtilecektir)</a:t>
            </a:r>
            <a:endParaRPr lang="en-US" dirty="0"/>
          </a:p>
          <a:p>
            <a:pPr lvl="0"/>
            <a:r>
              <a:rPr lang="tr-TR" dirty="0"/>
              <a:t>Mühendislik Fakültesi (Ad, Soyadı belirtilecektir)</a:t>
            </a:r>
            <a:endParaRPr lang="en-US" dirty="0"/>
          </a:p>
          <a:p>
            <a:r>
              <a:rPr lang="tr-TR" b="1" dirty="0"/>
              <a:t>Program:</a:t>
            </a:r>
            <a:endParaRPr lang="en-US" dirty="0"/>
          </a:p>
          <a:p>
            <a:r>
              <a:rPr lang="tr-TR" dirty="0"/>
              <a:t>14.00 - 14.30	Açılış</a:t>
            </a:r>
            <a:endParaRPr lang="en-US" dirty="0"/>
          </a:p>
          <a:p>
            <a:r>
              <a:rPr lang="tr-TR" dirty="0"/>
              <a:t>14.30 - 15.30 	</a:t>
            </a:r>
            <a:r>
              <a:rPr lang="tr-TR" dirty="0" smtClean="0"/>
              <a:t>Tıp Fakültesi Sunumu </a:t>
            </a:r>
            <a:endParaRPr lang="en-US" dirty="0"/>
          </a:p>
          <a:p>
            <a:r>
              <a:rPr lang="tr-TR" dirty="0"/>
              <a:t>15.30 - 16.00 	Soru-Cevap ve İkram </a:t>
            </a:r>
            <a:endParaRPr lang="en-US" dirty="0"/>
          </a:p>
          <a:p>
            <a:r>
              <a:rPr lang="tr-TR" dirty="0"/>
              <a:t>16.00 - 17.00 	Mühendislik Fakültesi Sunumu </a:t>
            </a:r>
            <a:endParaRPr lang="en-US" dirty="0"/>
          </a:p>
          <a:p>
            <a:r>
              <a:rPr lang="tr-TR" dirty="0"/>
              <a:t> </a:t>
            </a:r>
            <a:endParaRPr lang="en-US" dirty="0"/>
          </a:p>
          <a:p>
            <a:r>
              <a:rPr lang="tr-TR" b="1" dirty="0"/>
              <a:t>Not:</a:t>
            </a:r>
            <a:endParaRPr lang="en-US" dirty="0"/>
          </a:p>
          <a:p>
            <a:r>
              <a:rPr lang="tr-TR" dirty="0"/>
              <a:t>Eğitim interaktif yürütüleceği için soru ve yanıtlar sunumlar sırasında değerlendirilecektir. </a:t>
            </a:r>
            <a:endParaRPr lang="en-US" dirty="0"/>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spTree>
    <p:extLst>
      <p:ext uri="{BB962C8B-B14F-4D97-AF65-F5344CB8AC3E}">
        <p14:creationId xmlns:p14="http://schemas.microsoft.com/office/powerpoint/2010/main" val="19179585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30</a:t>
            </a:fld>
            <a:endParaRPr lang="en-US"/>
          </a:p>
        </p:txBody>
      </p:sp>
      <p:sp>
        <p:nvSpPr>
          <p:cNvPr id="5" name="Rectangle 2"/>
          <p:cNvSpPr txBox="1">
            <a:spLocks noChangeArrowheads="1"/>
          </p:cNvSpPr>
          <p:nvPr/>
        </p:nvSpPr>
        <p:spPr bwMode="auto">
          <a:xfrm>
            <a:off x="1187624" y="163183"/>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6" name="Rectangle 5"/>
          <p:cNvSpPr/>
          <p:nvPr/>
        </p:nvSpPr>
        <p:spPr>
          <a:xfrm>
            <a:off x="727051" y="1082734"/>
            <a:ext cx="7992888" cy="830997"/>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p>
        </p:txBody>
      </p:sp>
      <p:pic>
        <p:nvPicPr>
          <p:cNvPr id="4" name="Picture 3"/>
          <p:cNvPicPr>
            <a:picLocks noChangeAspect="1"/>
          </p:cNvPicPr>
          <p:nvPr/>
        </p:nvPicPr>
        <p:blipFill>
          <a:blip r:embed="rId2"/>
          <a:stretch>
            <a:fillRect/>
          </a:stretch>
        </p:blipFill>
        <p:spPr>
          <a:xfrm>
            <a:off x="136297" y="2187511"/>
            <a:ext cx="8871406" cy="2482978"/>
          </a:xfrm>
          <a:prstGeom prst="rect">
            <a:avLst/>
          </a:prstGeom>
        </p:spPr>
      </p:pic>
    </p:spTree>
    <p:extLst>
      <p:ext uri="{BB962C8B-B14F-4D97-AF65-F5344CB8AC3E}">
        <p14:creationId xmlns:p14="http://schemas.microsoft.com/office/powerpoint/2010/main" val="14409418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31</a:t>
            </a:fld>
            <a:endParaRPr lang="en-US"/>
          </a:p>
        </p:txBody>
      </p:sp>
      <p:sp>
        <p:nvSpPr>
          <p:cNvPr id="5" name="Rectangle 2"/>
          <p:cNvSpPr txBox="1">
            <a:spLocks noChangeArrowheads="1"/>
          </p:cNvSpPr>
          <p:nvPr/>
        </p:nvSpPr>
        <p:spPr bwMode="auto">
          <a:xfrm>
            <a:off x="-108520" y="132928"/>
            <a:ext cx="9073008"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a:t>
            </a:r>
            <a:r>
              <a:rPr lang="tr-TR" altLang="tr-TR" sz="2800" kern="0" dirty="0" smtClean="0">
                <a:solidFill>
                  <a:srgbClr val="A50021"/>
                </a:solidFill>
              </a:rPr>
              <a:t>Süreç (Genel) </a:t>
            </a:r>
            <a:endParaRPr lang="en-US" altLang="tr-TR" sz="2000" kern="0" dirty="0">
              <a:solidFill>
                <a:srgbClr val="A50021"/>
              </a:solidFill>
            </a:endParaRPr>
          </a:p>
        </p:txBody>
      </p:sp>
      <p:sp>
        <p:nvSpPr>
          <p:cNvPr id="6" name="Rectangle 5"/>
          <p:cNvSpPr/>
          <p:nvPr/>
        </p:nvSpPr>
        <p:spPr>
          <a:xfrm>
            <a:off x="971600" y="831447"/>
            <a:ext cx="7992888" cy="707886"/>
          </a:xfrm>
          <a:prstGeom prst="rect">
            <a:avLst/>
          </a:prstGeom>
        </p:spPr>
        <p:txBody>
          <a:bodyPr wrap="square">
            <a:spAutoFit/>
          </a:bodyPr>
          <a:lstStyle/>
          <a:p>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Avrupa Üniversiteler Birliği – Doktora Eğitimi</a:t>
            </a:r>
          </a:p>
          <a:p>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r-TR" sz="20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European</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Doktora Eğitimi Kurulu, EUA CDE)</a:t>
            </a:r>
          </a:p>
        </p:txBody>
      </p:sp>
      <p:pic>
        <p:nvPicPr>
          <p:cNvPr id="10" name="Picture 9"/>
          <p:cNvPicPr>
            <a:picLocks noChangeAspect="1"/>
          </p:cNvPicPr>
          <p:nvPr/>
        </p:nvPicPr>
        <p:blipFill>
          <a:blip r:embed="rId2"/>
          <a:stretch>
            <a:fillRect/>
          </a:stretch>
        </p:blipFill>
        <p:spPr>
          <a:xfrm>
            <a:off x="1060841" y="1427530"/>
            <a:ext cx="6734286" cy="5212760"/>
          </a:xfrm>
          <a:prstGeom prst="rect">
            <a:avLst/>
          </a:prstGeom>
        </p:spPr>
      </p:pic>
    </p:spTree>
    <p:extLst>
      <p:ext uri="{BB962C8B-B14F-4D97-AF65-F5344CB8AC3E}">
        <p14:creationId xmlns:p14="http://schemas.microsoft.com/office/powerpoint/2010/main" val="24041350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32</a:t>
            </a:fld>
            <a:endParaRPr lang="en-US"/>
          </a:p>
        </p:txBody>
      </p:sp>
      <p:sp>
        <p:nvSpPr>
          <p:cNvPr id="5" name="Rectangle 2"/>
          <p:cNvSpPr txBox="1">
            <a:spLocks noChangeArrowheads="1"/>
          </p:cNvSpPr>
          <p:nvPr/>
        </p:nvSpPr>
        <p:spPr bwMode="auto">
          <a:xfrm>
            <a:off x="822412" y="146646"/>
            <a:ext cx="7499176" cy="95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a:solidFill>
                  <a:srgbClr val="A50021"/>
                </a:solidFill>
              </a:rPr>
              <a:t>Araştırma Program Mezunları için </a:t>
            </a:r>
            <a:r>
              <a:rPr lang="tr-TR" altLang="tr-TR" sz="2400" kern="0" dirty="0" smtClean="0">
                <a:solidFill>
                  <a:srgbClr val="A50021"/>
                </a:solidFill>
              </a:rPr>
              <a:t>Süreçler tanımlanırken ölçütler?</a:t>
            </a:r>
            <a:endParaRPr lang="tr-TR" altLang="tr-TR" sz="2400" kern="0" dirty="0">
              <a:solidFill>
                <a:srgbClr val="A50021"/>
              </a:solidFill>
            </a:endParaRPr>
          </a:p>
          <a:p>
            <a:pPr eaLnBrk="1" hangingPunct="1"/>
            <a:r>
              <a:rPr lang="tr-TR" altLang="tr-TR" sz="2400" kern="0" dirty="0" smtClean="0">
                <a:solidFill>
                  <a:srgbClr val="A50021"/>
                </a:solidFill>
              </a:rPr>
              <a:t>(Genel) </a:t>
            </a:r>
            <a:endParaRPr lang="en-US" altLang="tr-TR" sz="1800" kern="0" dirty="0">
              <a:solidFill>
                <a:srgbClr val="A50021"/>
              </a:solidFill>
            </a:endParaRPr>
          </a:p>
        </p:txBody>
      </p:sp>
      <p:pic>
        <p:nvPicPr>
          <p:cNvPr id="8" name="Picture 7"/>
          <p:cNvPicPr>
            <a:picLocks noChangeAspect="1"/>
          </p:cNvPicPr>
          <p:nvPr/>
        </p:nvPicPr>
        <p:blipFill>
          <a:blip r:embed="rId2"/>
          <a:stretch>
            <a:fillRect/>
          </a:stretch>
        </p:blipFill>
        <p:spPr>
          <a:xfrm>
            <a:off x="1543197" y="1140182"/>
            <a:ext cx="6057606" cy="5717818"/>
          </a:xfrm>
          <a:prstGeom prst="rect">
            <a:avLst/>
          </a:prstGeom>
        </p:spPr>
      </p:pic>
    </p:spTree>
    <p:extLst>
      <p:ext uri="{BB962C8B-B14F-4D97-AF65-F5344CB8AC3E}">
        <p14:creationId xmlns:p14="http://schemas.microsoft.com/office/powerpoint/2010/main" val="37298217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33</a:t>
            </a:fld>
            <a:endParaRPr lang="en-US"/>
          </a:p>
        </p:txBody>
      </p:sp>
      <p:sp>
        <p:nvSpPr>
          <p:cNvPr id="5" name="Rectangle 2"/>
          <p:cNvSpPr txBox="1">
            <a:spLocks noChangeArrowheads="1"/>
          </p:cNvSpPr>
          <p:nvPr/>
        </p:nvSpPr>
        <p:spPr bwMode="auto">
          <a:xfrm>
            <a:off x="1187622" y="109874"/>
            <a:ext cx="6768752" cy="7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a:solidFill>
                  <a:srgbClr val="A50021"/>
                </a:solidFill>
              </a:rPr>
              <a:t>Araştırma Program Mezunları için Süreç</a:t>
            </a:r>
          </a:p>
          <a:p>
            <a:pPr eaLnBrk="1" hangingPunct="1"/>
            <a:r>
              <a:rPr lang="tr-TR" altLang="tr-TR" sz="2800" kern="0" dirty="0" smtClean="0">
                <a:solidFill>
                  <a:srgbClr val="A50021"/>
                </a:solidFill>
              </a:rPr>
              <a:t>(Genel) </a:t>
            </a:r>
            <a:endParaRPr lang="en-US" altLang="tr-TR" sz="2000" kern="0" dirty="0">
              <a:solidFill>
                <a:srgbClr val="A50021"/>
              </a:solidFill>
            </a:endParaRPr>
          </a:p>
        </p:txBody>
      </p:sp>
      <p:sp>
        <p:nvSpPr>
          <p:cNvPr id="10" name="Rectangle 9"/>
          <p:cNvSpPr/>
          <p:nvPr/>
        </p:nvSpPr>
        <p:spPr>
          <a:xfrm>
            <a:off x="899592" y="1082734"/>
            <a:ext cx="6192688" cy="461665"/>
          </a:xfrm>
          <a:prstGeom prst="rect">
            <a:avLst/>
          </a:prstGeom>
        </p:spPr>
        <p:txBody>
          <a:bodyPr wrap="square">
            <a:spAutoFit/>
          </a:bodyPr>
          <a:lstStyle/>
          <a:p>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Üniversite misyon ve vizyonuna göre </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76760" y="1661464"/>
            <a:ext cx="8990476" cy="4228571"/>
          </a:xfrm>
          <a:prstGeom prst="rect">
            <a:avLst/>
          </a:prstGeom>
        </p:spPr>
      </p:pic>
    </p:spTree>
    <p:extLst>
      <p:ext uri="{BB962C8B-B14F-4D97-AF65-F5344CB8AC3E}">
        <p14:creationId xmlns:p14="http://schemas.microsoft.com/office/powerpoint/2010/main" val="53566863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3081" y="5626602"/>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Slide Number Placeholder 1"/>
          <p:cNvSpPr>
            <a:spLocks noGrp="1"/>
          </p:cNvSpPr>
          <p:nvPr>
            <p:ph type="sldNum" sz="quarter" idx="12"/>
          </p:nvPr>
        </p:nvSpPr>
        <p:spPr/>
        <p:txBody>
          <a:bodyPr/>
          <a:lstStyle/>
          <a:p>
            <a:pPr>
              <a:defRPr/>
            </a:pPr>
            <a:fld id="{9A51AE22-8014-4564-BCD7-FB836EBB2DBF}" type="slidenum">
              <a:rPr lang="en-US" sz="1600" smtClean="0"/>
              <a:pPr>
                <a:defRPr/>
              </a:pPr>
              <a:t>34</a:t>
            </a:fld>
            <a:endParaRPr lang="en-US" sz="16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grpSp>
        <p:nvGrpSpPr>
          <p:cNvPr id="49" name="Group 48"/>
          <p:cNvGrpSpPr/>
          <p:nvPr/>
        </p:nvGrpSpPr>
        <p:grpSpPr>
          <a:xfrm>
            <a:off x="801000" y="407468"/>
            <a:ext cx="8064896" cy="1694270"/>
            <a:chOff x="807488" y="424261"/>
            <a:chExt cx="8064896" cy="1694270"/>
          </a:xfrm>
        </p:grpSpPr>
        <p:sp>
          <p:nvSpPr>
            <p:cNvPr id="3" name="Rectangle 2"/>
            <p:cNvSpPr/>
            <p:nvPr/>
          </p:nvSpPr>
          <p:spPr>
            <a:xfrm>
              <a:off x="807488" y="657035"/>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2997" y="610496"/>
              <a:ext cx="1768433" cy="338554"/>
            </a:xfrm>
            <a:prstGeom prst="rect">
              <a:avLst/>
            </a:prstGeom>
            <a:noFill/>
          </p:spPr>
          <p:txBody>
            <a:bodyPr wrap="none" rtlCol="0">
              <a:spAutoFit/>
            </a:bodyPr>
            <a:lstStyle/>
            <a:p>
              <a:r>
                <a:rPr lang="tr-TR" sz="1600" dirty="0" smtClean="0"/>
                <a:t>Yönetim süreçleri</a:t>
              </a:r>
              <a:endParaRPr lang="tr-TR" sz="1600" dirty="0"/>
            </a:p>
          </p:txBody>
        </p:sp>
      </p:grpSp>
      <p:grpSp>
        <p:nvGrpSpPr>
          <p:cNvPr id="46" name="Group 45"/>
          <p:cNvGrpSpPr/>
          <p:nvPr/>
        </p:nvGrpSpPr>
        <p:grpSpPr>
          <a:xfrm>
            <a:off x="835127" y="2129838"/>
            <a:ext cx="7704856" cy="1694270"/>
            <a:chOff x="827584" y="2348880"/>
            <a:chExt cx="7704856" cy="1694270"/>
          </a:xfrm>
        </p:grpSpPr>
        <p:sp>
          <p:nvSpPr>
            <p:cNvPr id="45" name="Rectangle 44"/>
            <p:cNvSpPr/>
            <p:nvPr/>
          </p:nvSpPr>
          <p:spPr>
            <a:xfrm>
              <a:off x="827584" y="2566826"/>
              <a:ext cx="7704856" cy="93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graphicFrame>
          <p:nvGraphicFramePr>
            <p:cNvPr id="10" name="Diagram 9"/>
            <p:cNvGraphicFramePr/>
            <p:nvPr>
              <p:extLst>
                <p:ext uri="{D42A27DB-BD31-4B8C-83A1-F6EECF244321}">
                  <p14:modId xmlns:p14="http://schemas.microsoft.com/office/powerpoint/2010/main" val="1673600782"/>
                </p:ext>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37373" y="2548749"/>
              <a:ext cx="4668266" cy="400110"/>
            </a:xfrm>
            <a:prstGeom prst="rect">
              <a:avLst/>
            </a:prstGeom>
            <a:noFill/>
          </p:spPr>
          <p:txBody>
            <a:bodyPr wrap="none" rtlCol="0">
              <a:spAutoFit/>
            </a:bodyPr>
            <a:lstStyle/>
            <a:p>
              <a:r>
                <a:rPr lang="tr-TR" sz="2000" dirty="0" smtClean="0"/>
                <a:t>Araştırma program mezunları için süreç</a:t>
              </a:r>
              <a:endParaRPr lang="tr-TR" sz="2000" dirty="0"/>
            </a:p>
          </p:txBody>
        </p:sp>
      </p:grpSp>
      <p:grpSp>
        <p:nvGrpSpPr>
          <p:cNvPr id="44" name="Group 43"/>
          <p:cNvGrpSpPr/>
          <p:nvPr/>
        </p:nvGrpSpPr>
        <p:grpSpPr>
          <a:xfrm>
            <a:off x="822762" y="3298053"/>
            <a:ext cx="7704856" cy="1694270"/>
            <a:chOff x="827584" y="3239835"/>
            <a:chExt cx="7704856" cy="1694270"/>
          </a:xfrm>
        </p:grpSpPr>
        <p:sp>
          <p:nvSpPr>
            <p:cNvPr id="43" name="Rectangle 42"/>
            <p:cNvSpPr/>
            <p:nvPr/>
          </p:nvSpPr>
          <p:spPr>
            <a:xfrm>
              <a:off x="827584" y="3501008"/>
              <a:ext cx="7704856" cy="945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3173830" y="3436161"/>
              <a:ext cx="3788217" cy="369332"/>
            </a:xfrm>
            <a:prstGeom prst="rect">
              <a:avLst/>
            </a:prstGeom>
            <a:noFill/>
          </p:spPr>
          <p:txBody>
            <a:bodyPr wrap="none" rtlCol="0">
              <a:spAutoFit/>
            </a:bodyPr>
            <a:lstStyle/>
            <a:p>
              <a:r>
                <a:rPr lang="tr-TR" dirty="0" smtClean="0"/>
                <a:t>Fikirlerin üretilmesi ve uygulanması</a:t>
              </a:r>
              <a:endParaRPr lang="tr-TR" dirty="0"/>
            </a:p>
          </p:txBody>
        </p:sp>
      </p:grpSp>
      <p:sp>
        <p:nvSpPr>
          <p:cNvPr id="22" name="TextBox 21"/>
          <p:cNvSpPr txBox="1"/>
          <p:nvPr/>
        </p:nvSpPr>
        <p:spPr>
          <a:xfrm>
            <a:off x="3821717" y="5631930"/>
            <a:ext cx="1838965" cy="369332"/>
          </a:xfrm>
          <a:prstGeom prst="rect">
            <a:avLst/>
          </a:prstGeom>
          <a:noFill/>
        </p:spPr>
        <p:txBody>
          <a:bodyPr wrap="none" rtlCol="0">
            <a:spAutoFit/>
          </a:bodyPr>
          <a:lstStyle/>
          <a:p>
            <a:r>
              <a:rPr lang="tr-TR" dirty="0" smtClean="0"/>
              <a:t>Destek süreçleri</a:t>
            </a:r>
            <a:endParaRPr lang="tr-TR"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1" name="Footer Placeholder 10"/>
          <p:cNvSpPr>
            <a:spLocks noGrp="1"/>
          </p:cNvSpPr>
          <p:nvPr>
            <p:ph type="ftr" sz="quarter" idx="11"/>
          </p:nvPr>
        </p:nvSpPr>
        <p:spPr>
          <a:xfrm>
            <a:off x="2587960" y="6649889"/>
            <a:ext cx="4328120" cy="208111"/>
          </a:xfrm>
        </p:spPr>
        <p:txBody>
          <a:bodyPr/>
          <a:lstStyle/>
          <a:p>
            <a:pPr>
              <a:defRPr/>
            </a:pPr>
            <a:r>
              <a:rPr lang="en-US" smtClean="0"/>
              <a:t>2017KRM004-PAÜ KalSİS Projesi Eğitimleri, 12 Aralık 2018</a:t>
            </a:r>
            <a:endParaRPr lang="en-US" dirty="0"/>
          </a:p>
        </p:txBody>
      </p:sp>
      <p:pic>
        <p:nvPicPr>
          <p:cNvPr id="41" name="Picture 40" descr="C:\Users\Diler\Pictures\pau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989066" y="1568099"/>
            <a:ext cx="7236296" cy="738664"/>
          </a:xfrm>
          <a:prstGeom prst="rect">
            <a:avLst/>
          </a:prstGeom>
        </p:spPr>
        <p:txBody>
          <a:bodyPr wrap="square">
            <a:spAutoFit/>
          </a:bodyPr>
          <a:lstStyle/>
          <a:p>
            <a:pPr algn="ctr">
              <a:lnSpc>
                <a:spcPct val="150000"/>
              </a:lnSpc>
            </a:pP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 ve Geliştirme Süreçleri</a:t>
            </a:r>
          </a:p>
        </p:txBody>
      </p:sp>
      <p:sp>
        <p:nvSpPr>
          <p:cNvPr id="47" name="Rectangle 46"/>
          <p:cNvSpPr/>
          <p:nvPr/>
        </p:nvSpPr>
        <p:spPr>
          <a:xfrm>
            <a:off x="760438" y="4588646"/>
            <a:ext cx="7236296" cy="923330"/>
          </a:xfrm>
          <a:prstGeom prst="rect">
            <a:avLst/>
          </a:prstGeom>
        </p:spPr>
        <p:txBody>
          <a:bodyPr wrap="square">
            <a:spAutoFit/>
          </a:bodyPr>
          <a:lstStyle/>
          <a:p>
            <a:pPr marL="457200" indent="-457200">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 (Enstitü, Fakülte, Yüksekokul, Meslek Yüksekokulu, UYGAR Merkezler)</a:t>
            </a:r>
          </a:p>
          <a:p>
            <a:pPr marL="457200" indent="-457200">
              <a:buFont typeface="Arial" panose="020B0604020202020204" pitchFamily="34" charset="0"/>
              <a:buChar char="•"/>
            </a:pPr>
            <a:r>
              <a:rPr lang="tr-TR"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Teknokent’te</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6178917" y="880388"/>
            <a:ext cx="778308" cy="551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73611" y="5980001"/>
            <a:ext cx="930512" cy="7278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241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3081" y="5626602"/>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Slide Number Placeholder 1"/>
          <p:cNvSpPr>
            <a:spLocks noGrp="1"/>
          </p:cNvSpPr>
          <p:nvPr>
            <p:ph type="sldNum" sz="quarter" idx="12"/>
          </p:nvPr>
        </p:nvSpPr>
        <p:spPr/>
        <p:txBody>
          <a:bodyPr/>
          <a:lstStyle/>
          <a:p>
            <a:pPr>
              <a:defRPr/>
            </a:pPr>
            <a:fld id="{9A51AE22-8014-4564-BCD7-FB836EBB2DBF}" type="slidenum">
              <a:rPr lang="en-US" sz="1600" smtClean="0"/>
              <a:pPr>
                <a:defRPr/>
              </a:pPr>
              <a:t>35</a:t>
            </a:fld>
            <a:endParaRPr lang="en-US" sz="1600"/>
          </a:p>
        </p:txBody>
      </p:sp>
      <p:sp>
        <p:nvSpPr>
          <p:cNvPr id="7" name="Rectangle 2"/>
          <p:cNvSpPr txBox="1">
            <a:spLocks noChangeArrowheads="1"/>
          </p:cNvSpPr>
          <p:nvPr/>
        </p:nvSpPr>
        <p:spPr bwMode="auto">
          <a:xfrm>
            <a:off x="1367644" y="48710"/>
            <a:ext cx="6768752" cy="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Yükseköğretim Kurumu Süreçleri Mimarisi</a:t>
            </a:r>
            <a:endParaRPr lang="en-US" altLang="tr-TR" sz="2000" kern="0" dirty="0">
              <a:solidFill>
                <a:srgbClr val="A50021"/>
              </a:solidFill>
            </a:endParaRPr>
          </a:p>
        </p:txBody>
      </p:sp>
      <p:grpSp>
        <p:nvGrpSpPr>
          <p:cNvPr id="49" name="Group 48"/>
          <p:cNvGrpSpPr/>
          <p:nvPr/>
        </p:nvGrpSpPr>
        <p:grpSpPr>
          <a:xfrm>
            <a:off x="801000" y="407468"/>
            <a:ext cx="8064896" cy="1694270"/>
            <a:chOff x="807488" y="424261"/>
            <a:chExt cx="8064896" cy="1694270"/>
          </a:xfrm>
        </p:grpSpPr>
        <p:sp>
          <p:nvSpPr>
            <p:cNvPr id="3" name="Rectangle 2"/>
            <p:cNvSpPr/>
            <p:nvPr/>
          </p:nvSpPr>
          <p:spPr>
            <a:xfrm>
              <a:off x="807488" y="657035"/>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2997" y="610496"/>
              <a:ext cx="1768433" cy="338554"/>
            </a:xfrm>
            <a:prstGeom prst="rect">
              <a:avLst/>
            </a:prstGeom>
            <a:noFill/>
          </p:spPr>
          <p:txBody>
            <a:bodyPr wrap="none" rtlCol="0">
              <a:spAutoFit/>
            </a:bodyPr>
            <a:lstStyle/>
            <a:p>
              <a:r>
                <a:rPr lang="tr-TR" sz="1600" dirty="0" smtClean="0"/>
                <a:t>Yönetim süreçleri</a:t>
              </a:r>
              <a:endParaRPr lang="tr-TR" sz="1600" dirty="0"/>
            </a:p>
          </p:txBody>
        </p:sp>
      </p:grpSp>
      <p:grpSp>
        <p:nvGrpSpPr>
          <p:cNvPr id="46" name="Group 45"/>
          <p:cNvGrpSpPr/>
          <p:nvPr/>
        </p:nvGrpSpPr>
        <p:grpSpPr>
          <a:xfrm>
            <a:off x="835127" y="2129838"/>
            <a:ext cx="7704856" cy="1694270"/>
            <a:chOff x="827584" y="2348880"/>
            <a:chExt cx="7704856" cy="1694270"/>
          </a:xfrm>
        </p:grpSpPr>
        <p:sp>
          <p:nvSpPr>
            <p:cNvPr id="45" name="Rectangle 44"/>
            <p:cNvSpPr/>
            <p:nvPr/>
          </p:nvSpPr>
          <p:spPr>
            <a:xfrm>
              <a:off x="827584" y="2566826"/>
              <a:ext cx="7704856" cy="93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graphicFrame>
          <p:nvGraphicFramePr>
            <p:cNvPr id="10" name="Diagram 9"/>
            <p:cNvGraphicFramePr/>
            <p:nvPr>
              <p:extLst>
                <p:ext uri="{D42A27DB-BD31-4B8C-83A1-F6EECF244321}">
                  <p14:modId xmlns:p14="http://schemas.microsoft.com/office/powerpoint/2010/main" val="1673600782"/>
                </p:ext>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37373" y="2548749"/>
              <a:ext cx="4668266" cy="400110"/>
            </a:xfrm>
            <a:prstGeom prst="rect">
              <a:avLst/>
            </a:prstGeom>
            <a:noFill/>
          </p:spPr>
          <p:txBody>
            <a:bodyPr wrap="none" rtlCol="0">
              <a:spAutoFit/>
            </a:bodyPr>
            <a:lstStyle/>
            <a:p>
              <a:r>
                <a:rPr lang="tr-TR" sz="2000" dirty="0" smtClean="0"/>
                <a:t>Araştırma program mezunları için süreç</a:t>
              </a:r>
              <a:endParaRPr lang="tr-TR" sz="2000" dirty="0"/>
            </a:p>
          </p:txBody>
        </p:sp>
      </p:grpSp>
      <p:grpSp>
        <p:nvGrpSpPr>
          <p:cNvPr id="44" name="Group 43"/>
          <p:cNvGrpSpPr/>
          <p:nvPr/>
        </p:nvGrpSpPr>
        <p:grpSpPr>
          <a:xfrm>
            <a:off x="822762" y="3298053"/>
            <a:ext cx="7704856" cy="1694270"/>
            <a:chOff x="827584" y="3239835"/>
            <a:chExt cx="7704856" cy="1694270"/>
          </a:xfrm>
        </p:grpSpPr>
        <p:sp>
          <p:nvSpPr>
            <p:cNvPr id="43" name="Rectangle 42"/>
            <p:cNvSpPr/>
            <p:nvPr/>
          </p:nvSpPr>
          <p:spPr>
            <a:xfrm>
              <a:off x="827584" y="3501008"/>
              <a:ext cx="7704856" cy="945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3173830" y="3436161"/>
              <a:ext cx="3788217" cy="369332"/>
            </a:xfrm>
            <a:prstGeom prst="rect">
              <a:avLst/>
            </a:prstGeom>
            <a:noFill/>
          </p:spPr>
          <p:txBody>
            <a:bodyPr wrap="none" rtlCol="0">
              <a:spAutoFit/>
            </a:bodyPr>
            <a:lstStyle/>
            <a:p>
              <a:r>
                <a:rPr lang="tr-TR" dirty="0" smtClean="0"/>
                <a:t>Fikirlerin üretilmesi ve uygulanması</a:t>
              </a:r>
              <a:endParaRPr lang="tr-TR" dirty="0"/>
            </a:p>
          </p:txBody>
        </p:sp>
      </p:grpSp>
      <p:sp>
        <p:nvSpPr>
          <p:cNvPr id="22" name="TextBox 21"/>
          <p:cNvSpPr txBox="1"/>
          <p:nvPr/>
        </p:nvSpPr>
        <p:spPr>
          <a:xfrm>
            <a:off x="3821717" y="5631930"/>
            <a:ext cx="1838965" cy="369332"/>
          </a:xfrm>
          <a:prstGeom prst="rect">
            <a:avLst/>
          </a:prstGeom>
          <a:noFill/>
        </p:spPr>
        <p:txBody>
          <a:bodyPr wrap="none" rtlCol="0">
            <a:spAutoFit/>
          </a:bodyPr>
          <a:lstStyle/>
          <a:p>
            <a:r>
              <a:rPr lang="tr-TR" dirty="0" smtClean="0"/>
              <a:t>Destek süreçleri</a:t>
            </a:r>
            <a:endParaRPr lang="tr-TR"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Personel yönetimi</a:t>
              </a:r>
              <a:endParaRPr lang="en-US" sz="120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Öğrenci yönetimi</a:t>
              </a:r>
              <a:endParaRPr lang="en-US" sz="120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Kalite yönetimi</a:t>
              </a:r>
              <a:endParaRPr lang="en-US" sz="120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Tesislerin yönetimi</a:t>
              </a:r>
              <a:endParaRPr lang="en-US" sz="120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100" kern="1200" dirty="0" smtClean="0">
                  <a:solidFill>
                    <a:schemeClr val="tx1"/>
                  </a:solidFill>
                </a:rPr>
                <a:t>Bilişim sisteminin yapılandırılması</a:t>
              </a:r>
              <a:endParaRPr lang="en-US" sz="11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Bilgi yönetimi</a:t>
              </a:r>
              <a:endParaRPr lang="en-US" sz="120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Finansal kaynakların yönetimi</a:t>
              </a:r>
              <a:endParaRPr lang="en-US" sz="120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Şikayetlerin yönetimi</a:t>
              </a:r>
              <a:endParaRPr lang="en-US" sz="120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200" kern="1200" dirty="0" smtClean="0">
                  <a:solidFill>
                    <a:schemeClr val="tx1"/>
                  </a:solidFill>
                </a:rPr>
                <a:t>Mezunlarla bağlantıların yönetimi</a:t>
              </a:r>
              <a:endParaRPr lang="en-US" sz="1200" kern="1200" dirty="0">
                <a:solidFill>
                  <a:schemeClr val="tx1"/>
                </a:solidFill>
              </a:endParaRPr>
            </a:p>
          </p:txBody>
        </p:sp>
      </p:grpSp>
      <p:sp>
        <p:nvSpPr>
          <p:cNvPr id="11" name="Footer Placeholder 10"/>
          <p:cNvSpPr>
            <a:spLocks noGrp="1"/>
          </p:cNvSpPr>
          <p:nvPr>
            <p:ph type="ftr" sz="quarter" idx="11"/>
          </p:nvPr>
        </p:nvSpPr>
        <p:spPr>
          <a:xfrm>
            <a:off x="2587960" y="6649889"/>
            <a:ext cx="4328120" cy="208111"/>
          </a:xfrm>
        </p:spPr>
        <p:txBody>
          <a:bodyPr/>
          <a:lstStyle/>
          <a:p>
            <a:pPr>
              <a:defRPr/>
            </a:pPr>
            <a:r>
              <a:rPr lang="en-US" smtClean="0"/>
              <a:t>2017KRM004-PAÜ KalSİS Projesi Eğitimleri, 12 Aralık 2018</a:t>
            </a:r>
            <a:endParaRPr lang="en-US" dirty="0"/>
          </a:p>
        </p:txBody>
      </p:sp>
      <p:pic>
        <p:nvPicPr>
          <p:cNvPr id="41" name="Picture 40" descr="C:\Users\Diler\Pictures\pau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989066" y="1568099"/>
            <a:ext cx="7236296" cy="738664"/>
          </a:xfrm>
          <a:prstGeom prst="rect">
            <a:avLst/>
          </a:prstGeom>
        </p:spPr>
        <p:txBody>
          <a:bodyPr wrap="square">
            <a:spAutoFit/>
          </a:bodyPr>
          <a:lstStyle/>
          <a:p>
            <a:pPr algn="ctr">
              <a:lnSpc>
                <a:spcPct val="150000"/>
              </a:lnSpc>
            </a:pPr>
            <a:r>
              <a:rPr lang="tr-TR"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 ve Geliştirme Süreçleri</a:t>
            </a:r>
          </a:p>
        </p:txBody>
      </p:sp>
      <p:sp>
        <p:nvSpPr>
          <p:cNvPr id="47" name="Rectangle 46"/>
          <p:cNvSpPr/>
          <p:nvPr/>
        </p:nvSpPr>
        <p:spPr>
          <a:xfrm>
            <a:off x="760438" y="4588646"/>
            <a:ext cx="7236296" cy="923330"/>
          </a:xfrm>
          <a:prstGeom prst="rect">
            <a:avLst/>
          </a:prstGeom>
        </p:spPr>
        <p:txBody>
          <a:bodyPr wrap="square">
            <a:spAutoFit/>
          </a:bodyPr>
          <a:lstStyle/>
          <a:p>
            <a:pPr marL="457200" indent="-457200">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 (Enstitü, Fakülte, Yüksekokul, Meslek Yüksekokulu, UYGAR Merkezler)</a:t>
            </a:r>
          </a:p>
          <a:p>
            <a:pPr marL="457200" indent="-457200">
              <a:buFont typeface="Arial" panose="020B0604020202020204" pitchFamily="34" charset="0"/>
              <a:buChar char="•"/>
            </a:pPr>
            <a:r>
              <a:rPr lang="tr-TR"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Teknokent’te</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6178917" y="880388"/>
            <a:ext cx="778308" cy="551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73611" y="5980001"/>
            <a:ext cx="930512" cy="7278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26871" y="1386462"/>
            <a:ext cx="7236296" cy="4616648"/>
          </a:xfrm>
          <a:prstGeom prst="rect">
            <a:avLst/>
          </a:prstGeom>
          <a:solidFill>
            <a:srgbClr val="92D050"/>
          </a:solidFill>
        </p:spPr>
        <p:txBody>
          <a:bodyPr wrap="square">
            <a:spAutoFit/>
          </a:bodyPr>
          <a:lstStyle/>
          <a:p>
            <a:pPr>
              <a:lnSpc>
                <a:spcPct val="150000"/>
              </a:lnSpc>
            </a:pPr>
            <a:r>
              <a:rPr lang="tr-TR" sz="2800" dirty="0" smtClean="0">
                <a:latin typeface="Tahoma" panose="020B0604030504040204" pitchFamily="34" charset="0"/>
                <a:ea typeface="Tahoma" panose="020B0604030504040204" pitchFamily="34" charset="0"/>
                <a:cs typeface="Tahoma" panose="020B0604030504040204" pitchFamily="34" charset="0"/>
              </a:rPr>
              <a:t>Araştırma ve Geliştirme Süreçleri</a:t>
            </a:r>
          </a:p>
          <a:p>
            <a:pPr>
              <a:lnSpc>
                <a:spcPct val="150000"/>
              </a:lnSpc>
            </a:pPr>
            <a:r>
              <a:rPr lang="tr-TR" sz="2800" dirty="0" smtClean="0">
                <a:latin typeface="Tahoma" panose="020B0604030504040204" pitchFamily="34" charset="0"/>
                <a:ea typeface="Tahoma" panose="020B0604030504040204" pitchFamily="34" charset="0"/>
                <a:cs typeface="Tahoma" panose="020B0604030504040204" pitchFamily="34" charset="0"/>
              </a:rPr>
              <a:t>Süreç yaklaşımı</a:t>
            </a:r>
          </a:p>
          <a:p>
            <a:pPr>
              <a:lnSpc>
                <a:spcPct val="150000"/>
              </a:lnSpc>
            </a:pPr>
            <a:r>
              <a:rPr lang="tr-TR" sz="2800" dirty="0" smtClean="0">
                <a:latin typeface="Tahoma" panose="020B0604030504040204" pitchFamily="34" charset="0"/>
                <a:ea typeface="Tahoma" panose="020B0604030504040204" pitchFamily="34" charset="0"/>
                <a:cs typeface="Tahoma" panose="020B0604030504040204" pitchFamily="34" charset="0"/>
              </a:rPr>
              <a:t>Kaynaklar</a:t>
            </a:r>
          </a:p>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smtClean="0">
                <a:latin typeface="Tahoma" panose="020B0604030504040204" pitchFamily="34" charset="0"/>
                <a:ea typeface="Tahoma" panose="020B0604030504040204" pitchFamily="34" charset="0"/>
                <a:cs typeface="Tahoma" panose="020B0604030504040204" pitchFamily="34" charset="0"/>
              </a:rPr>
              <a:t>Araştırma alanında yetkin birey</a:t>
            </a:r>
          </a:p>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smtClean="0">
                <a:latin typeface="Tahoma" panose="020B0604030504040204" pitchFamily="34" charset="0"/>
                <a:ea typeface="Tahoma" panose="020B0604030504040204" pitchFamily="34" charset="0"/>
                <a:cs typeface="Tahoma" panose="020B0604030504040204" pitchFamily="34" charset="0"/>
              </a:rPr>
              <a:t>Bütçe sağlanması</a:t>
            </a:r>
          </a:p>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Y</a:t>
            </a:r>
            <a:r>
              <a:rPr lang="tr-TR" sz="2800" dirty="0" smtClean="0">
                <a:latin typeface="Tahoma" panose="020B0604030504040204" pitchFamily="34" charset="0"/>
                <a:ea typeface="Tahoma" panose="020B0604030504040204" pitchFamily="34" charset="0"/>
                <a:cs typeface="Tahoma" panose="020B0604030504040204" pitchFamily="34" charset="0"/>
              </a:rPr>
              <a:t>erleşim ve donanımın sahiplenilmesi</a:t>
            </a:r>
          </a:p>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smtClean="0">
                <a:latin typeface="Tahoma" panose="020B0604030504040204" pitchFamily="34" charset="0"/>
                <a:ea typeface="Tahoma" panose="020B0604030504040204" pitchFamily="34" charset="0"/>
                <a:cs typeface="Tahoma" panose="020B0604030504040204" pitchFamily="34" charset="0"/>
              </a:rPr>
              <a:t>Donanımın etkin ve verimli kullanılması</a:t>
            </a:r>
          </a:p>
        </p:txBody>
      </p:sp>
    </p:spTree>
    <p:extLst>
      <p:ext uri="{BB962C8B-B14F-4D97-AF65-F5344CB8AC3E}">
        <p14:creationId xmlns:p14="http://schemas.microsoft.com/office/powerpoint/2010/main" val="54385554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36</a:t>
            </a:fld>
            <a:endParaRPr lang="en-US"/>
          </a:p>
        </p:txBody>
      </p:sp>
      <p:sp>
        <p:nvSpPr>
          <p:cNvPr id="7" name="TextBox 6"/>
          <p:cNvSpPr txBox="1"/>
          <p:nvPr/>
        </p:nvSpPr>
        <p:spPr>
          <a:xfrm>
            <a:off x="3057278" y="-24405"/>
            <a:ext cx="3018775" cy="369332"/>
          </a:xfrm>
          <a:prstGeom prst="rect">
            <a:avLst/>
          </a:prstGeom>
          <a:noFill/>
        </p:spPr>
        <p:txBody>
          <a:bodyPr wrap="none" rtlCol="0">
            <a:spAutoFit/>
          </a:bodyPr>
          <a:lstStyle/>
          <a:p>
            <a:r>
              <a:rPr lang="tr-TR" dirty="0" smtClean="0">
                <a:solidFill>
                  <a:srgbClr val="A50021"/>
                </a:solidFill>
              </a:rPr>
              <a:t>Araştırma-Geliştirme Süreci</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35802" y="404547"/>
            <a:ext cx="9024050" cy="2464986"/>
          </a:xfrm>
          <a:prstGeom prst="rect">
            <a:avLst/>
          </a:prstGeom>
        </p:spPr>
      </p:pic>
      <p:pic>
        <p:nvPicPr>
          <p:cNvPr id="4" name="Picture 3"/>
          <p:cNvPicPr>
            <a:picLocks noChangeAspect="1"/>
          </p:cNvPicPr>
          <p:nvPr/>
        </p:nvPicPr>
        <p:blipFill>
          <a:blip r:embed="rId4"/>
          <a:stretch>
            <a:fillRect/>
          </a:stretch>
        </p:blipFill>
        <p:spPr>
          <a:xfrm>
            <a:off x="5580112" y="3092951"/>
            <a:ext cx="3264414" cy="2386779"/>
          </a:xfrm>
          <a:prstGeom prst="rect">
            <a:avLst/>
          </a:prstGeom>
        </p:spPr>
      </p:pic>
      <p:pic>
        <p:nvPicPr>
          <p:cNvPr id="6" name="Picture 5"/>
          <p:cNvPicPr>
            <a:picLocks noChangeAspect="1"/>
          </p:cNvPicPr>
          <p:nvPr/>
        </p:nvPicPr>
        <p:blipFill>
          <a:blip r:embed="rId5"/>
          <a:stretch>
            <a:fillRect/>
          </a:stretch>
        </p:blipFill>
        <p:spPr>
          <a:xfrm>
            <a:off x="2627784" y="4221088"/>
            <a:ext cx="2728840" cy="2143021"/>
          </a:xfrm>
          <a:prstGeom prst="rect">
            <a:avLst/>
          </a:prstGeom>
        </p:spPr>
      </p:pic>
      <p:pic>
        <p:nvPicPr>
          <p:cNvPr id="5" name="Picture 4"/>
          <p:cNvPicPr>
            <a:picLocks noChangeAspect="1"/>
          </p:cNvPicPr>
          <p:nvPr/>
        </p:nvPicPr>
        <p:blipFill>
          <a:blip r:embed="rId6"/>
          <a:stretch>
            <a:fillRect/>
          </a:stretch>
        </p:blipFill>
        <p:spPr>
          <a:xfrm>
            <a:off x="251521" y="2974872"/>
            <a:ext cx="2808312" cy="1524862"/>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Tree>
    <p:extLst>
      <p:ext uri="{BB962C8B-B14F-4D97-AF65-F5344CB8AC3E}">
        <p14:creationId xmlns:p14="http://schemas.microsoft.com/office/powerpoint/2010/main" val="4545388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37</a:t>
            </a:fld>
            <a:endParaRPr lang="en-US"/>
          </a:p>
        </p:txBody>
      </p:sp>
      <p:pic>
        <p:nvPicPr>
          <p:cNvPr id="9" name="Picture 8"/>
          <p:cNvPicPr>
            <a:picLocks noChangeAspect="1"/>
          </p:cNvPicPr>
          <p:nvPr/>
        </p:nvPicPr>
        <p:blipFill>
          <a:blip r:embed="rId3"/>
          <a:stretch>
            <a:fillRect/>
          </a:stretch>
        </p:blipFill>
        <p:spPr>
          <a:xfrm>
            <a:off x="179512" y="1438871"/>
            <a:ext cx="8760437" cy="2392978"/>
          </a:xfrm>
          <a:prstGeom prst="rect">
            <a:avLst/>
          </a:prstGeom>
        </p:spPr>
      </p:pic>
      <p:pic>
        <p:nvPicPr>
          <p:cNvPr id="3" name="Picture 2"/>
          <p:cNvPicPr>
            <a:picLocks noChangeAspect="1"/>
          </p:cNvPicPr>
          <p:nvPr/>
        </p:nvPicPr>
        <p:blipFill>
          <a:blip r:embed="rId4"/>
          <a:stretch>
            <a:fillRect/>
          </a:stretch>
        </p:blipFill>
        <p:spPr>
          <a:xfrm>
            <a:off x="4647828" y="3676811"/>
            <a:ext cx="3325264" cy="2806539"/>
          </a:xfrm>
          <a:prstGeom prst="rect">
            <a:avLst/>
          </a:prstGeom>
        </p:spPr>
      </p:pic>
      <p:sp>
        <p:nvSpPr>
          <p:cNvPr id="5" name="Footer Placeholder 4"/>
          <p:cNvSpPr>
            <a:spLocks noGrp="1"/>
          </p:cNvSpPr>
          <p:nvPr>
            <p:ph type="ftr" sz="quarter" idx="11"/>
          </p:nvPr>
        </p:nvSpPr>
        <p:spPr/>
        <p:txBody>
          <a:bodyPr/>
          <a:lstStyle/>
          <a:p>
            <a:pPr>
              <a:defRPr/>
            </a:pPr>
            <a:r>
              <a:rPr lang="en-US" smtClean="0"/>
              <a:t>2017KRM004-PAÜ KalSİS Projesi Eğitimleri, 12 Aralık 2018</a:t>
            </a:r>
            <a:endParaRPr lang="en-US"/>
          </a:p>
        </p:txBody>
      </p:sp>
      <p:sp>
        <p:nvSpPr>
          <p:cNvPr id="7" name="Rectangle 2"/>
          <p:cNvSpPr txBox="1">
            <a:spLocks noChangeArrowheads="1"/>
          </p:cNvSpPr>
          <p:nvPr/>
        </p:nvSpPr>
        <p:spPr bwMode="auto">
          <a:xfrm>
            <a:off x="1619672" y="260648"/>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 ağacı</a:t>
            </a:r>
            <a:endParaRPr lang="en-US" altLang="tr-TR" sz="24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1011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38</a:t>
            </a:fld>
            <a:endParaRPr lang="en-US"/>
          </a:p>
        </p:txBody>
      </p:sp>
      <p:pic>
        <p:nvPicPr>
          <p:cNvPr id="9" name="Picture 8"/>
          <p:cNvPicPr>
            <a:picLocks noChangeAspect="1"/>
          </p:cNvPicPr>
          <p:nvPr/>
        </p:nvPicPr>
        <p:blipFill>
          <a:blip r:embed="rId3"/>
          <a:stretch>
            <a:fillRect/>
          </a:stretch>
        </p:blipFill>
        <p:spPr>
          <a:xfrm>
            <a:off x="251520" y="1628800"/>
            <a:ext cx="8760437" cy="2392978"/>
          </a:xfrm>
          <a:prstGeom prst="rect">
            <a:avLst/>
          </a:prstGeom>
        </p:spPr>
      </p:pic>
      <p:sp>
        <p:nvSpPr>
          <p:cNvPr id="4" name="Rectangle 2"/>
          <p:cNvSpPr txBox="1">
            <a:spLocks noChangeArrowheads="1"/>
          </p:cNvSpPr>
          <p:nvPr/>
        </p:nvSpPr>
        <p:spPr bwMode="auto">
          <a:xfrm>
            <a:off x="1619672" y="260648"/>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 ağacı</a:t>
            </a:r>
            <a:endParaRPr lang="en-US" altLang="tr-TR" sz="24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stretch>
            <a:fillRect/>
          </a:stretch>
        </p:blipFill>
        <p:spPr>
          <a:xfrm>
            <a:off x="4453286" y="3861048"/>
            <a:ext cx="3325264" cy="2806539"/>
          </a:xfrm>
          <a:prstGeom prst="rect">
            <a:avLst/>
          </a:prstGeom>
        </p:spPr>
      </p:pic>
      <p:sp>
        <p:nvSpPr>
          <p:cNvPr id="5" name="Footer Placeholder 4"/>
          <p:cNvSpPr>
            <a:spLocks noGrp="1"/>
          </p:cNvSpPr>
          <p:nvPr>
            <p:ph type="ftr" sz="quarter" idx="11"/>
          </p:nvPr>
        </p:nvSpPr>
        <p:spPr/>
        <p:txBody>
          <a:bodyPr/>
          <a:lstStyle/>
          <a:p>
            <a:pPr>
              <a:defRPr/>
            </a:pPr>
            <a:r>
              <a:rPr lang="en-US" smtClean="0"/>
              <a:t>2017KRM004-PAÜ KalSİS Projesi Eğitimleri, 12 Aralık 2018</a:t>
            </a:r>
            <a:endParaRPr lang="en-US"/>
          </a:p>
        </p:txBody>
      </p:sp>
      <p:pic>
        <p:nvPicPr>
          <p:cNvPr id="6" name="Picture 5"/>
          <p:cNvPicPr>
            <a:picLocks noChangeAspect="1"/>
          </p:cNvPicPr>
          <p:nvPr/>
        </p:nvPicPr>
        <p:blipFill>
          <a:blip r:embed="rId5"/>
          <a:stretch>
            <a:fillRect/>
          </a:stretch>
        </p:blipFill>
        <p:spPr>
          <a:xfrm>
            <a:off x="3336816" y="197666"/>
            <a:ext cx="4980952" cy="6523809"/>
          </a:xfrm>
          <a:prstGeom prst="rect">
            <a:avLst/>
          </a:prstGeom>
        </p:spPr>
      </p:pic>
      <p:sp>
        <p:nvSpPr>
          <p:cNvPr id="8" name="Rectangle 2"/>
          <p:cNvSpPr txBox="1">
            <a:spLocks noChangeArrowheads="1"/>
          </p:cNvSpPr>
          <p:nvPr/>
        </p:nvSpPr>
        <p:spPr bwMode="auto">
          <a:xfrm>
            <a:off x="0" y="332656"/>
            <a:ext cx="326384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Dış Değerlendirme Ölçütleri</a:t>
            </a:r>
            <a:endParaRPr lang="en-US" altLang="tr-TR" sz="24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123699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xfrm>
            <a:off x="6547346" y="62504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39</a:t>
            </a:fld>
            <a:endParaRPr lang="en-US" altLang="en-US" sz="1400" smtClean="0"/>
          </a:p>
        </p:txBody>
      </p:sp>
      <p:sp>
        <p:nvSpPr>
          <p:cNvPr id="3075" name="Rectangle 2"/>
          <p:cNvSpPr>
            <a:spLocks noGrp="1" noChangeArrowheads="1"/>
          </p:cNvSpPr>
          <p:nvPr>
            <p:ph type="title"/>
          </p:nvPr>
        </p:nvSpPr>
        <p:spPr>
          <a:xfrm>
            <a:off x="1609526" y="125790"/>
            <a:ext cx="6624736" cy="819466"/>
          </a:xfrm>
        </p:spPr>
        <p:txBody>
          <a:bodyPr/>
          <a:lstStyle/>
          <a:p>
            <a:pPr eaLnBrk="1" hangingPunct="1"/>
            <a:r>
              <a:rPr lang="tr-TR" altLang="en-US" sz="3200" dirty="0" smtClean="0">
                <a:solidFill>
                  <a:srgbClr val="A50021"/>
                </a:solidFill>
                <a:latin typeface="+mj-lt"/>
              </a:rPr>
              <a:t>İş süreci yaşam döngüsü </a:t>
            </a:r>
            <a:r>
              <a:rPr lang="tr-TR" altLang="en-US" sz="3600" dirty="0" smtClean="0">
                <a:solidFill>
                  <a:srgbClr val="A50021"/>
                </a:solidFill>
                <a:latin typeface="+mj-lt"/>
              </a:rPr>
              <a:t/>
            </a:r>
            <a:br>
              <a:rPr lang="tr-TR" altLang="en-US" sz="3600" dirty="0" smtClean="0">
                <a:solidFill>
                  <a:srgbClr val="A50021"/>
                </a:solidFill>
                <a:latin typeface="+mj-lt"/>
              </a:rPr>
            </a:br>
            <a:r>
              <a:rPr lang="tr-TR" altLang="en-US" sz="2800" dirty="0" smtClean="0">
                <a:solidFill>
                  <a:srgbClr val="A50021"/>
                </a:solidFill>
                <a:latin typeface="+mj-lt"/>
              </a:rPr>
              <a:t>(Sürekli İyileştirme Yaklaşımı)</a:t>
            </a:r>
            <a:endParaRPr lang="en-US" altLang="en-US" sz="28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67"/>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nvPr>
        </p:nvGraphicFramePr>
        <p:xfrm>
          <a:off x="755576" y="1327011"/>
          <a:ext cx="7632848"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a:grpSpLocks/>
          </p:cNvGrpSpPr>
          <p:nvPr/>
        </p:nvGrpSpPr>
        <p:grpSpPr bwMode="auto">
          <a:xfrm>
            <a:off x="7481799" y="908720"/>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grpSp>
        <p:nvGrpSpPr>
          <p:cNvPr id="18" name="Group 17"/>
          <p:cNvGrpSpPr/>
          <p:nvPr/>
        </p:nvGrpSpPr>
        <p:grpSpPr>
          <a:xfrm>
            <a:off x="5532319" y="1406343"/>
            <a:ext cx="1807613" cy="985619"/>
            <a:chOff x="-387589" y="561636"/>
            <a:chExt cx="1286858" cy="985619"/>
          </a:xfrm>
        </p:grpSpPr>
        <p:sp>
          <p:nvSpPr>
            <p:cNvPr id="19" name="Rounded Rectangle 18"/>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Tasarlama süreçleri</a:t>
              </a:r>
              <a:endParaRPr lang="en-US" sz="2000" kern="1200" dirty="0">
                <a:solidFill>
                  <a:schemeClr val="accent2"/>
                </a:solidFill>
                <a:latin typeface="+mj-lt"/>
                <a:ea typeface="+mn-ea"/>
                <a:cs typeface="+mn-cs"/>
              </a:endParaRPr>
            </a:p>
          </p:txBody>
        </p:sp>
      </p:grpSp>
      <p:grpSp>
        <p:nvGrpSpPr>
          <p:cNvPr id="22" name="Group 21"/>
          <p:cNvGrpSpPr/>
          <p:nvPr/>
        </p:nvGrpSpPr>
        <p:grpSpPr>
          <a:xfrm>
            <a:off x="7380312" y="2880578"/>
            <a:ext cx="1807613" cy="985619"/>
            <a:chOff x="-387589" y="561636"/>
            <a:chExt cx="1286858" cy="985619"/>
          </a:xfrm>
        </p:grpSpPr>
        <p:sp>
          <p:nvSpPr>
            <p:cNvPr id="23" name="Rounded Rectangle 22"/>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Planlama süreçleri</a:t>
              </a:r>
              <a:endParaRPr lang="en-US" sz="2000" kern="1200" dirty="0">
                <a:solidFill>
                  <a:schemeClr val="accent2"/>
                </a:solidFill>
                <a:latin typeface="+mj-lt"/>
                <a:ea typeface="+mn-ea"/>
                <a:cs typeface="+mn-cs"/>
              </a:endParaRPr>
            </a:p>
          </p:txBody>
        </p:sp>
      </p:grpSp>
      <p:grpSp>
        <p:nvGrpSpPr>
          <p:cNvPr id="25" name="Group 24"/>
          <p:cNvGrpSpPr/>
          <p:nvPr/>
        </p:nvGrpSpPr>
        <p:grpSpPr>
          <a:xfrm>
            <a:off x="6645279" y="5360416"/>
            <a:ext cx="2498721" cy="985619"/>
            <a:chOff x="-387589" y="561636"/>
            <a:chExt cx="1286858" cy="985619"/>
          </a:xfrm>
        </p:grpSpPr>
        <p:sp>
          <p:nvSpPr>
            <p:cNvPr id="26" name="Rounded Rectangle 25"/>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Uygulama süreçleri</a:t>
              </a:r>
            </a:p>
            <a:p>
              <a:pPr lvl="0" algn="ctr" defTabSz="889000">
                <a:lnSpc>
                  <a:spcPct val="90000"/>
                </a:lnSpc>
                <a:spcBef>
                  <a:spcPct val="0"/>
                </a:spcBef>
                <a:spcAft>
                  <a:spcPct val="35000"/>
                </a:spcAft>
              </a:pPr>
              <a:r>
                <a:rPr lang="tr-TR" sz="2000" dirty="0" err="1" smtClean="0">
                  <a:solidFill>
                    <a:schemeClr val="accent2"/>
                  </a:solidFill>
                  <a:latin typeface="+mj-lt"/>
                </a:rPr>
                <a:t>Operasyonel</a:t>
              </a:r>
              <a:r>
                <a:rPr lang="tr-TR" sz="2000" dirty="0" smtClean="0">
                  <a:solidFill>
                    <a:schemeClr val="accent2"/>
                  </a:solidFill>
                  <a:latin typeface="+mj-lt"/>
                </a:rPr>
                <a:t> süreçler</a:t>
              </a:r>
              <a:endParaRPr lang="en-US" sz="2000" kern="1200" dirty="0">
                <a:solidFill>
                  <a:schemeClr val="accent2"/>
                </a:solidFill>
                <a:latin typeface="+mj-lt"/>
                <a:ea typeface="+mn-ea"/>
                <a:cs typeface="+mn-cs"/>
              </a:endParaRPr>
            </a:p>
          </p:txBody>
        </p:sp>
      </p:grpSp>
      <p:grpSp>
        <p:nvGrpSpPr>
          <p:cNvPr id="28" name="Group 27"/>
          <p:cNvGrpSpPr/>
          <p:nvPr/>
        </p:nvGrpSpPr>
        <p:grpSpPr>
          <a:xfrm>
            <a:off x="715865" y="5065771"/>
            <a:ext cx="1807613" cy="1501360"/>
            <a:chOff x="-387589" y="561636"/>
            <a:chExt cx="1286858" cy="1501360"/>
          </a:xfrm>
        </p:grpSpPr>
        <p:sp>
          <p:nvSpPr>
            <p:cNvPr id="29" name="Rounded Rectangle 28"/>
            <p:cNvSpPr/>
            <p:nvPr/>
          </p:nvSpPr>
          <p:spPr>
            <a:xfrm>
              <a:off x="-387589" y="561636"/>
              <a:ext cx="1286858" cy="1501360"/>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4"/>
            <p:cNvSpPr txBox="1"/>
            <p:nvPr/>
          </p:nvSpPr>
          <p:spPr>
            <a:xfrm>
              <a:off x="-374968" y="617180"/>
              <a:ext cx="1190630" cy="122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İzleme süreçleri</a:t>
              </a:r>
            </a:p>
            <a:p>
              <a:pPr lvl="0" algn="ctr" defTabSz="889000">
                <a:lnSpc>
                  <a:spcPct val="90000"/>
                </a:lnSpc>
                <a:spcBef>
                  <a:spcPct val="0"/>
                </a:spcBef>
                <a:spcAft>
                  <a:spcPct val="35000"/>
                </a:spcAft>
              </a:pPr>
              <a:r>
                <a:rPr lang="tr-TR" sz="1400" kern="1200" dirty="0" smtClean="0">
                  <a:solidFill>
                    <a:schemeClr val="accent2"/>
                  </a:solidFill>
                  <a:latin typeface="+mj-lt"/>
                  <a:ea typeface="+mn-ea"/>
                  <a:cs typeface="+mn-cs"/>
                </a:rPr>
                <a:t>(Kalite kontrol, kalite şartları, </a:t>
              </a:r>
              <a:r>
                <a:rPr lang="tr-TR" sz="1400" kern="1200" dirty="0" err="1" smtClean="0">
                  <a:solidFill>
                    <a:schemeClr val="accent2"/>
                  </a:solidFill>
                  <a:latin typeface="+mj-lt"/>
                  <a:ea typeface="+mn-ea"/>
                  <a:cs typeface="+mn-cs"/>
                </a:rPr>
                <a:t>vb</a:t>
              </a:r>
              <a:r>
                <a:rPr lang="tr-TR" sz="1400" kern="1200" dirty="0" smtClean="0">
                  <a:solidFill>
                    <a:schemeClr val="accent2"/>
                  </a:solidFill>
                  <a:latin typeface="+mj-lt"/>
                  <a:ea typeface="+mn-ea"/>
                  <a:cs typeface="+mn-cs"/>
                </a:rPr>
                <a:t>)</a:t>
              </a:r>
              <a:endParaRPr lang="en-US" sz="1400" kern="1200" dirty="0">
                <a:solidFill>
                  <a:schemeClr val="accent2"/>
                </a:solidFill>
                <a:latin typeface="+mj-lt"/>
                <a:ea typeface="+mn-ea"/>
                <a:cs typeface="+mn-cs"/>
              </a:endParaRPr>
            </a:p>
          </p:txBody>
        </p:sp>
      </p:grpSp>
      <p:grpSp>
        <p:nvGrpSpPr>
          <p:cNvPr id="31" name="Group 30"/>
          <p:cNvGrpSpPr/>
          <p:nvPr/>
        </p:nvGrpSpPr>
        <p:grpSpPr>
          <a:xfrm>
            <a:off x="179512" y="1700809"/>
            <a:ext cx="1807613" cy="1584176"/>
            <a:chOff x="-387589" y="561636"/>
            <a:chExt cx="1286858" cy="985619"/>
          </a:xfrm>
        </p:grpSpPr>
        <p:sp>
          <p:nvSpPr>
            <p:cNvPr id="32" name="Rounded Rectangle 31"/>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İyileştirme süreçleri</a:t>
              </a:r>
            </a:p>
            <a:p>
              <a:pPr lvl="0" algn="ctr" defTabSz="889000">
                <a:lnSpc>
                  <a:spcPct val="90000"/>
                </a:lnSpc>
                <a:spcBef>
                  <a:spcPct val="0"/>
                </a:spcBef>
                <a:spcAft>
                  <a:spcPct val="35000"/>
                </a:spcAft>
              </a:pPr>
              <a:r>
                <a:rPr lang="tr-TR" sz="1400" dirty="0" smtClean="0">
                  <a:solidFill>
                    <a:schemeClr val="accent2"/>
                  </a:solidFill>
                  <a:latin typeface="+mj-lt"/>
                </a:rPr>
                <a:t>(Gözden geçirme, kalite indikatörleri, kalite güvencesi, vb.)</a:t>
              </a:r>
              <a:endParaRPr lang="en-US" sz="1400" kern="1200" dirty="0">
                <a:solidFill>
                  <a:schemeClr val="accent2"/>
                </a:solidFill>
                <a:latin typeface="+mj-lt"/>
              </a:endParaRPr>
            </a:p>
          </p:txBody>
        </p:sp>
      </p:grpSp>
      <p:sp>
        <p:nvSpPr>
          <p:cNvPr id="34" name="Rectangle 2"/>
          <p:cNvSpPr txBox="1">
            <a:spLocks noChangeArrowheads="1"/>
          </p:cNvSpPr>
          <p:nvPr/>
        </p:nvSpPr>
        <p:spPr bwMode="auto">
          <a:xfrm>
            <a:off x="1625677" y="881343"/>
            <a:ext cx="2568958" cy="81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003399"/>
                </a:solidFill>
                <a:latin typeface="+mj-lt"/>
              </a:rPr>
              <a:t>Süreçler</a:t>
            </a:r>
            <a:endParaRPr lang="en-US" altLang="en-US" sz="3600" kern="0" dirty="0" smtClean="0">
              <a:solidFill>
                <a:srgbClr val="003399"/>
              </a:solidFill>
              <a:latin typeface="+mj-lt"/>
            </a:endParaRPr>
          </a:p>
        </p:txBody>
      </p:sp>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12 Aralık 2018</a:t>
            </a:r>
            <a:endParaRPr lang="en-US" dirty="0"/>
          </a:p>
        </p:txBody>
      </p:sp>
    </p:spTree>
    <p:extLst>
      <p:ext uri="{BB962C8B-B14F-4D97-AF65-F5344CB8AC3E}">
        <p14:creationId xmlns:p14="http://schemas.microsoft.com/office/powerpoint/2010/main" val="26786503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5"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4232937105"/>
              </p:ext>
            </p:extLst>
          </p:nvPr>
        </p:nvGraphicFramePr>
        <p:xfrm>
          <a:off x="481653" y="1001827"/>
          <a:ext cx="8229601" cy="553547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74957075"/>
                    </a:ext>
                  </a:extLst>
                </a:gridCol>
                <a:gridCol w="2520280">
                  <a:extLst>
                    <a:ext uri="{9D8B030D-6E8A-4147-A177-3AD203B41FA5}">
                      <a16:colId xmlns:a16="http://schemas.microsoft.com/office/drawing/2014/main" val="3891706278"/>
                    </a:ext>
                  </a:extLst>
                </a:gridCol>
                <a:gridCol w="2520280">
                  <a:extLst>
                    <a:ext uri="{9D8B030D-6E8A-4147-A177-3AD203B41FA5}">
                      <a16:colId xmlns:a16="http://schemas.microsoft.com/office/drawing/2014/main" val="4272060002"/>
                    </a:ext>
                  </a:extLst>
                </a:gridCol>
                <a:gridCol w="2296732">
                  <a:extLst>
                    <a:ext uri="{9D8B030D-6E8A-4147-A177-3AD203B41FA5}">
                      <a16:colId xmlns:a16="http://schemas.microsoft.com/office/drawing/2014/main" val="1379989333"/>
                    </a:ext>
                  </a:extLst>
                </a:gridCol>
                <a:gridCol w="244237">
                  <a:extLst>
                    <a:ext uri="{9D8B030D-6E8A-4147-A177-3AD203B41FA5}">
                      <a16:colId xmlns:a16="http://schemas.microsoft.com/office/drawing/2014/main" val="1440240819"/>
                    </a:ext>
                  </a:extLst>
                </a:gridCol>
              </a:tblGrid>
              <a:tr h="504056">
                <a:tc rowSpan="2">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rowSpan="2">
                  <a:txBody>
                    <a:bodyPr/>
                    <a:lstStyle/>
                    <a:p>
                      <a:pPr>
                        <a:spcAft>
                          <a:spcPts val="0"/>
                        </a:spcAft>
                      </a:pPr>
                      <a:r>
                        <a:rPr lang="tr-TR" sz="1800" dirty="0">
                          <a:effectLst/>
                        </a:rPr>
                        <a:t> </a:t>
                      </a:r>
                      <a:endParaRPr lang="en-US" sz="1400" dirty="0">
                        <a:effectLst/>
                      </a:endParaRPr>
                    </a:p>
                    <a:p>
                      <a:pPr algn="ctr">
                        <a:spcAft>
                          <a:spcPts val="0"/>
                        </a:spcAft>
                      </a:pPr>
                      <a:r>
                        <a:rPr lang="tr-TR" sz="1800" dirty="0">
                          <a:effectLst/>
                        </a:rPr>
                        <a:t>Birim Adı</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gridSpan="3">
                  <a:txBody>
                    <a:bodyPr/>
                    <a:lstStyle/>
                    <a:p>
                      <a:pPr algn="ctr">
                        <a:spcAft>
                          <a:spcPts val="0"/>
                        </a:spcAft>
                      </a:pPr>
                      <a:r>
                        <a:rPr lang="tr-TR" sz="1800">
                          <a:effectLst/>
                        </a:rPr>
                        <a:t>Eğitime Katılacak Görevlinin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263967"/>
                  </a:ext>
                </a:extLst>
              </a:tr>
              <a:tr h="306277">
                <a:tc vMerge="1">
                  <a:txBody>
                    <a:bodyPr/>
                    <a:lstStyle/>
                    <a:p>
                      <a:endParaRPr lang="en-US"/>
                    </a:p>
                  </a:txBody>
                  <a:tcPr/>
                </a:tc>
                <a:tc vMerge="1">
                  <a:txBody>
                    <a:bodyPr/>
                    <a:lstStyle/>
                    <a:p>
                      <a:endParaRPr lang="en-US"/>
                    </a:p>
                  </a:txBody>
                  <a:tcPr/>
                </a:tc>
                <a:tc>
                  <a:txBody>
                    <a:bodyPr/>
                    <a:lstStyle/>
                    <a:p>
                      <a:pPr>
                        <a:spcAft>
                          <a:spcPts val="0"/>
                        </a:spcAft>
                      </a:pPr>
                      <a:r>
                        <a:rPr lang="tr-TR" sz="1800">
                          <a:effectLst/>
                        </a:rPr>
                        <a:t>Adı Soyadı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Unvanı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977265971"/>
                  </a:ext>
                </a:extLst>
              </a:tr>
              <a:tr h="313190">
                <a:tc>
                  <a:txBody>
                    <a:bodyPr/>
                    <a:lstStyle/>
                    <a:p>
                      <a:pPr>
                        <a:spcAft>
                          <a:spcPts val="0"/>
                        </a:spcAft>
                      </a:pPr>
                      <a:r>
                        <a:rPr lang="tr-TR" sz="1800">
                          <a:effectLst/>
                        </a:rPr>
                        <a:t> </a:t>
                      </a:r>
                      <a:endParaRPr lang="en-US" sz="1400">
                        <a:effectLst/>
                      </a:endParaRPr>
                    </a:p>
                    <a:p>
                      <a:pPr>
                        <a:spcAft>
                          <a:spcPts val="0"/>
                        </a:spcAft>
                      </a:pPr>
                      <a:r>
                        <a:rPr lang="tr-TR" sz="1800">
                          <a:effectLst/>
                        </a:rPr>
                        <a:t>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Kalite Komisyonu</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endParaRPr>
                    </a:p>
                    <a:p>
                      <a:pPr>
                        <a:spcAft>
                          <a:spcPts val="0"/>
                        </a:spcAft>
                      </a:pPr>
                      <a:r>
                        <a:rPr lang="tr-TR" sz="1800" dirty="0">
                          <a:effectLst/>
                        </a:rPr>
                        <a:t>Nurten SARICA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Prof.</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066201674"/>
                  </a:ext>
                </a:extLst>
              </a:tr>
              <a:tr h="313190">
                <a:tc>
                  <a:txBody>
                    <a:bodyPr/>
                    <a:lstStyle/>
                    <a:p>
                      <a:pPr>
                        <a:spcAft>
                          <a:spcPts val="0"/>
                        </a:spcAft>
                      </a:pPr>
                      <a:r>
                        <a:rPr lang="tr-TR" sz="1800">
                          <a:effectLst/>
                        </a:rPr>
                        <a:t>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Kalite Komisyonu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Kamil YAĞCI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763498935"/>
                  </a:ext>
                </a:extLst>
              </a:tr>
              <a:tr h="313190">
                <a:tc>
                  <a:txBody>
                    <a:bodyPr/>
                    <a:lstStyle/>
                    <a:p>
                      <a:pPr>
                        <a:spcAft>
                          <a:spcPts val="0"/>
                        </a:spcAft>
                      </a:pPr>
                      <a:r>
                        <a:rPr lang="tr-TR" sz="1800">
                          <a:effectLst/>
                        </a:rPr>
                        <a:t>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Abdullah AKDOĞAN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Doç. Dr.</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244898593"/>
                  </a:ext>
                </a:extLst>
              </a:tr>
              <a:tr h="459416">
                <a:tc>
                  <a:txBody>
                    <a:bodyPr/>
                    <a:lstStyle/>
                    <a:p>
                      <a:pPr>
                        <a:spcAft>
                          <a:spcPts val="0"/>
                        </a:spcAft>
                      </a:pPr>
                      <a:r>
                        <a:rPr lang="tr-TR" sz="1800">
                          <a:effectLst/>
                        </a:rPr>
                        <a:t>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Kalite Komisyonu</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Mesut ÖNCEL</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2287945566"/>
                  </a:ext>
                </a:extLst>
              </a:tr>
              <a:tr h="313190">
                <a:tc>
                  <a:txBody>
                    <a:bodyPr/>
                    <a:lstStyle/>
                    <a:p>
                      <a:pPr>
                        <a:spcAft>
                          <a:spcPts val="0"/>
                        </a:spcAft>
                      </a:pPr>
                      <a:r>
                        <a:rPr lang="tr-TR" sz="1800">
                          <a:effectLst/>
                        </a:rPr>
                        <a:t>5</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Arkeoloji Enstitüsü  </a:t>
                      </a:r>
                      <a:endParaRPr lang="en-US" sz="1400">
                        <a:effectLst/>
                      </a:endParaRPr>
                    </a:p>
                    <a:p>
                      <a:pPr>
                        <a:spcAft>
                          <a:spcPts val="0"/>
                        </a:spcAft>
                      </a:pPr>
                      <a:r>
                        <a:rPr lang="tr-TR" sz="1400">
                          <a:effectLst/>
                        </a:rPr>
                        <a:t>(Arkeoloji Anabilim Dalı)</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Bahadır DUMAN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367491028"/>
                  </a:ext>
                </a:extLst>
              </a:tr>
              <a:tr h="313190">
                <a:tc>
                  <a:txBody>
                    <a:bodyPr/>
                    <a:lstStyle/>
                    <a:p>
                      <a:pPr>
                        <a:spcAft>
                          <a:spcPts val="0"/>
                        </a:spcAft>
                      </a:pPr>
                      <a:r>
                        <a:rPr lang="tr-TR" sz="1800">
                          <a:effectLst/>
                        </a:rPr>
                        <a:t>6</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Eğitim Bilimleri Enstitüsü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 Nilgün Cevher KALBURAN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a:p>
                  </a:txBody>
                  <a:tcPr marL="76569" marR="76569" marT="38285" marB="38285"/>
                </a:tc>
                <a:extLst>
                  <a:ext uri="{0D108BD9-81ED-4DB2-BD59-A6C34878D82A}">
                    <a16:rowId xmlns:a16="http://schemas.microsoft.com/office/drawing/2014/main" val="3613517022"/>
                  </a:ext>
                </a:extLst>
              </a:tr>
              <a:tr h="313190">
                <a:tc>
                  <a:txBody>
                    <a:bodyPr/>
                    <a:lstStyle/>
                    <a:p>
                      <a:pPr>
                        <a:spcAft>
                          <a:spcPts val="0"/>
                        </a:spcAft>
                      </a:pPr>
                      <a:r>
                        <a:rPr lang="tr-TR" sz="1800">
                          <a:effectLst/>
                        </a:rPr>
                        <a:t>7</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Fen Bilimleri Enstitüsü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Özlem GİRGİN ATLIHAN</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endParaRPr>
                    </a:p>
                    <a:p>
                      <a:pPr>
                        <a:spcAft>
                          <a:spcPts val="0"/>
                        </a:spcAft>
                      </a:pPr>
                      <a:r>
                        <a:rPr lang="tr-TR" sz="1800">
                          <a:effectLst/>
                        </a:rPr>
                        <a:t>Doç. Dr.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endParaRPr lang="en-US" sz="3200" dirty="0"/>
                    </a:p>
                  </a:txBody>
                  <a:tcPr marL="76569" marR="76569" marT="38285" marB="38285"/>
                </a:tc>
                <a:extLst>
                  <a:ext uri="{0D108BD9-81ED-4DB2-BD59-A6C34878D82A}">
                    <a16:rowId xmlns:a16="http://schemas.microsoft.com/office/drawing/2014/main" val="3625986208"/>
                  </a:ext>
                </a:extLst>
              </a:tr>
            </a:tbl>
          </a:graphicData>
        </a:graphic>
      </p:graphicFrame>
    </p:spTree>
    <p:extLst>
      <p:ext uri="{BB962C8B-B14F-4D97-AF65-F5344CB8AC3E}">
        <p14:creationId xmlns:p14="http://schemas.microsoft.com/office/powerpoint/2010/main" val="18644627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8084" y="178995"/>
            <a:ext cx="8362950" cy="647700"/>
          </a:xfrm>
        </p:spPr>
        <p:txBody>
          <a:bodyPr/>
          <a:lstStyle/>
          <a:p>
            <a:pPr eaLnBrk="1" hangingPunct="1"/>
            <a:r>
              <a:rPr lang="tr-TR" altLang="en-US" sz="3600" dirty="0" smtClean="0">
                <a:solidFill>
                  <a:srgbClr val="A50021"/>
                </a:solidFill>
                <a:latin typeface="+mj-lt"/>
              </a:rPr>
              <a:t>Kalite Yönetim Sistemi</a:t>
            </a:r>
            <a:endParaRPr lang="en-US" altLang="en-US" sz="3600" dirty="0" smtClean="0">
              <a:solidFill>
                <a:srgbClr val="A50021"/>
              </a:solidFill>
              <a:latin typeface="+mj-lt"/>
            </a:endParaRPr>
          </a:p>
        </p:txBody>
      </p:sp>
      <p:graphicFrame>
        <p:nvGraphicFramePr>
          <p:cNvPr id="3" name="7 Diyagram"/>
          <p:cNvGraphicFramePr/>
          <p:nvPr>
            <p:extLst>
              <p:ext uri="{D42A27DB-BD31-4B8C-83A1-F6EECF244321}">
                <p14:modId xmlns:p14="http://schemas.microsoft.com/office/powerpoint/2010/main" val="589724561"/>
              </p:ext>
            </p:extLst>
          </p:nvPr>
        </p:nvGraphicFramePr>
        <p:xfrm>
          <a:off x="1547664" y="1363594"/>
          <a:ext cx="6146906" cy="494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069531" y="3179429"/>
            <a:ext cx="1000060" cy="1000060"/>
            <a:chOff x="337097" y="883347"/>
            <a:chExt cx="1000060" cy="1000060"/>
          </a:xfrm>
        </p:grpSpPr>
        <p:sp>
          <p:nvSpPr>
            <p:cNvPr id="5" name="Oval 4"/>
            <p:cNvSpPr/>
            <p:nvPr/>
          </p:nvSpPr>
          <p:spPr>
            <a:xfrm>
              <a:off x="337097" y="883347"/>
              <a:ext cx="1000060" cy="10000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p:cNvSpPr/>
            <p:nvPr/>
          </p:nvSpPr>
          <p:spPr>
            <a:xfrm>
              <a:off x="483552" y="1029802"/>
              <a:ext cx="707150" cy="707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2800" dirty="0" smtClean="0">
                  <a:solidFill>
                    <a:srgbClr val="FF9900"/>
                  </a:solidFill>
                  <a:latin typeface="Tahoma" panose="020B0604030504040204" pitchFamily="34" charset="0"/>
                  <a:ea typeface="Tahoma" panose="020B0604030504040204" pitchFamily="34" charset="0"/>
                  <a:cs typeface="Tahoma" panose="020B0604030504040204" pitchFamily="34" charset="0"/>
                </a:rPr>
                <a:t>KYS</a:t>
              </a:r>
              <a:endParaRPr lang="tr-TR" sz="2800" kern="1200" dirty="0" smtClean="0">
                <a:solidFill>
                  <a:srgbClr val="FF99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3966670" y="2289259"/>
            <a:ext cx="1205779" cy="400110"/>
          </a:xfrm>
          <a:prstGeom prst="rect">
            <a:avLst/>
          </a:prstGeom>
          <a:noFill/>
        </p:spPr>
        <p:txBody>
          <a:bodyPr wrap="none" rtlCol="0">
            <a:spAutoFit/>
          </a:bodyPr>
          <a:lstStyle/>
          <a:p>
            <a:r>
              <a:rPr lang="tr-TR"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Planlama</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65903" y="3588351"/>
            <a:ext cx="1009059" cy="369332"/>
          </a:xfrm>
          <a:prstGeom prst="rect">
            <a:avLst/>
          </a:prstGeom>
          <a:noFill/>
        </p:spPr>
        <p:txBody>
          <a:bodyPr wrap="none" rtlCol="0">
            <a:spAutoFit/>
          </a:bodyPr>
          <a:lstStyle/>
          <a:p>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Süreçler</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88196" y="5681854"/>
            <a:ext cx="1067536" cy="400110"/>
          </a:xfrm>
          <a:prstGeom prst="rect">
            <a:avLst/>
          </a:prstGeom>
          <a:noFill/>
        </p:spPr>
        <p:txBody>
          <a:bodyPr wrap="none" rtlCol="0">
            <a:spAutoFit/>
          </a:bodyPr>
          <a:lstStyle/>
          <a:p>
            <a:r>
              <a:rPr lang="tr-TR"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Kontrol </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851178" y="5776124"/>
            <a:ext cx="1432884" cy="307777"/>
          </a:xfrm>
          <a:prstGeom prst="rect">
            <a:avLst/>
          </a:prstGeom>
          <a:noFill/>
        </p:spPr>
        <p:txBody>
          <a:bodyPr wrap="square" rtlCol="0">
            <a:spAutoFit/>
          </a:bodyPr>
          <a:lstStyle/>
          <a:p>
            <a:r>
              <a:rPr lang="tr-TR"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Değerlendirme</a:t>
            </a:r>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185543" y="3622385"/>
            <a:ext cx="1246110" cy="369332"/>
          </a:xfrm>
          <a:prstGeom prst="rect">
            <a:avLst/>
          </a:prstGeom>
          <a:noFill/>
        </p:spPr>
        <p:txBody>
          <a:bodyPr wrap="none" rtlCol="0">
            <a:spAutoFit/>
          </a:bodyPr>
          <a:lstStyle/>
          <a:p>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İyileştirme</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750025" y="4015143"/>
            <a:ext cx="1746119" cy="1200329"/>
          </a:xfrm>
          <a:prstGeom prst="rect">
            <a:avLst/>
          </a:prstGeom>
          <a:noFill/>
        </p:spPr>
        <p:txBody>
          <a:bodyPr wrap="none" rtlCol="0">
            <a:spAutoFit/>
          </a:bodyPr>
          <a:lstStyle/>
          <a:p>
            <a:pPr algn="ctr"/>
            <a:r>
              <a:rPr lang="en-US" sz="2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Standar</a:t>
            </a:r>
            <a:r>
              <a:rPr lang="tr-TR" sz="2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dlar</a:t>
            </a:r>
            <a:endPar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a:p>
            <a:pPr algn="ctr"/>
            <a:r>
              <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rPr>
              <a:t>Hedefler</a:t>
            </a:r>
          </a:p>
          <a:p>
            <a:pPr algn="ctr"/>
            <a:r>
              <a:rPr lang="tr-TR" sz="2400" dirty="0" smtClean="0">
                <a:solidFill>
                  <a:srgbClr val="003399"/>
                </a:solidFill>
                <a:latin typeface="Tahoma" panose="020B0604030504040204" pitchFamily="34" charset="0"/>
                <a:ea typeface="Tahoma" panose="020B0604030504040204" pitchFamily="34" charset="0"/>
                <a:cs typeface="Tahoma" panose="020B0604030504040204" pitchFamily="34" charset="0"/>
              </a:rPr>
              <a:t>Şartlar</a:t>
            </a:r>
            <a:endParaRPr lang="en-US" sz="2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726385" y="836712"/>
            <a:ext cx="1623842"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Kalite Araçları</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583526" y="1721042"/>
            <a:ext cx="2386551"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Standartlar, Kılavuzlar</a:t>
            </a:r>
            <a:endParaRPr lang="en-US"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594677" y="4231527"/>
            <a:ext cx="2207656" cy="923330"/>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İç Değerlendirme, </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Dış Değerlendirme, </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Akreditasyon </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924227" y="5967610"/>
            <a:ext cx="1845633" cy="646331"/>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Kalite ölçüleri ve</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indikatörleri</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26838" y="4564058"/>
            <a:ext cx="1993559" cy="369332"/>
          </a:xfrm>
          <a:prstGeom prst="rect">
            <a:avLst/>
          </a:prstGeom>
          <a:solidFill>
            <a:schemeClr val="bg2">
              <a:lumMod val="20000"/>
              <a:lumOff val="80000"/>
            </a:schemeClr>
          </a:solidFill>
        </p:spPr>
        <p:txBody>
          <a:bodyPr wrap="none" rtlCol="0">
            <a:spAutoFit/>
          </a:bodyPr>
          <a:lstStyle/>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Sebep-Etki Analizi</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331640" y="1837978"/>
            <a:ext cx="1668482" cy="646331"/>
          </a:xfrm>
          <a:prstGeom prst="rect">
            <a:avLst/>
          </a:prstGeom>
          <a:solidFill>
            <a:schemeClr val="bg2">
              <a:lumMod val="20000"/>
              <a:lumOff val="80000"/>
            </a:schemeClr>
          </a:solidFill>
        </p:spPr>
        <p:txBody>
          <a:bodyPr wrap="square" rtlCol="0">
            <a:spAutoFit/>
          </a:bodyPr>
          <a:lstStyle/>
          <a:p>
            <a:pPr algn="ctr"/>
            <a:r>
              <a:rPr lang="en-US" dirty="0" smtClean="0">
                <a:solidFill>
                  <a:srgbClr val="003399"/>
                </a:solidFill>
                <a:latin typeface="Tahoma" panose="020B0604030504040204" pitchFamily="34" charset="0"/>
                <a:ea typeface="Tahoma" panose="020B0604030504040204" pitchFamily="34" charset="0"/>
                <a:cs typeface="Tahoma" panose="020B0604030504040204" pitchFamily="34" charset="0"/>
              </a:rPr>
              <a:t>Risk</a:t>
            </a: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Değerlendirme</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736805" y="5866520"/>
            <a:ext cx="1878591" cy="646331"/>
          </a:xfrm>
          <a:prstGeom prst="rect">
            <a:avLst/>
          </a:prstGeom>
          <a:solidFill>
            <a:schemeClr val="bg2">
              <a:lumMod val="20000"/>
              <a:lumOff val="80000"/>
            </a:schemeClr>
          </a:solidFill>
        </p:spPr>
        <p:txBody>
          <a:bodyPr wrap="none" rtlCol="0">
            <a:spAutoFit/>
          </a:bodyPr>
          <a:lstStyle/>
          <a:p>
            <a:pPr algn="ctr"/>
            <a:r>
              <a:rPr lang="tr-TR"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Tekrarlanabilirlik</a:t>
            </a:r>
            <a:endPar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a:p>
            <a:pPr algn="ctr"/>
            <a:r>
              <a:rPr lang="tr-TR" dirty="0" smtClean="0">
                <a:solidFill>
                  <a:srgbClr val="003399"/>
                </a:solidFill>
                <a:latin typeface="Tahoma" panose="020B0604030504040204" pitchFamily="34" charset="0"/>
                <a:ea typeface="Tahoma" panose="020B0604030504040204" pitchFamily="34" charset="0"/>
                <a:cs typeface="Tahoma" panose="020B0604030504040204" pitchFamily="34" charset="0"/>
              </a:rPr>
              <a:t>Gerçeklik</a:t>
            </a:r>
            <a:endParaRPr lang="en-US"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3" name="Footer Placeholder 12"/>
          <p:cNvSpPr>
            <a:spLocks noGrp="1"/>
          </p:cNvSpPr>
          <p:nvPr>
            <p:ph type="ftr" sz="quarter" idx="11"/>
          </p:nvPr>
        </p:nvSpPr>
        <p:spPr/>
        <p:txBody>
          <a:bodyPr/>
          <a:lstStyle/>
          <a:p>
            <a:pPr>
              <a:defRPr/>
            </a:pPr>
            <a:r>
              <a:rPr lang="en-US" smtClean="0"/>
              <a:t>2017KRM004-PAÜ KalSİS Projesi Eğitimleri, 12 Aralık 2018</a:t>
            </a:r>
            <a:endParaRPr lang="en-US" dirty="0"/>
          </a:p>
        </p:txBody>
      </p:sp>
      <p:sp>
        <p:nvSpPr>
          <p:cNvPr id="19" name="Slide Number Placeholder 18"/>
          <p:cNvSpPr>
            <a:spLocks noGrp="1"/>
          </p:cNvSpPr>
          <p:nvPr>
            <p:ph type="sldNum" sz="quarter" idx="12"/>
          </p:nvPr>
        </p:nvSpPr>
        <p:spPr/>
        <p:txBody>
          <a:bodyPr/>
          <a:lstStyle/>
          <a:p>
            <a:pPr>
              <a:defRPr/>
            </a:pPr>
            <a:fld id="{A909C909-1AEF-482A-9402-771828023E3F}" type="slidenum">
              <a:rPr lang="en-US" smtClean="0"/>
              <a:pPr>
                <a:defRPr/>
              </a:pPr>
              <a:t>40</a:t>
            </a:fld>
            <a:endParaRPr lang="en-US"/>
          </a:p>
        </p:txBody>
      </p:sp>
    </p:spTree>
    <p:extLst>
      <p:ext uri="{BB962C8B-B14F-4D97-AF65-F5344CB8AC3E}">
        <p14:creationId xmlns:p14="http://schemas.microsoft.com/office/powerpoint/2010/main" val="4592774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41</a:t>
            </a:fld>
            <a:endParaRPr lang="en-US"/>
          </a:p>
        </p:txBody>
      </p:sp>
      <p:grpSp>
        <p:nvGrpSpPr>
          <p:cNvPr id="8" name="Group 7"/>
          <p:cNvGrpSpPr/>
          <p:nvPr/>
        </p:nvGrpSpPr>
        <p:grpSpPr>
          <a:xfrm>
            <a:off x="1727787" y="2060848"/>
            <a:ext cx="5760640" cy="4331049"/>
            <a:chOff x="1403648" y="1916832"/>
            <a:chExt cx="6805264" cy="4573466"/>
          </a:xfrm>
        </p:grpSpPr>
        <p:pic>
          <p:nvPicPr>
            <p:cNvPr id="9" name="Picture 8"/>
            <p:cNvPicPr>
              <a:picLocks noChangeAspect="1"/>
            </p:cNvPicPr>
            <p:nvPr/>
          </p:nvPicPr>
          <p:blipFill>
            <a:blip r:embed="rId3"/>
            <a:stretch>
              <a:fillRect/>
            </a:stretch>
          </p:blipFill>
          <p:spPr>
            <a:xfrm>
              <a:off x="1763688" y="1916832"/>
              <a:ext cx="6264696" cy="4573466"/>
            </a:xfrm>
            <a:prstGeom prst="rect">
              <a:avLst/>
            </a:prstGeom>
          </p:spPr>
        </p:pic>
        <p:sp>
          <p:nvSpPr>
            <p:cNvPr id="10" name="TextBox 9"/>
            <p:cNvSpPr txBox="1"/>
            <p:nvPr/>
          </p:nvSpPr>
          <p:spPr>
            <a:xfrm>
              <a:off x="2267743" y="1990581"/>
              <a:ext cx="1440160" cy="650007"/>
            </a:xfrm>
            <a:prstGeom prst="rect">
              <a:avLst/>
            </a:prstGeom>
            <a:solidFill>
              <a:srgbClr val="003399"/>
            </a:solidFill>
          </p:spPr>
          <p:txBody>
            <a:bodyPr wrap="square" rtlCol="0">
              <a:spAutoFit/>
            </a:bodyPr>
            <a:lstStyle/>
            <a:p>
              <a:pPr algn="ctr"/>
              <a:r>
                <a:rPr lang="tr-TR" b="1" dirty="0" smtClean="0">
                  <a:solidFill>
                    <a:srgbClr val="FFFF00"/>
                  </a:solidFill>
                </a:rPr>
                <a:t>Ne ile?</a:t>
              </a:r>
            </a:p>
            <a:p>
              <a:pPr algn="ctr"/>
              <a:r>
                <a:rPr lang="tr-TR" sz="1600" dirty="0" smtClean="0">
                  <a:solidFill>
                    <a:schemeClr val="bg1"/>
                  </a:solidFill>
                </a:rPr>
                <a:t>Kaynaklar</a:t>
              </a:r>
              <a:endParaRPr lang="en-US" sz="1600" dirty="0">
                <a:solidFill>
                  <a:schemeClr val="bg1"/>
                </a:solidFill>
              </a:endParaRPr>
            </a:p>
          </p:txBody>
        </p:sp>
        <p:sp>
          <p:nvSpPr>
            <p:cNvPr id="11" name="TextBox 10"/>
            <p:cNvSpPr txBox="1"/>
            <p:nvPr/>
          </p:nvSpPr>
          <p:spPr>
            <a:xfrm>
              <a:off x="6678487" y="3184902"/>
              <a:ext cx="1530425" cy="1430015"/>
            </a:xfrm>
            <a:prstGeom prst="rect">
              <a:avLst/>
            </a:prstGeom>
            <a:solidFill>
              <a:srgbClr val="003399"/>
            </a:solidFill>
          </p:spPr>
          <p:txBody>
            <a:bodyPr wrap="square" rtlCol="0">
              <a:spAutoFit/>
            </a:bodyPr>
            <a:lstStyle/>
            <a:p>
              <a:pPr algn="ctr"/>
              <a:endParaRPr lang="tr-TR" sz="1600" dirty="0" smtClean="0">
                <a:solidFill>
                  <a:schemeClr val="bg1"/>
                </a:solidFill>
              </a:endParaRPr>
            </a:p>
            <a:p>
              <a:pPr algn="ctr"/>
              <a:r>
                <a:rPr lang="tr-TR" b="1" dirty="0" smtClean="0">
                  <a:solidFill>
                    <a:srgbClr val="FFFF00"/>
                  </a:solidFill>
                </a:rPr>
                <a:t>Çıktılar</a:t>
              </a:r>
            </a:p>
            <a:p>
              <a:pPr algn="ctr"/>
              <a:r>
                <a:rPr lang="tr-TR" sz="1600" dirty="0" smtClean="0">
                  <a:solidFill>
                    <a:schemeClr val="bg1"/>
                  </a:solidFill>
                </a:rPr>
                <a:t>Kime/</a:t>
              </a:r>
            </a:p>
            <a:p>
              <a:pPr algn="ctr"/>
              <a:r>
                <a:rPr lang="tr-TR" sz="1600" dirty="0" smtClean="0">
                  <a:solidFill>
                    <a:schemeClr val="bg1"/>
                  </a:solidFill>
                </a:rPr>
                <a:t>Nereye</a:t>
              </a:r>
            </a:p>
            <a:p>
              <a:pPr algn="ctr"/>
              <a:endParaRPr lang="en-US" sz="1600" dirty="0">
                <a:solidFill>
                  <a:schemeClr val="bg1"/>
                </a:solidFill>
              </a:endParaRPr>
            </a:p>
          </p:txBody>
        </p:sp>
        <p:sp>
          <p:nvSpPr>
            <p:cNvPr id="12" name="TextBox 11"/>
            <p:cNvSpPr txBox="1"/>
            <p:nvPr/>
          </p:nvSpPr>
          <p:spPr>
            <a:xfrm>
              <a:off x="6228185" y="2060848"/>
              <a:ext cx="1704924" cy="650007"/>
            </a:xfrm>
            <a:prstGeom prst="rect">
              <a:avLst/>
            </a:prstGeom>
            <a:solidFill>
              <a:srgbClr val="003399"/>
            </a:solidFill>
          </p:spPr>
          <p:txBody>
            <a:bodyPr wrap="square" rtlCol="0">
              <a:spAutoFit/>
            </a:bodyPr>
            <a:lstStyle/>
            <a:p>
              <a:pPr algn="ctr"/>
              <a:r>
                <a:rPr lang="tr-TR" b="1" dirty="0" smtClean="0">
                  <a:solidFill>
                    <a:srgbClr val="FFFF00"/>
                  </a:solidFill>
                </a:rPr>
                <a:t>Kiminle?</a:t>
              </a:r>
            </a:p>
            <a:p>
              <a:pPr algn="ctr"/>
              <a:r>
                <a:rPr lang="tr-TR" sz="1600" dirty="0" smtClean="0">
                  <a:solidFill>
                    <a:schemeClr val="bg1"/>
                  </a:solidFill>
                </a:rPr>
                <a:t>Personel</a:t>
              </a:r>
              <a:endParaRPr lang="en-US" sz="1600" dirty="0">
                <a:solidFill>
                  <a:schemeClr val="bg1"/>
                </a:solidFill>
              </a:endParaRPr>
            </a:p>
          </p:txBody>
        </p:sp>
        <p:sp>
          <p:nvSpPr>
            <p:cNvPr id="13" name="TextBox 12"/>
            <p:cNvSpPr txBox="1"/>
            <p:nvPr/>
          </p:nvSpPr>
          <p:spPr>
            <a:xfrm>
              <a:off x="1583159" y="5446191"/>
              <a:ext cx="2032198" cy="877509"/>
            </a:xfrm>
            <a:prstGeom prst="rect">
              <a:avLst/>
            </a:prstGeom>
            <a:solidFill>
              <a:srgbClr val="003399"/>
            </a:solidFill>
          </p:spPr>
          <p:txBody>
            <a:bodyPr wrap="square" rtlCol="0">
              <a:spAutoFit/>
            </a:bodyPr>
            <a:lstStyle/>
            <a:p>
              <a:pPr algn="ctr"/>
              <a:r>
                <a:rPr lang="tr-TR" sz="1600" b="1" dirty="0" smtClean="0">
                  <a:solidFill>
                    <a:srgbClr val="FFFF00"/>
                  </a:solidFill>
                </a:rPr>
                <a:t>Nasıl yapılır?</a:t>
              </a:r>
            </a:p>
            <a:p>
              <a:pPr algn="ctr"/>
              <a:r>
                <a:rPr lang="tr-TR" sz="1600" dirty="0" smtClean="0">
                  <a:solidFill>
                    <a:schemeClr val="bg1"/>
                  </a:solidFill>
                </a:rPr>
                <a:t>Yöntemler/</a:t>
              </a:r>
            </a:p>
            <a:p>
              <a:pPr algn="ctr"/>
              <a:r>
                <a:rPr lang="tr-TR" sz="1600" dirty="0" smtClean="0">
                  <a:solidFill>
                    <a:schemeClr val="bg1"/>
                  </a:solidFill>
                </a:rPr>
                <a:t>Dokümantasyon</a:t>
              </a:r>
              <a:endParaRPr lang="en-US" sz="1600" dirty="0">
                <a:solidFill>
                  <a:schemeClr val="bg1"/>
                </a:solidFill>
              </a:endParaRPr>
            </a:p>
          </p:txBody>
        </p:sp>
        <p:sp>
          <p:nvSpPr>
            <p:cNvPr id="14" name="TextBox 13"/>
            <p:cNvSpPr txBox="1"/>
            <p:nvPr/>
          </p:nvSpPr>
          <p:spPr>
            <a:xfrm>
              <a:off x="1403648" y="3184902"/>
              <a:ext cx="1440160" cy="1202512"/>
            </a:xfrm>
            <a:prstGeom prst="rect">
              <a:avLst/>
            </a:prstGeom>
            <a:solidFill>
              <a:srgbClr val="003399"/>
            </a:solidFill>
          </p:spPr>
          <p:txBody>
            <a:bodyPr wrap="square" rtlCol="0">
              <a:spAutoFit/>
            </a:bodyPr>
            <a:lstStyle/>
            <a:p>
              <a:pPr algn="ctr"/>
              <a:r>
                <a:rPr lang="tr-TR" sz="2000" b="1" dirty="0" smtClean="0">
                  <a:solidFill>
                    <a:srgbClr val="FFFF00"/>
                  </a:solidFill>
                </a:rPr>
                <a:t>Girdiler</a:t>
              </a:r>
            </a:p>
            <a:p>
              <a:pPr algn="ctr"/>
              <a:r>
                <a:rPr lang="tr-TR" sz="1600" dirty="0" smtClean="0">
                  <a:solidFill>
                    <a:schemeClr val="bg1"/>
                  </a:solidFill>
                </a:rPr>
                <a:t>Kimden/</a:t>
              </a:r>
            </a:p>
            <a:p>
              <a:pPr algn="ctr"/>
              <a:r>
                <a:rPr lang="tr-TR" sz="1600" dirty="0" smtClean="0">
                  <a:solidFill>
                    <a:schemeClr val="bg1"/>
                  </a:solidFill>
                </a:rPr>
                <a:t>Nereden</a:t>
              </a:r>
            </a:p>
            <a:p>
              <a:pPr algn="ctr"/>
              <a:endParaRPr lang="en-US" sz="1600" dirty="0">
                <a:solidFill>
                  <a:schemeClr val="bg1"/>
                </a:solidFill>
              </a:endParaRPr>
            </a:p>
          </p:txBody>
        </p:sp>
        <p:sp>
          <p:nvSpPr>
            <p:cNvPr id="15" name="TextBox 14"/>
            <p:cNvSpPr txBox="1"/>
            <p:nvPr/>
          </p:nvSpPr>
          <p:spPr>
            <a:xfrm>
              <a:off x="6196316" y="5235483"/>
              <a:ext cx="1704924" cy="1170013"/>
            </a:xfrm>
            <a:prstGeom prst="rect">
              <a:avLst/>
            </a:prstGeom>
            <a:solidFill>
              <a:srgbClr val="003399"/>
            </a:solidFill>
          </p:spPr>
          <p:txBody>
            <a:bodyPr wrap="square" rtlCol="0">
              <a:spAutoFit/>
            </a:bodyPr>
            <a:lstStyle/>
            <a:p>
              <a:pPr algn="ctr"/>
              <a:r>
                <a:rPr lang="tr-TR" b="1" dirty="0" smtClean="0">
                  <a:solidFill>
                    <a:srgbClr val="FFFF00"/>
                  </a:solidFill>
                </a:rPr>
                <a:t>Sonuçlar</a:t>
              </a:r>
              <a:r>
                <a:rPr lang="tr-TR" b="1" dirty="0" smtClean="0">
                  <a:solidFill>
                    <a:schemeClr val="bg1"/>
                  </a:solidFill>
                </a:rPr>
                <a:t> </a:t>
              </a:r>
              <a:r>
                <a:rPr lang="tr-TR" sz="1600" dirty="0" smtClean="0">
                  <a:solidFill>
                    <a:schemeClr val="bg1"/>
                  </a:solidFill>
                </a:rPr>
                <a:t>Nasıl?</a:t>
              </a:r>
            </a:p>
            <a:p>
              <a:pPr algn="ctr"/>
              <a:r>
                <a:rPr lang="tr-TR" sz="1600" dirty="0" smtClean="0">
                  <a:solidFill>
                    <a:schemeClr val="bg1"/>
                  </a:solidFill>
                </a:rPr>
                <a:t>Performans indikatörleri</a:t>
              </a:r>
              <a:endParaRPr lang="en-US" sz="1600" dirty="0">
                <a:solidFill>
                  <a:schemeClr val="bg1"/>
                </a:solidFill>
              </a:endParaRPr>
            </a:p>
          </p:txBody>
        </p:sp>
        <p:sp>
          <p:nvSpPr>
            <p:cNvPr id="16" name="TextBox 15"/>
            <p:cNvSpPr txBox="1"/>
            <p:nvPr/>
          </p:nvSpPr>
          <p:spPr>
            <a:xfrm>
              <a:off x="4018386" y="3320149"/>
              <a:ext cx="1661097" cy="1430015"/>
            </a:xfrm>
            <a:prstGeom prst="rect">
              <a:avLst/>
            </a:prstGeom>
            <a:solidFill>
              <a:srgbClr val="003399"/>
            </a:solidFill>
          </p:spPr>
          <p:txBody>
            <a:bodyPr wrap="square" rtlCol="0">
              <a:spAutoFit/>
            </a:bodyPr>
            <a:lstStyle/>
            <a:p>
              <a:pPr algn="ctr"/>
              <a:r>
                <a:rPr lang="tr-TR" b="1" dirty="0" smtClean="0">
                  <a:solidFill>
                    <a:srgbClr val="FFFF00"/>
                  </a:solidFill>
                </a:rPr>
                <a:t>Süreç</a:t>
              </a:r>
            </a:p>
            <a:p>
              <a:pPr algn="ctr"/>
              <a:r>
                <a:rPr lang="tr-TR" sz="1600" dirty="0" smtClean="0">
                  <a:solidFill>
                    <a:schemeClr val="bg1"/>
                  </a:solidFill>
                </a:rPr>
                <a:t>(Spesifik aktiviteler)</a:t>
              </a:r>
            </a:p>
            <a:p>
              <a:pPr algn="ctr"/>
              <a:r>
                <a:rPr lang="tr-TR" sz="1600" dirty="0" smtClean="0">
                  <a:solidFill>
                    <a:schemeClr val="bg1"/>
                  </a:solidFill>
                </a:rPr>
                <a:t>Değer katmak için</a:t>
              </a:r>
            </a:p>
          </p:txBody>
        </p:sp>
      </p:grpSp>
      <p:sp>
        <p:nvSpPr>
          <p:cNvPr id="17" name="Rectangle 2"/>
          <p:cNvSpPr txBox="1">
            <a:spLocks noChangeArrowheads="1"/>
          </p:cNvSpPr>
          <p:nvPr/>
        </p:nvSpPr>
        <p:spPr>
          <a:xfrm>
            <a:off x="395536" y="248301"/>
            <a:ext cx="8136904" cy="12248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Sürecin tanımlanması:  Kaplumbağa diyagramı</a:t>
            </a:r>
            <a:endParaRPr lang="en-US" altLang="en-US" sz="3600" kern="0" dirty="0" smtClean="0">
              <a:solidFill>
                <a:srgbClr val="A50021"/>
              </a:solidFill>
            </a:endParaRPr>
          </a:p>
        </p:txBody>
      </p:sp>
      <p:sp>
        <p:nvSpPr>
          <p:cNvPr id="3" name="Footer Placeholder 2"/>
          <p:cNvSpPr>
            <a:spLocks noGrp="1"/>
          </p:cNvSpPr>
          <p:nvPr>
            <p:ph type="ftr" sz="quarter" idx="11"/>
          </p:nvPr>
        </p:nvSpPr>
        <p:spPr/>
        <p:txBody>
          <a:bodyPr/>
          <a:lstStyle/>
          <a:p>
            <a:pPr>
              <a:defRPr/>
            </a:pPr>
            <a:r>
              <a:rPr lang="en-US" smtClean="0"/>
              <a:t>2017KRM004-PAÜ KalSİS Projesi Eğitimleri, 12 Aralık 2018</a:t>
            </a:r>
            <a:endParaRPr lang="en-US"/>
          </a:p>
        </p:txBody>
      </p:sp>
    </p:spTree>
    <p:extLst>
      <p:ext uri="{BB962C8B-B14F-4D97-AF65-F5344CB8AC3E}">
        <p14:creationId xmlns:p14="http://schemas.microsoft.com/office/powerpoint/2010/main" val="24366860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42</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98371" y="1848997"/>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12 Aralık 2018</a:t>
            </a:r>
            <a:endParaRPr lang="en-US" dirty="0"/>
          </a:p>
        </p:txBody>
      </p:sp>
    </p:spTree>
    <p:extLst>
      <p:ext uri="{BB962C8B-B14F-4D97-AF65-F5344CB8AC3E}">
        <p14:creationId xmlns:p14="http://schemas.microsoft.com/office/powerpoint/2010/main" val="1794366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43</a:t>
            </a:fld>
            <a:endParaRPr lang="en-US"/>
          </a:p>
        </p:txBody>
      </p:sp>
      <p:sp>
        <p:nvSpPr>
          <p:cNvPr id="13" name="TextBox 12"/>
          <p:cNvSpPr txBox="1"/>
          <p:nvPr/>
        </p:nvSpPr>
        <p:spPr>
          <a:xfrm>
            <a:off x="5026622" y="216462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0128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15248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4727386" y="-10324"/>
            <a:ext cx="4729788" cy="58844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200" kern="0" dirty="0" smtClean="0">
                <a:solidFill>
                  <a:srgbClr val="A50021"/>
                </a:solidFill>
              </a:rPr>
              <a:t>Araştırma ve Geliştirme</a:t>
            </a:r>
            <a:r>
              <a:rPr lang="tr-TR" altLang="tr-TR" sz="3200" kern="0" dirty="0" smtClean="0">
                <a:solidFill>
                  <a:srgbClr val="A50021"/>
                </a:solidFill>
                <a:latin typeface="Comic Sans MS" panose="030F0702030302020204" pitchFamily="66" charset="0"/>
              </a:rPr>
              <a:t> </a:t>
            </a:r>
            <a:r>
              <a:rPr lang="tr-TR" altLang="tr-TR" sz="2400" kern="0" dirty="0" smtClean="0">
                <a:solidFill>
                  <a:srgbClr val="A50021"/>
                </a:solidFill>
                <a:latin typeface="Comic Sans MS" panose="030F0702030302020204" pitchFamily="66" charset="0"/>
              </a:rPr>
              <a:t/>
            </a:r>
            <a:br>
              <a:rPr lang="tr-TR" altLang="tr-TR" sz="2400" kern="0" dirty="0" smtClean="0">
                <a:solidFill>
                  <a:srgbClr val="A50021"/>
                </a:solidFill>
                <a:latin typeface="Comic Sans MS" panose="030F0702030302020204" pitchFamily="66" charset="0"/>
              </a:rPr>
            </a:br>
            <a:endParaRPr lang="en-US" altLang="tr-TR" sz="2400" kern="0" dirty="0">
              <a:solidFill>
                <a:srgbClr val="A50021"/>
              </a:solidFill>
              <a:latin typeface="Comic Sans MS" panose="030F0702030302020204" pitchFamily="66" charset="0"/>
            </a:endParaRPr>
          </a:p>
        </p:txBody>
      </p:sp>
      <p:sp>
        <p:nvSpPr>
          <p:cNvPr id="15" name="Flowchart: Terminator 14"/>
          <p:cNvSpPr/>
          <p:nvPr/>
        </p:nvSpPr>
        <p:spPr>
          <a:xfrm>
            <a:off x="1706962" y="2009841"/>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58894" y="1980622"/>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19288"/>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26693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57321" y="856215"/>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174105" y="157825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61787" y="233851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75491" y="306334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79306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2413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59986" y="127632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74222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75157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781571"/>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787793"/>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197597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76523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0053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44304" y="188122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36775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45690" y="251788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56176" y="155093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4268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35681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55063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066938" y="2694971"/>
            <a:ext cx="2291957" cy="109809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9093" y="2653403"/>
            <a:ext cx="3795932" cy="1060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084538"/>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074756"/>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054543"/>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21690"/>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25047" y="2318494"/>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535" y="830679"/>
            <a:ext cx="1440160" cy="2765372"/>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Araştırıcı</a:t>
            </a: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p:txBody>
      </p:sp>
      <p:sp>
        <p:nvSpPr>
          <p:cNvPr id="47" name="TextBox 46"/>
          <p:cNvSpPr txBox="1"/>
          <p:nvPr/>
        </p:nvSpPr>
        <p:spPr>
          <a:xfrm>
            <a:off x="1726587" y="1706613"/>
            <a:ext cx="1272589" cy="1034129"/>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r>
              <a:rPr lang="tr-TR" dirty="0" smtClean="0">
                <a:solidFill>
                  <a:schemeClr val="bg1"/>
                </a:solidFill>
                <a:latin typeface="+mj-lt"/>
              </a:rPr>
              <a:t>Fikir</a:t>
            </a:r>
          </a:p>
          <a:p>
            <a:pPr algn="ctr" defTabSz="889000">
              <a:lnSpc>
                <a:spcPct val="90000"/>
              </a:lnSpc>
              <a:spcAft>
                <a:spcPct val="35000"/>
              </a:spcAft>
            </a:pPr>
            <a:endParaRPr lang="tr-TR" dirty="0" smtClean="0">
              <a:solidFill>
                <a:schemeClr val="bg1"/>
              </a:solidFill>
              <a:latin typeface="+mj-lt"/>
            </a:endParaRPr>
          </a:p>
        </p:txBody>
      </p:sp>
      <p:sp>
        <p:nvSpPr>
          <p:cNvPr id="56" name="TextBox 55"/>
          <p:cNvSpPr txBox="1"/>
          <p:nvPr/>
        </p:nvSpPr>
        <p:spPr>
          <a:xfrm>
            <a:off x="4901930" y="1494472"/>
            <a:ext cx="1234405" cy="1629677"/>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dirty="0" smtClean="0">
                <a:solidFill>
                  <a:schemeClr val="bg1"/>
                </a:solidFill>
                <a:latin typeface="+mj-lt"/>
              </a:rPr>
              <a:t>Tez</a:t>
            </a:r>
          </a:p>
          <a:p>
            <a:pPr algn="ctr" defTabSz="889000">
              <a:lnSpc>
                <a:spcPct val="90000"/>
              </a:lnSpc>
              <a:spcAft>
                <a:spcPct val="35000"/>
              </a:spcAft>
            </a:pPr>
            <a:r>
              <a:rPr lang="tr-TR" dirty="0" smtClean="0">
                <a:solidFill>
                  <a:schemeClr val="bg1"/>
                </a:solidFill>
                <a:latin typeface="+mj-lt"/>
              </a:rPr>
              <a:t>Yayın</a:t>
            </a:r>
          </a:p>
          <a:p>
            <a:pPr algn="ctr" defTabSz="889000">
              <a:lnSpc>
                <a:spcPct val="90000"/>
              </a:lnSpc>
              <a:spcAft>
                <a:spcPct val="35000"/>
              </a:spcAft>
            </a:pPr>
            <a:r>
              <a:rPr lang="tr-TR" dirty="0" smtClean="0">
                <a:solidFill>
                  <a:schemeClr val="bg1"/>
                </a:solidFill>
                <a:latin typeface="+mj-lt"/>
              </a:rPr>
              <a:t>Patent</a:t>
            </a:r>
          </a:p>
          <a:p>
            <a:pPr algn="ctr" defTabSz="889000">
              <a:lnSpc>
                <a:spcPct val="90000"/>
              </a:lnSpc>
              <a:spcAft>
                <a:spcPct val="35000"/>
              </a:spcAft>
            </a:pPr>
            <a:r>
              <a:rPr lang="tr-TR" dirty="0" smtClean="0">
                <a:solidFill>
                  <a:schemeClr val="bg1"/>
                </a:solidFill>
                <a:latin typeface="+mj-lt"/>
              </a:rPr>
              <a:t>Faydalı Model</a:t>
            </a:r>
          </a:p>
        </p:txBody>
      </p:sp>
      <p:sp>
        <p:nvSpPr>
          <p:cNvPr id="57" name="TextBox 56"/>
          <p:cNvSpPr txBox="1"/>
          <p:nvPr/>
        </p:nvSpPr>
        <p:spPr>
          <a:xfrm>
            <a:off x="6341081" y="1284985"/>
            <a:ext cx="1440160" cy="2072875"/>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a:solidFill>
                <a:schemeClr val="bg1"/>
              </a:solidFill>
              <a:latin typeface="+mj-lt"/>
            </a:endParaRPr>
          </a:p>
          <a:p>
            <a:pPr algn="ctr" defTabSz="889000">
              <a:lnSpc>
                <a:spcPct val="90000"/>
              </a:lnSpc>
              <a:spcAft>
                <a:spcPct val="35000"/>
              </a:spcAft>
            </a:pPr>
            <a:r>
              <a:rPr lang="tr-TR" dirty="0" smtClean="0">
                <a:solidFill>
                  <a:schemeClr val="bg1"/>
                </a:solidFill>
                <a:latin typeface="+mj-lt"/>
              </a:rPr>
              <a:t>Bilim</a:t>
            </a:r>
          </a:p>
          <a:p>
            <a:pPr algn="ctr" defTabSz="889000">
              <a:lnSpc>
                <a:spcPct val="90000"/>
              </a:lnSpc>
              <a:spcAft>
                <a:spcPct val="35000"/>
              </a:spcAft>
            </a:pPr>
            <a:r>
              <a:rPr lang="tr-TR" dirty="0" smtClean="0">
                <a:solidFill>
                  <a:schemeClr val="bg1"/>
                </a:solidFill>
                <a:latin typeface="+mj-lt"/>
              </a:rPr>
              <a:t>Toplum</a:t>
            </a:r>
          </a:p>
          <a:p>
            <a:pPr algn="ctr" defTabSz="889000">
              <a:lnSpc>
                <a:spcPct val="90000"/>
              </a:lnSpc>
              <a:spcAft>
                <a:spcPct val="35000"/>
              </a:spcAft>
            </a:pPr>
            <a:endParaRPr lang="tr-TR" dirty="0" smtClean="0">
              <a:solidFill>
                <a:schemeClr val="bg1"/>
              </a:solidFill>
              <a:latin typeface="+mj-lt"/>
            </a:endParaRPr>
          </a:p>
          <a:p>
            <a:pPr algn="ctr" defTabSz="889000">
              <a:lnSpc>
                <a:spcPct val="90000"/>
              </a:lnSpc>
              <a:spcAft>
                <a:spcPct val="35000"/>
              </a:spcAft>
            </a:pPr>
            <a:endParaRPr lang="tr-TR" dirty="0" smtClean="0">
              <a:solidFill>
                <a:schemeClr val="bg1"/>
              </a:solidFill>
              <a:latin typeface="+mj-lt"/>
            </a:endParaRPr>
          </a:p>
        </p:txBody>
      </p:sp>
      <p:sp>
        <p:nvSpPr>
          <p:cNvPr id="58" name="Rectangle 57"/>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Planlama, tasarlama,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a:t>
            </a:r>
            <a:r>
              <a:rPr lang="tr-TR" sz="1600" dirty="0">
                <a:solidFill>
                  <a:schemeClr val="tx1"/>
                </a:solidFill>
                <a:ea typeface="Tahoma" panose="020B0604030504040204" pitchFamily="34" charset="0"/>
                <a:cs typeface="Tahoma" panose="020B0604030504040204" pitchFamily="34" charset="0"/>
              </a:rPr>
              <a:t>süreçleri </a:t>
            </a:r>
          </a:p>
        </p:txBody>
      </p:sp>
      <p:sp>
        <p:nvSpPr>
          <p:cNvPr id="60" name="Rectangle 59"/>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66" name="Rectangle 65"/>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61" name="TextBox 60"/>
          <p:cNvSpPr txBox="1"/>
          <p:nvPr/>
        </p:nvSpPr>
        <p:spPr>
          <a:xfrm>
            <a:off x="3179285" y="198116"/>
            <a:ext cx="1624808" cy="1412694"/>
          </a:xfrm>
          <a:prstGeom prst="rect">
            <a:avLst/>
          </a:prstGeom>
          <a:solidFill>
            <a:srgbClr val="003399"/>
          </a:solidFill>
          <a:ln>
            <a:solidFill>
              <a:srgbClr val="251BE5"/>
            </a:solidFill>
          </a:ln>
        </p:spPr>
        <p:txBody>
          <a:bodyPr wrap="square" rtlCol="0">
            <a:spAutoFit/>
          </a:bodyPr>
          <a:lstStyle/>
          <a:p>
            <a:pPr algn="ctr" defTabSz="889000">
              <a:lnSpc>
                <a:spcPct val="90000"/>
              </a:lnSpc>
              <a:spcAft>
                <a:spcPct val="35000"/>
              </a:spcAft>
            </a:pPr>
            <a:r>
              <a:rPr lang="tr-TR" sz="1200" dirty="0" smtClean="0">
                <a:solidFill>
                  <a:schemeClr val="bg1"/>
                </a:solidFill>
                <a:latin typeface="+mj-lt"/>
              </a:rPr>
              <a:t>Kaynaklar</a:t>
            </a:r>
          </a:p>
          <a:p>
            <a:pPr algn="ctr" defTabSz="889000">
              <a:lnSpc>
                <a:spcPct val="90000"/>
              </a:lnSpc>
              <a:spcAft>
                <a:spcPct val="35000"/>
              </a:spcAft>
            </a:pPr>
            <a:r>
              <a:rPr lang="tr-TR" sz="1200" dirty="0" smtClean="0">
                <a:solidFill>
                  <a:schemeClr val="bg1"/>
                </a:solidFill>
                <a:latin typeface="+mj-lt"/>
              </a:rPr>
              <a:t>Öğretim elemanları</a:t>
            </a:r>
          </a:p>
          <a:p>
            <a:pPr algn="ctr" defTabSz="889000">
              <a:lnSpc>
                <a:spcPct val="90000"/>
              </a:lnSpc>
              <a:spcAft>
                <a:spcPct val="35000"/>
              </a:spcAft>
            </a:pPr>
            <a:r>
              <a:rPr lang="tr-TR" sz="1200" dirty="0" smtClean="0">
                <a:solidFill>
                  <a:schemeClr val="bg1"/>
                </a:solidFill>
                <a:latin typeface="+mj-lt"/>
              </a:rPr>
              <a:t>Araştırma Olanakları</a:t>
            </a:r>
          </a:p>
          <a:p>
            <a:pPr algn="ctr" defTabSz="889000">
              <a:lnSpc>
                <a:spcPct val="90000"/>
              </a:lnSpc>
              <a:spcAft>
                <a:spcPct val="35000"/>
              </a:spcAft>
            </a:pPr>
            <a:r>
              <a:rPr lang="tr-TR" sz="1200" dirty="0" smtClean="0">
                <a:solidFill>
                  <a:schemeClr val="bg1"/>
                </a:solidFill>
                <a:latin typeface="+mj-lt"/>
              </a:rPr>
              <a:t>Yönetim</a:t>
            </a:r>
          </a:p>
          <a:p>
            <a:pPr algn="ctr" defTabSz="889000">
              <a:lnSpc>
                <a:spcPct val="90000"/>
              </a:lnSpc>
              <a:spcAft>
                <a:spcPct val="35000"/>
              </a:spcAft>
            </a:pPr>
            <a:r>
              <a:rPr lang="tr-TR" sz="1200" dirty="0" smtClean="0">
                <a:solidFill>
                  <a:schemeClr val="bg1"/>
                </a:solidFill>
                <a:latin typeface="+mj-lt"/>
              </a:rPr>
              <a:t>İdare</a:t>
            </a:r>
          </a:p>
          <a:p>
            <a:pPr algn="ctr" defTabSz="889000">
              <a:lnSpc>
                <a:spcPct val="90000"/>
              </a:lnSpc>
              <a:spcAft>
                <a:spcPct val="35000"/>
              </a:spcAft>
            </a:pPr>
            <a:r>
              <a:rPr lang="tr-TR" sz="1200" dirty="0" smtClean="0">
                <a:solidFill>
                  <a:schemeClr val="bg1"/>
                </a:solidFill>
                <a:latin typeface="+mj-lt"/>
              </a:rPr>
              <a:t>Destek</a:t>
            </a:r>
          </a:p>
        </p:txBody>
      </p:sp>
      <p:graphicFrame>
        <p:nvGraphicFramePr>
          <p:cNvPr id="62" name="Diagram 61"/>
          <p:cNvGraphicFramePr/>
          <p:nvPr>
            <p:extLst/>
          </p:nvPr>
        </p:nvGraphicFramePr>
        <p:xfrm>
          <a:off x="907135" y="3140968"/>
          <a:ext cx="7560840" cy="1818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 name="TextBox 63"/>
          <p:cNvSpPr txBox="1"/>
          <p:nvPr/>
        </p:nvSpPr>
        <p:spPr>
          <a:xfrm>
            <a:off x="3181373" y="3337295"/>
            <a:ext cx="3788217" cy="369332"/>
          </a:xfrm>
          <a:prstGeom prst="rect">
            <a:avLst/>
          </a:prstGeom>
          <a:noFill/>
        </p:spPr>
        <p:txBody>
          <a:bodyPr wrap="none" rtlCol="0">
            <a:spAutoFit/>
          </a:bodyPr>
          <a:lstStyle/>
          <a:p>
            <a:r>
              <a:rPr lang="tr-TR" dirty="0" smtClean="0"/>
              <a:t>Fikirlerin üretilmesi ve uygulanması</a:t>
            </a:r>
            <a:endParaRPr lang="tr-TR" dirty="0"/>
          </a:p>
        </p:txBody>
      </p:sp>
      <p:sp>
        <p:nvSpPr>
          <p:cNvPr id="2" name="Footer Placeholder 1"/>
          <p:cNvSpPr>
            <a:spLocks noGrp="1"/>
          </p:cNvSpPr>
          <p:nvPr>
            <p:ph type="ftr" sz="quarter" idx="11"/>
          </p:nvPr>
        </p:nvSpPr>
        <p:spPr>
          <a:xfrm>
            <a:off x="2483768" y="6677273"/>
            <a:ext cx="4328120" cy="208111"/>
          </a:xfrm>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Tree>
    <p:extLst>
      <p:ext uri="{BB962C8B-B14F-4D97-AF65-F5344CB8AC3E}">
        <p14:creationId xmlns:p14="http://schemas.microsoft.com/office/powerpoint/2010/main" val="19525254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44</a:t>
            </a:fld>
            <a:endParaRPr lang="en-US"/>
          </a:p>
        </p:txBody>
      </p:sp>
      <p:graphicFrame>
        <p:nvGraphicFramePr>
          <p:cNvPr id="22" name="Diagram 21"/>
          <p:cNvGraphicFramePr/>
          <p:nvPr>
            <p:extLst/>
          </p:nvPr>
        </p:nvGraphicFramePr>
        <p:xfrm>
          <a:off x="755576" y="1556792"/>
          <a:ext cx="780373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12 Aralık 2018</a:t>
            </a:r>
            <a:endParaRPr lang="en-US"/>
          </a:p>
        </p:txBody>
      </p:sp>
      <p:sp>
        <p:nvSpPr>
          <p:cNvPr id="6" name="Rectangle 5"/>
          <p:cNvSpPr/>
          <p:nvPr/>
        </p:nvSpPr>
        <p:spPr>
          <a:xfrm>
            <a:off x="898236" y="309536"/>
            <a:ext cx="7661072" cy="523220"/>
          </a:xfrm>
          <a:prstGeom prst="rect">
            <a:avLst/>
          </a:prstGeom>
        </p:spPr>
        <p:txBody>
          <a:bodyPr wrap="none">
            <a:spAutoFit/>
          </a:bodyPr>
          <a:lstStyle/>
          <a:p>
            <a:r>
              <a:rPr lang="tr-TR" altLang="en-US" sz="2800" dirty="0" smtClean="0">
                <a:solidFill>
                  <a:srgbClr val="A50021"/>
                </a:solidFill>
              </a:rPr>
              <a:t>Araştırma ve geliştirme süreci </a:t>
            </a:r>
            <a:r>
              <a:rPr lang="tr-TR" altLang="en-US" sz="2800" dirty="0">
                <a:solidFill>
                  <a:srgbClr val="A50021"/>
                </a:solidFill>
              </a:rPr>
              <a:t>yaşam döngüsü </a:t>
            </a:r>
            <a:endParaRPr lang="en-US" sz="2800" dirty="0"/>
          </a:p>
        </p:txBody>
      </p:sp>
      <p:grpSp>
        <p:nvGrpSpPr>
          <p:cNvPr id="7" name="Group 6"/>
          <p:cNvGrpSpPr>
            <a:grpSpLocks/>
          </p:cNvGrpSpPr>
          <p:nvPr/>
        </p:nvGrpSpPr>
        <p:grpSpPr bwMode="auto">
          <a:xfrm>
            <a:off x="1331640" y="5300314"/>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sp>
        <p:nvSpPr>
          <p:cNvPr id="18" name="Rectangle 17"/>
          <p:cNvSpPr/>
          <p:nvPr/>
        </p:nvSpPr>
        <p:spPr>
          <a:xfrm>
            <a:off x="3345593" y="5261477"/>
            <a:ext cx="5112568" cy="1221873"/>
          </a:xfrm>
          <a:prstGeom prst="rect">
            <a:avLst/>
          </a:prstGeom>
          <a:solidFill>
            <a:schemeClr val="accent2"/>
          </a:solidFill>
        </p:spPr>
        <p:txBody>
          <a:bodyPr wrap="square">
            <a:spAutoFit/>
          </a:bodyPr>
          <a:lstStyle/>
          <a:p>
            <a:pPr algn="ctr" eaLnBrk="1" hangingPunct="1">
              <a:lnSpc>
                <a:spcPct val="114000"/>
              </a:lnSpc>
              <a:spcBef>
                <a:spcPts val="0"/>
              </a:spcBef>
              <a:spcAft>
                <a:spcPts val="600"/>
              </a:spcAft>
            </a:pPr>
            <a:r>
              <a:rPr lang="tr-TR" altLang="en-US" sz="2000" kern="0" dirty="0">
                <a:solidFill>
                  <a:schemeClr val="bg1"/>
                </a:solidFill>
              </a:rPr>
              <a:t>Kurum İç Değerlendirme Kılavuzu soruları </a:t>
            </a:r>
            <a:endParaRPr lang="tr-TR" altLang="en-US" sz="2000" kern="0" dirty="0" smtClean="0">
              <a:solidFill>
                <a:schemeClr val="bg1"/>
              </a:solidFill>
            </a:endParaRPr>
          </a:p>
          <a:p>
            <a:pPr algn="ctr" eaLnBrk="1" hangingPunct="1">
              <a:lnSpc>
                <a:spcPct val="114000"/>
              </a:lnSpc>
              <a:spcBef>
                <a:spcPts val="0"/>
              </a:spcBef>
              <a:spcAft>
                <a:spcPts val="600"/>
              </a:spcAft>
            </a:pPr>
            <a:r>
              <a:rPr lang="tr-TR" altLang="en-US" sz="2000" kern="0" dirty="0" smtClean="0">
                <a:solidFill>
                  <a:schemeClr val="bg1"/>
                </a:solidFill>
              </a:rPr>
              <a:t>Kurum </a:t>
            </a:r>
            <a:r>
              <a:rPr lang="tr-TR" altLang="en-US" sz="2000" kern="0" dirty="0">
                <a:solidFill>
                  <a:schemeClr val="bg1"/>
                </a:solidFill>
              </a:rPr>
              <a:t>Dış </a:t>
            </a:r>
            <a:r>
              <a:rPr lang="tr-TR" altLang="en-US" sz="2000" kern="0" dirty="0" smtClean="0">
                <a:solidFill>
                  <a:schemeClr val="bg1"/>
                </a:solidFill>
              </a:rPr>
              <a:t>Değerlendirme Ölçütleri ve Formu</a:t>
            </a:r>
            <a:endParaRPr lang="tr-TR" altLang="en-US" sz="2000" kern="0" dirty="0">
              <a:solidFill>
                <a:schemeClr val="bg1"/>
              </a:solidFill>
            </a:endParaRPr>
          </a:p>
        </p:txBody>
      </p:sp>
    </p:spTree>
    <p:extLst>
      <p:ext uri="{BB962C8B-B14F-4D97-AF65-F5344CB8AC3E}">
        <p14:creationId xmlns:p14="http://schemas.microsoft.com/office/powerpoint/2010/main" val="17652556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45</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12 Aralık 2018</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627328723"/>
              </p:ext>
            </p:extLst>
          </p:nvPr>
        </p:nvGraphicFramePr>
        <p:xfrm>
          <a:off x="395536" y="1353314"/>
          <a:ext cx="8229600" cy="4405900"/>
        </p:xfrm>
        <a:graphic>
          <a:graphicData uri="http://schemas.openxmlformats.org/drawingml/2006/table">
            <a:tbl>
              <a:tblPr firstRow="1" firstCol="1" bandRow="1">
                <a:tableStyleId>{5C22544A-7EE6-4342-B048-85BDC9FD1C3A}</a:tableStyleId>
              </a:tblPr>
              <a:tblGrid>
                <a:gridCol w="269521">
                  <a:extLst>
                    <a:ext uri="{9D8B030D-6E8A-4147-A177-3AD203B41FA5}">
                      <a16:colId xmlns:a16="http://schemas.microsoft.com/office/drawing/2014/main" val="2501773759"/>
                    </a:ext>
                  </a:extLst>
                </a:gridCol>
                <a:gridCol w="3252637">
                  <a:extLst>
                    <a:ext uri="{9D8B030D-6E8A-4147-A177-3AD203B41FA5}">
                      <a16:colId xmlns:a16="http://schemas.microsoft.com/office/drawing/2014/main" val="1682194869"/>
                    </a:ext>
                  </a:extLst>
                </a:gridCol>
                <a:gridCol w="2988220">
                  <a:extLst>
                    <a:ext uri="{9D8B030D-6E8A-4147-A177-3AD203B41FA5}">
                      <a16:colId xmlns:a16="http://schemas.microsoft.com/office/drawing/2014/main" val="530637761"/>
                    </a:ext>
                  </a:extLst>
                </a:gridCol>
                <a:gridCol w="1719222">
                  <a:extLst>
                    <a:ext uri="{9D8B030D-6E8A-4147-A177-3AD203B41FA5}">
                      <a16:colId xmlns:a16="http://schemas.microsoft.com/office/drawing/2014/main" val="1369229045"/>
                    </a:ext>
                  </a:extLst>
                </a:gridCol>
              </a:tblGrid>
              <a:tr h="313190">
                <a:tc>
                  <a:txBody>
                    <a:bodyPr/>
                    <a:lstStyle/>
                    <a:p>
                      <a:pPr>
                        <a:spcAft>
                          <a:spcPts val="0"/>
                        </a:spcAft>
                      </a:pPr>
                      <a:r>
                        <a:rPr lang="tr-TR" sz="1600">
                          <a:effectLst/>
                        </a:rPr>
                        <a:t>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İslami İlimler Enstitüsü  </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Harun ABACI</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Dr. Öğr. Üyesi</a:t>
                      </a:r>
                      <a:endParaRPr lang="en-US" sz="16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3132609897"/>
                  </a:ext>
                </a:extLst>
              </a:tr>
              <a:tr h="313190">
                <a:tc>
                  <a:txBody>
                    <a:bodyPr/>
                    <a:lstStyle/>
                    <a:p>
                      <a:pPr>
                        <a:spcAft>
                          <a:spcPts val="0"/>
                        </a:spcAft>
                      </a:pPr>
                      <a:r>
                        <a:rPr lang="tr-TR" sz="1600">
                          <a:effectLst/>
                        </a:rPr>
                        <a:t>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Sağlık Bilimleri Enstitüsü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Bülent ÖZDEMİR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Prof.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027507283"/>
                  </a:ext>
                </a:extLst>
              </a:tr>
              <a:tr h="313190">
                <a:tc>
                  <a:txBody>
                    <a:bodyPr/>
                    <a:lstStyle/>
                    <a:p>
                      <a:pPr>
                        <a:spcAft>
                          <a:spcPts val="0"/>
                        </a:spcAft>
                      </a:pPr>
                      <a:r>
                        <a:rPr lang="tr-TR" sz="1600">
                          <a:effectLst/>
                        </a:rPr>
                        <a:t>10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Sosyal Bilimler Enstitüsü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Atalay KALE</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Enstitü Sekreteri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343551244"/>
                  </a:ext>
                </a:extLst>
              </a:tr>
              <a:tr h="313190">
                <a:tc>
                  <a:txBody>
                    <a:bodyPr/>
                    <a:lstStyle/>
                    <a:p>
                      <a:pPr>
                        <a:spcAft>
                          <a:spcPts val="0"/>
                        </a:spcAft>
                      </a:pPr>
                      <a:r>
                        <a:rPr lang="tr-TR" sz="1600">
                          <a:effectLst/>
                        </a:rPr>
                        <a:t>11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Diş Hekimliği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Hilal ÖZBEY</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Dr. Öğr. Üyesi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465897913"/>
                  </a:ext>
                </a:extLst>
              </a:tr>
              <a:tr h="408369">
                <a:tc>
                  <a:txBody>
                    <a:bodyPr/>
                    <a:lstStyle/>
                    <a:p>
                      <a:pPr>
                        <a:spcAft>
                          <a:spcPts val="0"/>
                        </a:spcAft>
                      </a:pPr>
                      <a:r>
                        <a:rPr lang="tr-TR" sz="1600">
                          <a:effectLst/>
                        </a:rPr>
                        <a:t>12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Eğitim Fakültesi </a:t>
                      </a:r>
                      <a:endParaRPr lang="en-US" sz="1200">
                        <a:effectLst/>
                      </a:endParaRPr>
                    </a:p>
                    <a:p>
                      <a:pPr>
                        <a:spcAft>
                          <a:spcPts val="0"/>
                        </a:spcAft>
                      </a:pPr>
                      <a:r>
                        <a:rPr lang="tr-TR" sz="1200">
                          <a:effectLst/>
                        </a:rPr>
                        <a:t>(Eğitim Bilimleri Bölümü Eğitim Programları Ve Öğretim Anabilim Dalı)</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İbrahim TUNCEL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947148883"/>
                  </a:ext>
                </a:extLst>
              </a:tr>
              <a:tr h="313190">
                <a:tc>
                  <a:txBody>
                    <a:bodyPr/>
                    <a:lstStyle/>
                    <a:p>
                      <a:pPr>
                        <a:spcAft>
                          <a:spcPts val="0"/>
                        </a:spcAft>
                      </a:pPr>
                      <a:r>
                        <a:rPr lang="tr-TR" sz="1600">
                          <a:effectLst/>
                        </a:rPr>
                        <a:t>13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Fen Edebiyat Fakültesi </a:t>
                      </a:r>
                      <a:endParaRPr lang="en-US" sz="1200">
                        <a:effectLst/>
                      </a:endParaRPr>
                    </a:p>
                    <a:p>
                      <a:pPr>
                        <a:spcAft>
                          <a:spcPts val="0"/>
                        </a:spcAft>
                      </a:pPr>
                      <a:r>
                        <a:rPr lang="tr-TR" sz="1600">
                          <a:effectLst/>
                        </a:rPr>
                        <a:t>(Sosyoloji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Gül AKTAŞ</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15137325"/>
                  </a:ext>
                </a:extLst>
              </a:tr>
              <a:tr h="313190">
                <a:tc>
                  <a:txBody>
                    <a:bodyPr/>
                    <a:lstStyle/>
                    <a:p>
                      <a:pPr>
                        <a:spcAft>
                          <a:spcPts val="0"/>
                        </a:spcAft>
                      </a:pPr>
                      <a:r>
                        <a:rPr lang="tr-TR" sz="1600">
                          <a:effectLst/>
                        </a:rPr>
                        <a:t>14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Hukuk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Hülya KABAKÇI KARADENİZ</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80675692"/>
                  </a:ext>
                </a:extLst>
              </a:tr>
              <a:tr h="459416">
                <a:tc>
                  <a:txBody>
                    <a:bodyPr/>
                    <a:lstStyle/>
                    <a:p>
                      <a:pPr>
                        <a:spcAft>
                          <a:spcPts val="0"/>
                        </a:spcAft>
                      </a:pPr>
                      <a:r>
                        <a:rPr lang="tr-TR" sz="1600">
                          <a:effectLst/>
                        </a:rPr>
                        <a:t>15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İktisadi ve İdari Bilimler Fakültesi </a:t>
                      </a:r>
                      <a:endParaRPr lang="en-US" sz="1200">
                        <a:effectLst/>
                      </a:endParaRPr>
                    </a:p>
                    <a:p>
                      <a:pPr>
                        <a:spcAft>
                          <a:spcPts val="0"/>
                        </a:spcAft>
                      </a:pPr>
                      <a:r>
                        <a:rPr lang="tr-TR" sz="1200">
                          <a:effectLst/>
                        </a:rPr>
                        <a:t>(Maliye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endParaRPr>
                    </a:p>
                    <a:p>
                      <a:pPr>
                        <a:spcAft>
                          <a:spcPts val="0"/>
                        </a:spcAft>
                      </a:pPr>
                      <a:r>
                        <a:rPr lang="tr-TR" sz="1600">
                          <a:effectLst/>
                        </a:rPr>
                        <a:t> </a:t>
                      </a:r>
                      <a:endParaRPr lang="en-US" sz="1200">
                        <a:effectLst/>
                      </a:endParaRPr>
                    </a:p>
                    <a:p>
                      <a:pPr>
                        <a:spcAft>
                          <a:spcPts val="0"/>
                        </a:spcAft>
                      </a:pPr>
                      <a:r>
                        <a:rPr lang="tr-TR" sz="1600">
                          <a:effectLst/>
                        </a:rPr>
                        <a:t>Özay ÖZPENÇE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 Dr.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53005919"/>
                  </a:ext>
                </a:extLst>
              </a:tr>
              <a:tr h="313190">
                <a:tc>
                  <a:txBody>
                    <a:bodyPr/>
                    <a:lstStyle/>
                    <a:p>
                      <a:pPr>
                        <a:spcAft>
                          <a:spcPts val="0"/>
                        </a:spcAft>
                      </a:pPr>
                      <a:r>
                        <a:rPr lang="tr-TR" sz="1600">
                          <a:effectLst/>
                        </a:rPr>
                        <a:t>16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İlahiyat Fakültesi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ÜMİTLİ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Dr. Öğr. Üyesi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458217520"/>
                  </a:ext>
                </a:extLst>
              </a:tr>
            </a:tbl>
          </a:graphicData>
        </a:graphic>
      </p:graphicFrame>
      <p:sp>
        <p:nvSpPr>
          <p:cNvPr id="7" name="Rectangle 4"/>
          <p:cNvSpPr txBox="1">
            <a:spLocks noChangeArrowheads="1"/>
          </p:cNvSpPr>
          <p:nvPr/>
        </p:nvSpPr>
        <p:spPr>
          <a:xfrm>
            <a:off x="144016"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015817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30252402"/>
              </p:ext>
            </p:extLst>
          </p:nvPr>
        </p:nvGraphicFramePr>
        <p:xfrm>
          <a:off x="179511" y="1405636"/>
          <a:ext cx="8445625" cy="4536210"/>
        </p:xfrm>
        <a:graphic>
          <a:graphicData uri="http://schemas.openxmlformats.org/drawingml/2006/table">
            <a:tbl>
              <a:tblPr firstRow="1" firstCol="1" bandRow="1">
                <a:tableStyleId>{5C22544A-7EE6-4342-B048-85BDC9FD1C3A}</a:tableStyleId>
              </a:tblPr>
              <a:tblGrid>
                <a:gridCol w="504057">
                  <a:extLst>
                    <a:ext uri="{9D8B030D-6E8A-4147-A177-3AD203B41FA5}">
                      <a16:colId xmlns:a16="http://schemas.microsoft.com/office/drawing/2014/main" val="20638233"/>
                    </a:ext>
                  </a:extLst>
                </a:gridCol>
                <a:gridCol w="3110557">
                  <a:extLst>
                    <a:ext uri="{9D8B030D-6E8A-4147-A177-3AD203B41FA5}">
                      <a16:colId xmlns:a16="http://schemas.microsoft.com/office/drawing/2014/main" val="1428409893"/>
                    </a:ext>
                  </a:extLst>
                </a:gridCol>
                <a:gridCol w="3066660">
                  <a:extLst>
                    <a:ext uri="{9D8B030D-6E8A-4147-A177-3AD203B41FA5}">
                      <a16:colId xmlns:a16="http://schemas.microsoft.com/office/drawing/2014/main" val="4046173816"/>
                    </a:ext>
                  </a:extLst>
                </a:gridCol>
                <a:gridCol w="1764351">
                  <a:extLst>
                    <a:ext uri="{9D8B030D-6E8A-4147-A177-3AD203B41FA5}">
                      <a16:colId xmlns:a16="http://schemas.microsoft.com/office/drawing/2014/main" val="1397632958"/>
                    </a:ext>
                  </a:extLst>
                </a:gridCol>
              </a:tblGrid>
              <a:tr h="313190">
                <a:tc>
                  <a:txBody>
                    <a:bodyPr/>
                    <a:lstStyle/>
                    <a:p>
                      <a:pPr>
                        <a:spcAft>
                          <a:spcPts val="0"/>
                        </a:spcAft>
                      </a:pPr>
                      <a:r>
                        <a:rPr lang="tr-TR" sz="1800" dirty="0">
                          <a:effectLst/>
                        </a:rPr>
                        <a:t>17</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İletişim Fakültesi</a:t>
                      </a:r>
                      <a:endParaRPr lang="en-US" sz="1800" b="0" kern="1200" dirty="0">
                        <a:solidFill>
                          <a:schemeClr val="dk1"/>
                        </a:solidFill>
                        <a:effectLst/>
                        <a:latin typeface="+mn-lt"/>
                        <a:ea typeface="+mn-ea"/>
                        <a:cs typeface="+mn-cs"/>
                      </a:endParaRPr>
                    </a:p>
                    <a:p>
                      <a:pPr marL="0" algn="l" defTabSz="914400" rtl="0" eaLnBrk="1" latinLnBrk="0" hangingPunct="1">
                        <a:spcAft>
                          <a:spcPts val="0"/>
                        </a:spcAft>
                      </a:pPr>
                      <a:r>
                        <a:rPr lang="tr-TR" sz="1800" b="0" kern="1200" dirty="0">
                          <a:solidFill>
                            <a:schemeClr val="dk1"/>
                          </a:solidFill>
                          <a:effectLst/>
                          <a:latin typeface="+mn-lt"/>
                          <a:ea typeface="+mn-ea"/>
                          <a:cs typeface="+mn-cs"/>
                        </a:rPr>
                        <a:t>(Halkla İlişkiler ve Tanıtım)</a:t>
                      </a:r>
                      <a:endParaRPr lang="en-US" sz="18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Yasemin BOZKURT </a:t>
                      </a:r>
                      <a:endParaRPr lang="en-US" sz="18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800" b="0" kern="1200" dirty="0">
                          <a:solidFill>
                            <a:schemeClr val="dk1"/>
                          </a:solidFill>
                          <a:effectLst/>
                          <a:latin typeface="+mn-lt"/>
                          <a:ea typeface="+mn-ea"/>
                          <a:cs typeface="+mn-cs"/>
                        </a:rPr>
                        <a:t>Dr. Öğr. Üyesi </a:t>
                      </a:r>
                      <a:endParaRPr lang="en-US" sz="18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638733759"/>
                  </a:ext>
                </a:extLst>
              </a:tr>
              <a:tr h="313190">
                <a:tc>
                  <a:txBody>
                    <a:bodyPr/>
                    <a:lstStyle/>
                    <a:p>
                      <a:pPr>
                        <a:spcAft>
                          <a:spcPts val="0"/>
                        </a:spcAft>
                      </a:pPr>
                      <a:r>
                        <a:rPr lang="tr-TR" sz="1800">
                          <a:effectLst/>
                        </a:rPr>
                        <a:t>18</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Mimarlık ve Tasarım Fakültesi </a:t>
                      </a:r>
                      <a:endParaRPr lang="en-US" sz="1400">
                        <a:effectLst/>
                      </a:endParaRPr>
                    </a:p>
                    <a:p>
                      <a:pPr>
                        <a:spcAft>
                          <a:spcPts val="0"/>
                        </a:spcAft>
                      </a:pPr>
                      <a:r>
                        <a:rPr lang="tr-TR" sz="1400">
                          <a:effectLst/>
                        </a:rPr>
                        <a:t>(Şehir ve Bölge Planlama)</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Görkem GÜLHAN  </a:t>
                      </a:r>
                      <a:endParaRPr lang="en-US" sz="1400">
                        <a:effectLst/>
                      </a:endParaRPr>
                    </a:p>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Dr. Öğr. Üyesi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124395055"/>
                  </a:ext>
                </a:extLst>
              </a:tr>
              <a:tr h="313190">
                <a:tc>
                  <a:txBody>
                    <a:bodyPr/>
                    <a:lstStyle/>
                    <a:p>
                      <a:pPr>
                        <a:spcAft>
                          <a:spcPts val="0"/>
                        </a:spcAft>
                      </a:pPr>
                      <a:r>
                        <a:rPr lang="tr-TR" sz="1800">
                          <a:effectLst/>
                        </a:rPr>
                        <a:t>19</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Mimarlık ve Tasarım Fakültesi </a:t>
                      </a:r>
                      <a:endParaRPr lang="en-US" sz="1400" dirty="0">
                        <a:effectLst/>
                      </a:endParaRPr>
                    </a:p>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Yaşar ALTINOVA</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Fakülte Sekreteri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791480591"/>
                  </a:ext>
                </a:extLst>
              </a:tr>
              <a:tr h="313190">
                <a:tc>
                  <a:txBody>
                    <a:bodyPr/>
                    <a:lstStyle/>
                    <a:p>
                      <a:pPr>
                        <a:spcAft>
                          <a:spcPts val="0"/>
                        </a:spcAft>
                      </a:pPr>
                      <a:r>
                        <a:rPr lang="tr-TR" sz="1800">
                          <a:effectLst/>
                        </a:rPr>
                        <a:t>20</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Mühendislik Fakültesi </a:t>
                      </a:r>
                      <a:endParaRPr lang="en-US" sz="1400" dirty="0">
                        <a:effectLst/>
                      </a:endParaRPr>
                    </a:p>
                    <a:p>
                      <a:pPr>
                        <a:spcAft>
                          <a:spcPts val="0"/>
                        </a:spcAft>
                      </a:pPr>
                      <a:r>
                        <a:rPr lang="tr-TR" sz="1400" dirty="0">
                          <a:effectLst/>
                        </a:rPr>
                        <a:t>(Gıda Mühendisliği)</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Ali Serkan SOYDAN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Dr. Öğr. Üyesi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119980510"/>
                  </a:ext>
                </a:extLst>
              </a:tr>
              <a:tr h="313190">
                <a:tc>
                  <a:txBody>
                    <a:bodyPr/>
                    <a:lstStyle/>
                    <a:p>
                      <a:pPr>
                        <a:spcAft>
                          <a:spcPts val="0"/>
                        </a:spcAft>
                      </a:pPr>
                      <a:r>
                        <a:rPr lang="tr-TR" sz="1800">
                          <a:effectLst/>
                        </a:rPr>
                        <a:t>21</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Müzik ve Sahne Sanatları Fakültesi </a:t>
                      </a:r>
                      <a:endParaRPr lang="en-US" sz="1400">
                        <a:effectLst/>
                      </a:endParaRPr>
                    </a:p>
                    <a:p>
                      <a:pPr>
                        <a:spcAft>
                          <a:spcPts val="0"/>
                        </a:spcAft>
                      </a:pPr>
                      <a:r>
                        <a:rPr lang="tr-TR" sz="1400">
                          <a:effectLst/>
                        </a:rPr>
                        <a:t>(Müzik Böl. Müzik Performansları ASD)</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Özgül GÖK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Doç. Dr.</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361049758"/>
                  </a:ext>
                </a:extLst>
              </a:tr>
              <a:tr h="313190">
                <a:tc>
                  <a:txBody>
                    <a:bodyPr/>
                    <a:lstStyle/>
                    <a:p>
                      <a:pPr>
                        <a:spcAft>
                          <a:spcPts val="0"/>
                        </a:spcAft>
                      </a:pPr>
                      <a:r>
                        <a:rPr lang="tr-TR" sz="1800">
                          <a:effectLst/>
                        </a:rPr>
                        <a:t>22</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Sağlık Bilimleri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Fadime Hatice İNCİ</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760756607"/>
                  </a:ext>
                </a:extLst>
              </a:tr>
              <a:tr h="313190">
                <a:tc>
                  <a:txBody>
                    <a:bodyPr/>
                    <a:lstStyle/>
                    <a:p>
                      <a:pPr>
                        <a:spcAft>
                          <a:spcPts val="0"/>
                        </a:spcAft>
                      </a:pPr>
                      <a:r>
                        <a:rPr lang="tr-TR" sz="1800">
                          <a:effectLst/>
                        </a:rPr>
                        <a:t>23</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Spor Bilimleri Fakültesi </a:t>
                      </a:r>
                      <a:endParaRPr lang="en-US" sz="1400">
                        <a:effectLst/>
                      </a:endParaRPr>
                    </a:p>
                    <a:p>
                      <a:pPr>
                        <a:spcAft>
                          <a:spcPts val="0"/>
                        </a:spcAft>
                      </a:pPr>
                      <a:r>
                        <a:rPr lang="tr-TR" sz="1400">
                          <a:effectLst/>
                        </a:rPr>
                        <a:t>(Spor Yöneticiliği Bölümü)</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Elif BOZYİĞİT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Dr. Öğr. Üyesi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836697754"/>
                  </a:ext>
                </a:extLst>
              </a:tr>
              <a:tr h="313190">
                <a:tc>
                  <a:txBody>
                    <a:bodyPr/>
                    <a:lstStyle/>
                    <a:p>
                      <a:pPr>
                        <a:spcAft>
                          <a:spcPts val="0"/>
                        </a:spcAft>
                      </a:pPr>
                      <a:r>
                        <a:rPr lang="tr-TR" sz="1800">
                          <a:effectLst/>
                        </a:rPr>
                        <a:t>24</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Teknik Eğitim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568526678"/>
                  </a:ext>
                </a:extLst>
              </a:tr>
              <a:tr h="313190">
                <a:tc>
                  <a:txBody>
                    <a:bodyPr/>
                    <a:lstStyle/>
                    <a:p>
                      <a:pPr>
                        <a:spcAft>
                          <a:spcPts val="0"/>
                        </a:spcAft>
                      </a:pPr>
                      <a:r>
                        <a:rPr lang="tr-TR" sz="1800">
                          <a:effectLst/>
                        </a:rPr>
                        <a:t>25</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Teknoloji Fakültesi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a:effectLst/>
                        </a:rPr>
                        <a:t> </a:t>
                      </a:r>
                      <a:endParaRPr lang="en-US" sz="14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800" dirty="0">
                          <a:effectLst/>
                        </a:rPr>
                        <a:t> </a:t>
                      </a:r>
                      <a:endParaRPr lang="en-US" sz="14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076337807"/>
                  </a:ext>
                </a:extLst>
              </a:tr>
            </a:tbl>
          </a:graphicData>
        </a:graphic>
      </p:graphicFrame>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1634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927565818"/>
              </p:ext>
            </p:extLst>
          </p:nvPr>
        </p:nvGraphicFramePr>
        <p:xfrm>
          <a:off x="395536" y="1223127"/>
          <a:ext cx="8229600" cy="5120640"/>
        </p:xfrm>
        <a:graphic>
          <a:graphicData uri="http://schemas.openxmlformats.org/drawingml/2006/table">
            <a:tbl>
              <a:tblPr firstRow="1" firstCol="1" bandRow="1">
                <a:tableStyleId>{5C22544A-7EE6-4342-B048-85BDC9FD1C3A}</a:tableStyleId>
              </a:tblPr>
              <a:tblGrid>
                <a:gridCol w="370384">
                  <a:extLst>
                    <a:ext uri="{9D8B030D-6E8A-4147-A177-3AD203B41FA5}">
                      <a16:colId xmlns:a16="http://schemas.microsoft.com/office/drawing/2014/main" val="3464714269"/>
                    </a:ext>
                  </a:extLst>
                </a:gridCol>
                <a:gridCol w="3151774">
                  <a:extLst>
                    <a:ext uri="{9D8B030D-6E8A-4147-A177-3AD203B41FA5}">
                      <a16:colId xmlns:a16="http://schemas.microsoft.com/office/drawing/2014/main" val="3736713242"/>
                    </a:ext>
                  </a:extLst>
                </a:gridCol>
                <a:gridCol w="2988220">
                  <a:extLst>
                    <a:ext uri="{9D8B030D-6E8A-4147-A177-3AD203B41FA5}">
                      <a16:colId xmlns:a16="http://schemas.microsoft.com/office/drawing/2014/main" val="180425590"/>
                    </a:ext>
                  </a:extLst>
                </a:gridCol>
                <a:gridCol w="1719222">
                  <a:extLst>
                    <a:ext uri="{9D8B030D-6E8A-4147-A177-3AD203B41FA5}">
                      <a16:colId xmlns:a16="http://schemas.microsoft.com/office/drawing/2014/main" val="4004164981"/>
                    </a:ext>
                  </a:extLst>
                </a:gridCol>
              </a:tblGrid>
              <a:tr h="313190">
                <a:tc>
                  <a:txBody>
                    <a:bodyPr/>
                    <a:lstStyle/>
                    <a:p>
                      <a:pPr>
                        <a:spcAft>
                          <a:spcPts val="0"/>
                        </a:spcAft>
                      </a:pPr>
                      <a:r>
                        <a:rPr lang="tr-TR" sz="1600">
                          <a:effectLst/>
                        </a:rPr>
                        <a:t>26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Tıp Fakültesi </a:t>
                      </a:r>
                      <a:endParaRPr lang="en-US" sz="1600" b="0" kern="1200" dirty="0">
                        <a:solidFill>
                          <a:schemeClr val="dk1"/>
                        </a:solidFill>
                        <a:effectLst/>
                        <a:latin typeface="+mn-lt"/>
                        <a:ea typeface="+mn-ea"/>
                        <a:cs typeface="+mn-cs"/>
                      </a:endParaRPr>
                    </a:p>
                    <a:p>
                      <a:pPr marL="0" algn="l" defTabSz="914400" rtl="0" eaLnBrk="1" latinLnBrk="0" hangingPunct="1">
                        <a:spcAft>
                          <a:spcPts val="0"/>
                        </a:spcAft>
                      </a:pPr>
                      <a:r>
                        <a:rPr lang="tr-TR" sz="1600" b="0" kern="1200" dirty="0">
                          <a:solidFill>
                            <a:schemeClr val="dk1"/>
                          </a:solidFill>
                          <a:effectLst/>
                          <a:latin typeface="+mn-lt"/>
                          <a:ea typeface="+mn-ea"/>
                          <a:cs typeface="+mn-cs"/>
                        </a:rPr>
                        <a:t>(Biyofizik Anabilim Dalı)</a:t>
                      </a: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Aylin KÖSELER</a:t>
                      </a:r>
                      <a:br>
                        <a:rPr lang="tr-TR" sz="1600" b="0" kern="1200" dirty="0">
                          <a:solidFill>
                            <a:schemeClr val="dk1"/>
                          </a:solidFill>
                          <a:effectLst/>
                          <a:latin typeface="+mn-lt"/>
                          <a:ea typeface="+mn-ea"/>
                          <a:cs typeface="+mn-cs"/>
                        </a:rPr>
                      </a:br>
                      <a:endParaRPr lang="en-US" sz="16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Doç. Dr.</a:t>
                      </a:r>
                      <a:endParaRPr lang="en-US" sz="1600" b="0" kern="1200" dirty="0">
                        <a:solidFill>
                          <a:schemeClr val="dk1"/>
                        </a:solidFill>
                        <a:effectLst/>
                        <a:latin typeface="+mn-lt"/>
                        <a:ea typeface="+mn-ea"/>
                        <a:cs typeface="+mn-cs"/>
                      </a:endParaRPr>
                    </a:p>
                    <a:p>
                      <a:pPr marL="0" algn="l" defTabSz="914400" rtl="0" eaLnBrk="1" latinLnBrk="0" hangingPunct="1">
                        <a:spcAft>
                          <a:spcPts val="0"/>
                        </a:spcAft>
                      </a:pPr>
                      <a:r>
                        <a:rPr lang="tr-TR" sz="1600" b="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L="57427" marR="57427" marT="0" marB="0" anchor="ctr"/>
                </a:tc>
                <a:extLst>
                  <a:ext uri="{0D108BD9-81ED-4DB2-BD59-A6C34878D82A}">
                    <a16:rowId xmlns:a16="http://schemas.microsoft.com/office/drawing/2014/main" val="57624132"/>
                  </a:ext>
                </a:extLst>
              </a:tr>
              <a:tr h="313190">
                <a:tc>
                  <a:txBody>
                    <a:bodyPr/>
                    <a:lstStyle/>
                    <a:p>
                      <a:pPr>
                        <a:spcAft>
                          <a:spcPts val="0"/>
                        </a:spcAft>
                      </a:pPr>
                      <a:r>
                        <a:rPr lang="tr-TR" sz="1600">
                          <a:effectLst/>
                        </a:rPr>
                        <a:t>27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Turizm Fakültesi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Serap ALKAYA</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773966089"/>
                  </a:ext>
                </a:extLst>
              </a:tr>
              <a:tr h="313190">
                <a:tc>
                  <a:txBody>
                    <a:bodyPr/>
                    <a:lstStyle/>
                    <a:p>
                      <a:pPr>
                        <a:spcAft>
                          <a:spcPts val="0"/>
                        </a:spcAft>
                      </a:pPr>
                      <a:r>
                        <a:rPr lang="tr-TR" sz="1600">
                          <a:effectLst/>
                        </a:rPr>
                        <a:t>28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Fizik Tedavi ve Rehabilitasyon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Filiz ALTUĞ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err="1">
                          <a:effectLst/>
                        </a:rPr>
                        <a:t>Doç.Dr</a:t>
                      </a:r>
                      <a:r>
                        <a:rPr lang="tr-TR" sz="1600" dirty="0">
                          <a:effectLst/>
                        </a:rPr>
                        <a:t>.</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13150237"/>
                  </a:ext>
                </a:extLst>
              </a:tr>
              <a:tr h="459416">
                <a:tc>
                  <a:txBody>
                    <a:bodyPr/>
                    <a:lstStyle/>
                    <a:p>
                      <a:pPr>
                        <a:spcAft>
                          <a:spcPts val="0"/>
                        </a:spcAft>
                      </a:pPr>
                      <a:r>
                        <a:rPr lang="tr-TR" sz="1600">
                          <a:effectLst/>
                        </a:rPr>
                        <a:t>29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Fizik Tedavi ve Rehabilitasyon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endParaRPr>
                    </a:p>
                    <a:p>
                      <a:pPr>
                        <a:spcAft>
                          <a:spcPts val="0"/>
                        </a:spcAft>
                      </a:pPr>
                      <a:r>
                        <a:rPr lang="tr-TR" sz="1600">
                          <a:effectLst/>
                        </a:rPr>
                        <a:t>Orçin TELLİ ATALAY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Doç.Dr.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516374030"/>
                  </a:ext>
                </a:extLst>
              </a:tr>
              <a:tr h="313190">
                <a:tc>
                  <a:txBody>
                    <a:bodyPr/>
                    <a:lstStyle/>
                    <a:p>
                      <a:pPr>
                        <a:spcAft>
                          <a:spcPts val="0"/>
                        </a:spcAft>
                      </a:pPr>
                      <a:r>
                        <a:rPr lang="tr-TR" sz="1600">
                          <a:effectLst/>
                        </a:rPr>
                        <a:t>30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Uygulamalı Bilimler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Çağdaş GÜNDÜZ</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435656531"/>
                  </a:ext>
                </a:extLst>
              </a:tr>
              <a:tr h="313190">
                <a:tc>
                  <a:txBody>
                    <a:bodyPr/>
                    <a:lstStyle/>
                    <a:p>
                      <a:pPr>
                        <a:spcAft>
                          <a:spcPts val="0"/>
                        </a:spcAft>
                      </a:pPr>
                      <a:r>
                        <a:rPr lang="tr-TR" sz="1600">
                          <a:effectLst/>
                        </a:rPr>
                        <a:t>31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Yabancı Diller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803966534"/>
                  </a:ext>
                </a:extLst>
              </a:tr>
              <a:tr h="313190">
                <a:tc>
                  <a:txBody>
                    <a:bodyPr/>
                    <a:lstStyle/>
                    <a:p>
                      <a:pPr>
                        <a:spcAft>
                          <a:spcPts val="0"/>
                        </a:spcAft>
                      </a:pPr>
                      <a:r>
                        <a:rPr lang="tr-TR" sz="1600">
                          <a:effectLst/>
                        </a:rPr>
                        <a:t>32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Acıpayam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Doğan SÖZBİLEN</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584757406"/>
                  </a:ext>
                </a:extLst>
              </a:tr>
              <a:tr h="313190">
                <a:tc>
                  <a:txBody>
                    <a:bodyPr/>
                    <a:lstStyle/>
                    <a:p>
                      <a:pPr>
                        <a:spcAft>
                          <a:spcPts val="0"/>
                        </a:spcAft>
                      </a:pPr>
                      <a:r>
                        <a:rPr lang="tr-TR" sz="1600">
                          <a:effectLst/>
                        </a:rPr>
                        <a:t>33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Bekilli Meslek Yüksekokulu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Ramazan BALIM</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Yüksekokul Sekreteri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066071383"/>
                  </a:ext>
                </a:extLst>
              </a:tr>
              <a:tr h="313190">
                <a:tc>
                  <a:txBody>
                    <a:bodyPr/>
                    <a:lstStyle/>
                    <a:p>
                      <a:pPr>
                        <a:spcAft>
                          <a:spcPts val="0"/>
                        </a:spcAft>
                      </a:pPr>
                      <a:r>
                        <a:rPr lang="tr-TR" sz="1600">
                          <a:effectLst/>
                        </a:rPr>
                        <a:t>34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Bozkurt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693941102"/>
                  </a:ext>
                </a:extLst>
              </a:tr>
              <a:tr h="313190">
                <a:tc>
                  <a:txBody>
                    <a:bodyPr/>
                    <a:lstStyle/>
                    <a:p>
                      <a:pPr>
                        <a:spcAft>
                          <a:spcPts val="0"/>
                        </a:spcAft>
                      </a:pPr>
                      <a:r>
                        <a:rPr lang="tr-TR" sz="1600">
                          <a:effectLst/>
                        </a:rPr>
                        <a:t>35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Buldan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175145940"/>
                  </a:ext>
                </a:extLst>
              </a:tr>
            </a:tbl>
          </a:graphicData>
        </a:graphic>
      </p:graphicFrame>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04763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91481195"/>
              </p:ext>
            </p:extLst>
          </p:nvPr>
        </p:nvGraphicFramePr>
        <p:xfrm>
          <a:off x="395536" y="1406162"/>
          <a:ext cx="8229600" cy="4544600"/>
        </p:xfrm>
        <a:graphic>
          <a:graphicData uri="http://schemas.openxmlformats.org/drawingml/2006/table">
            <a:tbl>
              <a:tblPr firstRow="1" firstCol="1" bandRow="1">
                <a:tableStyleId>{5C22544A-7EE6-4342-B048-85BDC9FD1C3A}</a:tableStyleId>
              </a:tblPr>
              <a:tblGrid>
                <a:gridCol w="432048">
                  <a:extLst>
                    <a:ext uri="{9D8B030D-6E8A-4147-A177-3AD203B41FA5}">
                      <a16:colId xmlns:a16="http://schemas.microsoft.com/office/drawing/2014/main" val="1216031594"/>
                    </a:ext>
                  </a:extLst>
                </a:gridCol>
                <a:gridCol w="3090110">
                  <a:extLst>
                    <a:ext uri="{9D8B030D-6E8A-4147-A177-3AD203B41FA5}">
                      <a16:colId xmlns:a16="http://schemas.microsoft.com/office/drawing/2014/main" val="1064214302"/>
                    </a:ext>
                  </a:extLst>
                </a:gridCol>
                <a:gridCol w="2988220">
                  <a:extLst>
                    <a:ext uri="{9D8B030D-6E8A-4147-A177-3AD203B41FA5}">
                      <a16:colId xmlns:a16="http://schemas.microsoft.com/office/drawing/2014/main" val="1230882063"/>
                    </a:ext>
                  </a:extLst>
                </a:gridCol>
                <a:gridCol w="1719222">
                  <a:extLst>
                    <a:ext uri="{9D8B030D-6E8A-4147-A177-3AD203B41FA5}">
                      <a16:colId xmlns:a16="http://schemas.microsoft.com/office/drawing/2014/main" val="3664628164"/>
                    </a:ext>
                  </a:extLst>
                </a:gridCol>
              </a:tblGrid>
              <a:tr h="313190">
                <a:tc>
                  <a:txBody>
                    <a:bodyPr/>
                    <a:lstStyle/>
                    <a:p>
                      <a:pPr>
                        <a:spcAft>
                          <a:spcPts val="0"/>
                        </a:spcAft>
                      </a:pPr>
                      <a:r>
                        <a:rPr lang="tr-TR" sz="1600">
                          <a:effectLst/>
                        </a:rPr>
                        <a:t>36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600" b="0" kern="1200" dirty="0">
                          <a:solidFill>
                            <a:schemeClr val="dk1"/>
                          </a:solidFill>
                          <a:effectLst/>
                          <a:latin typeface="+mn-lt"/>
                          <a:ea typeface="+mn-ea"/>
                          <a:cs typeface="+mn-cs"/>
                        </a:rPr>
                        <a:t>Çal Meslek Yüksekokulu  </a:t>
                      </a:r>
                      <a:endParaRPr lang="en-US" sz="1600" b="0" kern="1200" dirty="0">
                        <a:solidFill>
                          <a:schemeClr val="dk1"/>
                        </a:solidFill>
                        <a:effectLst/>
                        <a:latin typeface="+mn-lt"/>
                        <a:ea typeface="+mn-ea"/>
                        <a:cs typeface="+mn-cs"/>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66535734"/>
                  </a:ext>
                </a:extLst>
              </a:tr>
              <a:tr h="313190">
                <a:tc>
                  <a:txBody>
                    <a:bodyPr/>
                    <a:lstStyle/>
                    <a:p>
                      <a:pPr>
                        <a:spcAft>
                          <a:spcPts val="0"/>
                        </a:spcAft>
                      </a:pPr>
                      <a:r>
                        <a:rPr lang="tr-TR" sz="1600">
                          <a:effectLst/>
                        </a:rPr>
                        <a:t>37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Çameli Meslek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Muzaffer ADAK</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Prof. Dr.</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120272091"/>
                  </a:ext>
                </a:extLst>
              </a:tr>
              <a:tr h="313190">
                <a:tc>
                  <a:txBody>
                    <a:bodyPr/>
                    <a:lstStyle/>
                    <a:p>
                      <a:pPr>
                        <a:spcAft>
                          <a:spcPts val="0"/>
                        </a:spcAft>
                      </a:pPr>
                      <a:r>
                        <a:rPr lang="tr-TR" sz="1600">
                          <a:effectLst/>
                        </a:rPr>
                        <a:t>38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Çardak Organize Sanayi Bölgesi Meslek Yüksekokulu</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901979429"/>
                  </a:ext>
                </a:extLst>
              </a:tr>
              <a:tr h="313190">
                <a:tc>
                  <a:txBody>
                    <a:bodyPr/>
                    <a:lstStyle/>
                    <a:p>
                      <a:pPr>
                        <a:spcAft>
                          <a:spcPts val="0"/>
                        </a:spcAft>
                      </a:pPr>
                      <a:r>
                        <a:rPr lang="tr-TR" sz="1600">
                          <a:effectLst/>
                        </a:rPr>
                        <a:t>39</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Çivril Atasay Kamer Meslek Yüksekokulu </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Önder IŞIKLI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Yüksekokul Sekreteri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34397142"/>
                  </a:ext>
                </a:extLst>
              </a:tr>
              <a:tr h="313190">
                <a:tc>
                  <a:txBody>
                    <a:bodyPr/>
                    <a:lstStyle/>
                    <a:p>
                      <a:pPr>
                        <a:spcAft>
                          <a:spcPts val="0"/>
                        </a:spcAft>
                      </a:pPr>
                      <a:r>
                        <a:rPr lang="tr-TR" sz="1600">
                          <a:effectLst/>
                        </a:rPr>
                        <a:t>40</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Sağlık Hizmetleri Meslek Yüksekokulu</a:t>
                      </a:r>
                      <a:endParaRPr lang="en-US" sz="1200">
                        <a:effectLst/>
                      </a:endParaRPr>
                    </a:p>
                    <a:p>
                      <a:pPr>
                        <a:spcAft>
                          <a:spcPts val="0"/>
                        </a:spcAft>
                      </a:pPr>
                      <a:r>
                        <a:rPr lang="tr-TR" sz="1200">
                          <a:effectLst/>
                        </a:rPr>
                        <a:t>(Çocuk Bakımı ve Gençlik Hizmetleri Bölümü)</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Dilek KODAL ULUDAĞ</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788721974"/>
                  </a:ext>
                </a:extLst>
              </a:tr>
              <a:tr h="313190">
                <a:tc>
                  <a:txBody>
                    <a:bodyPr/>
                    <a:lstStyle/>
                    <a:p>
                      <a:pPr>
                        <a:spcAft>
                          <a:spcPts val="0"/>
                        </a:spcAft>
                      </a:pPr>
                      <a:r>
                        <a:rPr lang="tr-TR" sz="1600">
                          <a:effectLst/>
                        </a:rPr>
                        <a:t>41</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Sosyal Bilimler Meslek Yüksekokulu</a:t>
                      </a:r>
                      <a:endParaRPr lang="en-US" sz="1200">
                        <a:effectLst/>
                      </a:endParaRPr>
                    </a:p>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639142836"/>
                  </a:ext>
                </a:extLst>
              </a:tr>
              <a:tr h="313190">
                <a:tc>
                  <a:txBody>
                    <a:bodyPr/>
                    <a:lstStyle/>
                    <a:p>
                      <a:pPr>
                        <a:spcAft>
                          <a:spcPts val="0"/>
                        </a:spcAft>
                      </a:pPr>
                      <a:r>
                        <a:rPr lang="tr-TR" sz="1600">
                          <a:effectLst/>
                        </a:rPr>
                        <a:t>42</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Denizli Teknik Bilimler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Mehmet KARACA</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Dr. Öğr. Üyesi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221497852"/>
                  </a:ext>
                </a:extLst>
              </a:tr>
              <a:tr h="313190">
                <a:tc>
                  <a:txBody>
                    <a:bodyPr/>
                    <a:lstStyle/>
                    <a:p>
                      <a:pPr>
                        <a:spcAft>
                          <a:spcPts val="0"/>
                        </a:spcAft>
                      </a:pPr>
                      <a:r>
                        <a:rPr lang="tr-TR" sz="1600">
                          <a:effectLst/>
                        </a:rPr>
                        <a:t>43</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Honaz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Volkan AKÇİT</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Öğretim Görevlisi</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90822176"/>
                  </a:ext>
                </a:extLst>
              </a:tr>
              <a:tr h="313190">
                <a:tc>
                  <a:txBody>
                    <a:bodyPr/>
                    <a:lstStyle/>
                    <a:p>
                      <a:pPr>
                        <a:spcAft>
                          <a:spcPts val="0"/>
                        </a:spcAft>
                      </a:pPr>
                      <a:r>
                        <a:rPr lang="tr-TR" sz="1600">
                          <a:effectLst/>
                        </a:rPr>
                        <a:t>44</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Kale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Ayça KARAHAN</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Öğretim Görevlisi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721086049"/>
                  </a:ext>
                </a:extLst>
              </a:tr>
            </a:tbl>
          </a:graphicData>
        </a:graphic>
      </p:graphicFrame>
    </p:spTree>
    <p:extLst>
      <p:ext uri="{BB962C8B-B14F-4D97-AF65-F5344CB8AC3E}">
        <p14:creationId xmlns:p14="http://schemas.microsoft.com/office/powerpoint/2010/main" val="14555773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12 Aralık 2018</a:t>
            </a:r>
            <a:endParaRPr lang="en-US" sz="1050" dirty="0">
              <a:solidFill>
                <a:srgbClr val="333399"/>
              </a:solidFill>
              <a:latin typeface="+mj-lt"/>
            </a:endParaRPr>
          </a:p>
        </p:txBody>
      </p:sp>
      <p:sp>
        <p:nvSpPr>
          <p:cNvPr id="7" name="Rectangle 4"/>
          <p:cNvSpPr txBox="1">
            <a:spLocks noChangeArrowheads="1"/>
          </p:cNvSpPr>
          <p:nvPr/>
        </p:nvSpPr>
        <p:spPr>
          <a:xfrm>
            <a:off x="82352" y="26064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Birimlerden Bildirilen Katılımcılar</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5601953"/>
              </p:ext>
            </p:extLst>
          </p:nvPr>
        </p:nvGraphicFramePr>
        <p:xfrm>
          <a:off x="323528" y="1698260"/>
          <a:ext cx="8229600" cy="1950720"/>
        </p:xfrm>
        <a:graphic>
          <a:graphicData uri="http://schemas.openxmlformats.org/drawingml/2006/table">
            <a:tbl>
              <a:tblPr firstRow="1" firstCol="1" bandRow="1">
                <a:tableStyleId>{5C22544A-7EE6-4342-B048-85BDC9FD1C3A}</a:tableStyleId>
              </a:tblPr>
              <a:tblGrid>
                <a:gridCol w="269521">
                  <a:extLst>
                    <a:ext uri="{9D8B030D-6E8A-4147-A177-3AD203B41FA5}">
                      <a16:colId xmlns:a16="http://schemas.microsoft.com/office/drawing/2014/main" val="1718916469"/>
                    </a:ext>
                  </a:extLst>
                </a:gridCol>
                <a:gridCol w="3252637">
                  <a:extLst>
                    <a:ext uri="{9D8B030D-6E8A-4147-A177-3AD203B41FA5}">
                      <a16:colId xmlns:a16="http://schemas.microsoft.com/office/drawing/2014/main" val="1103503"/>
                    </a:ext>
                  </a:extLst>
                </a:gridCol>
                <a:gridCol w="2988220">
                  <a:extLst>
                    <a:ext uri="{9D8B030D-6E8A-4147-A177-3AD203B41FA5}">
                      <a16:colId xmlns:a16="http://schemas.microsoft.com/office/drawing/2014/main" val="1039243006"/>
                    </a:ext>
                  </a:extLst>
                </a:gridCol>
                <a:gridCol w="1719222">
                  <a:extLst>
                    <a:ext uri="{9D8B030D-6E8A-4147-A177-3AD203B41FA5}">
                      <a16:colId xmlns:a16="http://schemas.microsoft.com/office/drawing/2014/main" val="871004533"/>
                    </a:ext>
                  </a:extLst>
                </a:gridCol>
              </a:tblGrid>
              <a:tr h="313190">
                <a:tc>
                  <a:txBody>
                    <a:bodyPr/>
                    <a:lstStyle/>
                    <a:p>
                      <a:pPr>
                        <a:spcAft>
                          <a:spcPts val="0"/>
                        </a:spcAft>
                      </a:pPr>
                      <a:r>
                        <a:rPr lang="tr-TR" sz="1600">
                          <a:effectLst/>
                        </a:rPr>
                        <a:t>45</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marL="0" algn="l" defTabSz="914400" rtl="0" eaLnBrk="1" latinLnBrk="0" hangingPunct="1">
                        <a:spcAft>
                          <a:spcPts val="0"/>
                        </a:spcAft>
                      </a:pPr>
                      <a:r>
                        <a:rPr lang="tr-TR" sz="1400" b="0" kern="1200" dirty="0">
                          <a:solidFill>
                            <a:schemeClr val="dk1"/>
                          </a:solidFill>
                          <a:effectLst/>
                          <a:latin typeface="+mn-lt"/>
                          <a:ea typeface="+mn-ea"/>
                          <a:cs typeface="+mn-cs"/>
                        </a:rPr>
                        <a:t>Sarayköy Meslek Yüksekokulu </a:t>
                      </a:r>
                      <a:endParaRPr lang="en-US" sz="1400" b="0" kern="1200" dirty="0">
                        <a:solidFill>
                          <a:schemeClr val="dk1"/>
                        </a:solidFill>
                        <a:effectLst/>
                        <a:latin typeface="+mn-lt"/>
                        <a:ea typeface="+mn-ea"/>
                        <a:cs typeface="+mn-cs"/>
                      </a:endParaRPr>
                    </a:p>
                    <a:p>
                      <a:pPr marL="0" algn="l" defTabSz="914400" rtl="0" eaLnBrk="1" latinLnBrk="0" hangingPunct="1">
                        <a:spcAft>
                          <a:spcPts val="0"/>
                        </a:spcAft>
                      </a:pPr>
                      <a:r>
                        <a:rPr lang="tr-TR" sz="1400" b="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L="57427" marR="57427" marT="0" marB="0" anchor="ctr"/>
                </a:tc>
                <a:tc>
                  <a:txBody>
                    <a:bodyPr/>
                    <a:lstStyle/>
                    <a:p>
                      <a:pPr marL="0" algn="l" defTabSz="914400" rtl="0" eaLnBrk="1" latinLnBrk="0" hangingPunct="1">
                        <a:spcAft>
                          <a:spcPts val="0"/>
                        </a:spcAft>
                      </a:pPr>
                      <a:r>
                        <a:rPr lang="tr-TR" sz="1400" b="0" kern="1200" dirty="0">
                          <a:solidFill>
                            <a:schemeClr val="dk1"/>
                          </a:solidFill>
                          <a:effectLst/>
                          <a:latin typeface="+mn-lt"/>
                          <a:ea typeface="+mn-ea"/>
                          <a:cs typeface="+mn-cs"/>
                        </a:rPr>
                        <a:t>Atiye KAŞ</a:t>
                      </a:r>
                      <a:endParaRPr lang="en-US" sz="1400" b="0" kern="1200" dirty="0">
                        <a:solidFill>
                          <a:schemeClr val="dk1"/>
                        </a:solidFill>
                        <a:effectLst/>
                        <a:latin typeface="+mn-lt"/>
                        <a:ea typeface="+mn-ea"/>
                        <a:cs typeface="+mn-cs"/>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2982398520"/>
                  </a:ext>
                </a:extLst>
              </a:tr>
              <a:tr h="313190">
                <a:tc>
                  <a:txBody>
                    <a:bodyPr/>
                    <a:lstStyle/>
                    <a:p>
                      <a:pPr>
                        <a:spcAft>
                          <a:spcPts val="0"/>
                        </a:spcAft>
                      </a:pPr>
                      <a:r>
                        <a:rPr lang="tr-TR" sz="1600">
                          <a:effectLst/>
                        </a:rPr>
                        <a:t>46</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Serinhisar Meslek Yüksekokulu</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4137643899"/>
                  </a:ext>
                </a:extLst>
              </a:tr>
              <a:tr h="313190">
                <a:tc>
                  <a:txBody>
                    <a:bodyPr/>
                    <a:lstStyle/>
                    <a:p>
                      <a:pPr>
                        <a:spcAft>
                          <a:spcPts val="0"/>
                        </a:spcAft>
                      </a:pPr>
                      <a:r>
                        <a:rPr lang="tr-TR" sz="1600">
                          <a:effectLst/>
                        </a:rPr>
                        <a:t>47</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Tavas Meslek Yüksekokulu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Naime Nur BOZBEYOĞLU</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Öğretim Görevlisi</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1607967936"/>
                  </a:ext>
                </a:extLst>
              </a:tr>
              <a:tr h="313190">
                <a:tc>
                  <a:txBody>
                    <a:bodyPr/>
                    <a:lstStyle/>
                    <a:p>
                      <a:pPr>
                        <a:spcAft>
                          <a:spcPts val="0"/>
                        </a:spcAft>
                      </a:pPr>
                      <a:r>
                        <a:rPr lang="tr-TR" sz="1600">
                          <a:effectLst/>
                        </a:rPr>
                        <a:t>48</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Tavas Sağlık Hizmetleri Meslek Yüksekokulu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a:effectLst/>
                        </a:rPr>
                        <a:t> </a:t>
                      </a:r>
                      <a:endParaRPr lang="en-US" sz="1200">
                        <a:effectLst/>
                        <a:latin typeface="Times New Roman" panose="02020603050405020304" pitchFamily="18" charset="0"/>
                        <a:ea typeface="Times New Roman" panose="02020603050405020304" pitchFamily="18" charset="0"/>
                      </a:endParaRPr>
                    </a:p>
                  </a:txBody>
                  <a:tcPr marL="57427" marR="57427" marT="0" marB="0" anchor="ctr"/>
                </a:tc>
                <a:tc>
                  <a:txBody>
                    <a:bodyPr/>
                    <a:lstStyle/>
                    <a:p>
                      <a:pPr>
                        <a:spcAft>
                          <a:spcPts val="0"/>
                        </a:spcAft>
                      </a:pPr>
                      <a:r>
                        <a:rPr lang="tr-TR" sz="1600" dirty="0">
                          <a:effectLst/>
                        </a:rPr>
                        <a:t> </a:t>
                      </a:r>
                      <a:endParaRPr lang="en-US" sz="1200" dirty="0">
                        <a:effectLst/>
                        <a:latin typeface="Times New Roman" panose="02020603050405020304" pitchFamily="18" charset="0"/>
                        <a:ea typeface="Times New Roman" panose="02020603050405020304" pitchFamily="18" charset="0"/>
                      </a:endParaRPr>
                    </a:p>
                  </a:txBody>
                  <a:tcPr marL="57427" marR="57427" marT="0" marB="0" anchor="ctr"/>
                </a:tc>
                <a:extLst>
                  <a:ext uri="{0D108BD9-81ED-4DB2-BD59-A6C34878D82A}">
                    <a16:rowId xmlns:a16="http://schemas.microsoft.com/office/drawing/2014/main" val="3886638971"/>
                  </a:ext>
                </a:extLst>
              </a:tr>
            </a:tbl>
          </a:graphicData>
        </a:graphic>
      </p:graphicFrame>
    </p:spTree>
    <p:extLst>
      <p:ext uri="{BB962C8B-B14F-4D97-AF65-F5344CB8AC3E}">
        <p14:creationId xmlns:p14="http://schemas.microsoft.com/office/powerpoint/2010/main" val="338909313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27388</TotalTime>
  <Words>3250</Words>
  <Application>Microsoft Office PowerPoint</Application>
  <PresentationFormat>On-screen Show (4:3)</PresentationFormat>
  <Paragraphs>950</Paragraphs>
  <Slides>45</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Comic Sans MS</vt:lpstr>
      <vt:lpstr>Tahoma</vt:lpstr>
      <vt:lpstr>Times New Roman</vt:lpstr>
      <vt:lpstr>Varsayılan Tasarım</vt:lpstr>
      <vt:lpstr>Custom Design</vt:lpstr>
      <vt:lpstr> Araştırma-Geliştirme Süreci Tanımlama Eğitimi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süreci yaşam döngüsü  (Sürekli İyileştirme Yaklaşımı)</vt:lpstr>
      <vt:lpstr>Kalite Yönetim Sistemi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2027</cp:revision>
  <cp:lastPrinted>2013-09-24T10:22:21Z</cp:lastPrinted>
  <dcterms:created xsi:type="dcterms:W3CDTF">2003-01-15T18:41:07Z</dcterms:created>
  <dcterms:modified xsi:type="dcterms:W3CDTF">2018-12-12T09:26:20Z</dcterms:modified>
</cp:coreProperties>
</file>